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9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908175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/>
              <a:t>WGSIP interaction with the WMO RCOFs - A Southern African perspective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762000"/>
          </a:xfrm>
        </p:spPr>
        <p:txBody>
          <a:bodyPr/>
          <a:lstStyle/>
          <a:p>
            <a:pPr algn="ctr"/>
            <a:r>
              <a:rPr lang="en-ZA" dirty="0" smtClean="0"/>
              <a:t>WA Landman</a:t>
            </a:r>
            <a:endParaRPr lang="en-GB" dirty="0"/>
          </a:p>
        </p:txBody>
      </p:sp>
      <p:pic>
        <p:nvPicPr>
          <p:cNvPr id="1026" name="Picture 2" descr="C:\Documents and Settings\WALandman\My Documents\EMBLEME\csir_emblee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273366"/>
            <a:ext cx="2657475" cy="2279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Forecast vs. Observation:</a:t>
            </a:r>
            <a:br>
              <a:rPr lang="en-ZA" dirty="0" smtClean="0"/>
            </a:br>
            <a:r>
              <a:rPr lang="en-ZA" dirty="0" smtClean="0"/>
              <a:t>Probability of exceeding the 85%-tile of the climatological record;</a:t>
            </a:r>
            <a:br>
              <a:rPr lang="en-ZA" dirty="0" smtClean="0"/>
            </a:br>
            <a:r>
              <a:rPr lang="en-ZA" dirty="0" smtClean="0"/>
              <a:t>Three-category observations</a:t>
            </a:r>
            <a:br>
              <a:rPr lang="en-ZA" dirty="0" smtClean="0"/>
            </a:br>
            <a:endParaRPr lang="en-GB" dirty="0"/>
          </a:p>
        </p:txBody>
      </p:sp>
      <p:pic>
        <p:nvPicPr>
          <p:cNvPr id="1026" name="Picture 2" descr="C:\Documents and Settings\WALandman\My Documents\PROJEKTE\CC_Mozambique\ECHAMmomFCSt4DJF19992000\Feb2000 3month spi 3 categori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9993" y="2971800"/>
            <a:ext cx="4711607" cy="3640787"/>
          </a:xfrm>
          <a:prstGeom prst="rect">
            <a:avLst/>
          </a:prstGeom>
          <a:noFill/>
        </p:spPr>
      </p:pic>
      <p:pic>
        <p:nvPicPr>
          <p:cNvPr id="1027" name="Picture 3" descr="C:\Documents and Settings\WALandman\My Documents\PROJEKTE\CC_Mozambique\ECHAMmomFCSt4DJF19992000\WetProbFCAST19992000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ZA" dirty="0" smtClean="0"/>
              <a:t>The STREAMFLOW forecast</a:t>
            </a:r>
            <a:endParaRPr lang="en-GB" dirty="0"/>
          </a:p>
        </p:txBody>
      </p:sp>
      <p:pic>
        <p:nvPicPr>
          <p:cNvPr id="1026" name="Picture 2" descr="C:\Documents and Settings\WALandman\My Documents\PROJEKTE\CC_Mozambique\ECHAMmomFCSt4DJF19992000\StreamflowProbFCAST19992000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5029200" cy="5029200"/>
          </a:xfrm>
          <a:prstGeom prst="rect">
            <a:avLst/>
          </a:prstGeom>
          <a:noFill/>
        </p:spPr>
      </p:pic>
      <p:pic>
        <p:nvPicPr>
          <p:cNvPr id="1027" name="Picture 3" descr="Catchments_SA"/>
          <p:cNvPicPr>
            <a:picLocks noChangeAspect="1" noChangeArrowheads="1"/>
          </p:cNvPicPr>
          <p:nvPr/>
        </p:nvPicPr>
        <p:blipFill>
          <a:blip r:embed="rId3"/>
          <a:srcRect l="7184" r="5460" b="2515"/>
          <a:stretch>
            <a:fillRect/>
          </a:stretch>
        </p:blipFill>
        <p:spPr bwMode="auto">
          <a:xfrm>
            <a:off x="4899577" y="1981200"/>
            <a:ext cx="424442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62600" y="5334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1946 quaternary catchments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772400" cy="538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81444" y="457200"/>
            <a:ext cx="4290556" cy="639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sz="4000" dirty="0" smtClean="0"/>
              <a:t>IBSA-OCEAN</a:t>
            </a:r>
            <a:endParaRPr lang="en-GB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645025" y="457200"/>
            <a:ext cx="4292241" cy="6397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ZA" sz="4000" dirty="0" smtClean="0"/>
              <a:t>ACCESS-JAMSTEC</a:t>
            </a:r>
            <a:endParaRPr lang="en-GB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promote scientific co-operation among India, Brazil and SA to exchange expertise and knowledge in the fields of Ocean Science and Technology</a:t>
            </a:r>
          </a:p>
          <a:p>
            <a:r>
              <a:rPr lang="en-US" dirty="0" smtClean="0"/>
              <a:t>Theme 1:	</a:t>
            </a:r>
            <a:r>
              <a:rPr lang="en-GB" dirty="0" smtClean="0"/>
              <a:t>Climate </a:t>
            </a:r>
            <a:r>
              <a:rPr lang="en-GB" i="1" u="sng" dirty="0" smtClean="0"/>
              <a:t>Variability</a:t>
            </a:r>
            <a:r>
              <a:rPr lang="en-GB" dirty="0" smtClean="0"/>
              <a:t> and Change Research</a:t>
            </a:r>
          </a:p>
          <a:p>
            <a:r>
              <a:rPr lang="en-US" dirty="0" smtClean="0"/>
              <a:t>MULTI-MODEL PREDICTION</a:t>
            </a:r>
            <a:endParaRPr lang="en-GB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295401"/>
            <a:ext cx="3657600" cy="458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4975" y="5943600"/>
            <a:ext cx="256222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WALandman\My Documents\PROJEKTE\MULTIMODEL\SEASONAL\MMplanne\Slide1.TIF"/>
          <p:cNvPicPr>
            <a:picLocks noChangeAspect="1" noChangeArrowheads="1"/>
          </p:cNvPicPr>
          <p:nvPr/>
        </p:nvPicPr>
        <p:blipFill>
          <a:blip r:embed="rId2"/>
          <a:srcRect b="14444"/>
          <a:stretch>
            <a:fillRect/>
          </a:stretch>
        </p:blipFill>
        <p:spPr bwMode="auto">
          <a:xfrm>
            <a:off x="1905000" y="0"/>
            <a:ext cx="5334000" cy="3422650"/>
          </a:xfrm>
          <a:prstGeom prst="rect">
            <a:avLst/>
          </a:prstGeom>
          <a:noFill/>
        </p:spPr>
      </p:pic>
      <p:pic>
        <p:nvPicPr>
          <p:cNvPr id="1027" name="Picture 3" descr="C:\Documents and Settings\WALandman\My Documents\PROJEKTE\MULTIMODEL\SEASONAL\MMplanne\Slide2.TIF"/>
          <p:cNvPicPr>
            <a:picLocks noChangeAspect="1" noChangeArrowheads="1"/>
          </p:cNvPicPr>
          <p:nvPr/>
        </p:nvPicPr>
        <p:blipFill>
          <a:blip r:embed="rId3"/>
          <a:srcRect b="14444"/>
          <a:stretch>
            <a:fillRect/>
          </a:stretch>
        </p:blipFill>
        <p:spPr bwMode="auto">
          <a:xfrm>
            <a:off x="1905000" y="3435350"/>
            <a:ext cx="5334000" cy="342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/>
              <a:t>Recent seasonal forecasts</a:t>
            </a:r>
            <a:endParaRPr lang="en-GB" dirty="0"/>
          </a:p>
        </p:txBody>
      </p:sp>
      <p:pic>
        <p:nvPicPr>
          <p:cNvPr id="1029" name="Picture 5" descr="D:\1AMULTIMODELvspel\May_2010\SSTglobal_SEA4.gif"/>
          <p:cNvPicPr>
            <a:picLocks noChangeAspect="1" noChangeArrowheads="1"/>
          </p:cNvPicPr>
          <p:nvPr/>
        </p:nvPicPr>
        <p:blipFill>
          <a:blip r:embed="rId2"/>
          <a:srcRect l="13399" t="80303" r="13399" b="13636"/>
          <a:stretch>
            <a:fillRect/>
          </a:stretch>
        </p:blipFill>
        <p:spPr bwMode="auto">
          <a:xfrm>
            <a:off x="4800600" y="6438900"/>
            <a:ext cx="3505200" cy="342900"/>
          </a:xfrm>
          <a:prstGeom prst="rect">
            <a:avLst/>
          </a:prstGeom>
          <a:noFill/>
        </p:spPr>
      </p:pic>
      <p:pic>
        <p:nvPicPr>
          <p:cNvPr id="4" name="Picture 2" descr="D:\1AMULTIMODELvspel\June_2010\MeanT_SEA_S-AFRICA.gif"/>
          <p:cNvPicPr>
            <a:picLocks noChangeAspect="1" noChangeArrowheads="1"/>
          </p:cNvPicPr>
          <p:nvPr/>
        </p:nvPicPr>
        <p:blipFill>
          <a:blip r:embed="rId3"/>
          <a:srcRect l="8170" t="7576" r="6863" b="12626"/>
          <a:stretch>
            <a:fillRect/>
          </a:stretch>
        </p:blipFill>
        <p:spPr bwMode="auto">
          <a:xfrm>
            <a:off x="457200" y="1143000"/>
            <a:ext cx="2362200" cy="2870982"/>
          </a:xfrm>
          <a:prstGeom prst="rect">
            <a:avLst/>
          </a:prstGeom>
          <a:noFill/>
        </p:spPr>
      </p:pic>
      <p:pic>
        <p:nvPicPr>
          <p:cNvPr id="6" name="Picture 4" descr="D:\1AMULTIMODELvspel\June_2010\MeanT_SEA_AFRICA_EXTR.gif"/>
          <p:cNvPicPr>
            <a:picLocks noChangeAspect="1" noChangeArrowheads="1"/>
          </p:cNvPicPr>
          <p:nvPr/>
        </p:nvPicPr>
        <p:blipFill>
          <a:blip r:embed="rId4"/>
          <a:srcRect l="27778" t="7576" r="25163" b="10606"/>
          <a:stretch>
            <a:fillRect/>
          </a:stretch>
        </p:blipFill>
        <p:spPr bwMode="auto">
          <a:xfrm>
            <a:off x="2954866" y="914400"/>
            <a:ext cx="1388534" cy="3124200"/>
          </a:xfrm>
          <a:prstGeom prst="rect">
            <a:avLst/>
          </a:prstGeom>
          <a:noFill/>
        </p:spPr>
      </p:pic>
      <p:pic>
        <p:nvPicPr>
          <p:cNvPr id="7" name="Picture 5" descr="D:\1AMULTIMODELvspel\June_2010\PCP_SEA_AFRICA_EXTR.gif"/>
          <p:cNvPicPr>
            <a:picLocks noChangeAspect="1" noChangeArrowheads="1"/>
          </p:cNvPicPr>
          <p:nvPr/>
        </p:nvPicPr>
        <p:blipFill>
          <a:blip r:embed="rId5"/>
          <a:srcRect l="27451" t="7071" r="24183" b="11111"/>
          <a:stretch>
            <a:fillRect/>
          </a:stretch>
        </p:blipFill>
        <p:spPr bwMode="auto">
          <a:xfrm>
            <a:off x="4668896" y="914400"/>
            <a:ext cx="1427104" cy="3124200"/>
          </a:xfrm>
          <a:prstGeom prst="rect">
            <a:avLst/>
          </a:prstGeom>
          <a:noFill/>
        </p:spPr>
      </p:pic>
      <p:pic>
        <p:nvPicPr>
          <p:cNvPr id="1030" name="Picture 6" descr="D:\1AMULTIMODELvspel\June_2010\PCP_SEA_S-AFRICA.gif"/>
          <p:cNvPicPr>
            <a:picLocks noChangeAspect="1" noChangeArrowheads="1"/>
          </p:cNvPicPr>
          <p:nvPr/>
        </p:nvPicPr>
        <p:blipFill>
          <a:blip r:embed="rId6"/>
          <a:srcRect l="8170" t="7576" r="6863" b="12626"/>
          <a:stretch>
            <a:fillRect/>
          </a:stretch>
        </p:blipFill>
        <p:spPr bwMode="auto">
          <a:xfrm>
            <a:off x="6228144" y="1143000"/>
            <a:ext cx="2382456" cy="2895600"/>
          </a:xfrm>
          <a:prstGeom prst="rect">
            <a:avLst/>
          </a:prstGeom>
          <a:noFill/>
        </p:spPr>
      </p:pic>
      <p:pic>
        <p:nvPicPr>
          <p:cNvPr id="1031" name="Picture 7" descr="D:\1AMULTIMODELvspel\June_2010\SSTglobal_SEA4.gif"/>
          <p:cNvPicPr>
            <a:picLocks noChangeAspect="1" noChangeArrowheads="1"/>
          </p:cNvPicPr>
          <p:nvPr/>
        </p:nvPicPr>
        <p:blipFill>
          <a:blip r:embed="rId7"/>
          <a:srcRect l="6863" t="27778" r="9477" b="28788"/>
          <a:stretch>
            <a:fillRect/>
          </a:stretch>
        </p:blipFill>
        <p:spPr bwMode="auto">
          <a:xfrm>
            <a:off x="4800600" y="4163616"/>
            <a:ext cx="3505200" cy="2313384"/>
          </a:xfrm>
          <a:prstGeom prst="rect">
            <a:avLst/>
          </a:prstGeom>
          <a:noFill/>
        </p:spPr>
      </p:pic>
      <p:pic>
        <p:nvPicPr>
          <p:cNvPr id="1032" name="Picture 8" descr="D:\1AMULTIMODELvspel\June_2010\NINO34_FCAST_07-Jun-2010.jpg"/>
          <p:cNvPicPr>
            <a:picLocks noChangeAspect="1" noChangeArrowheads="1"/>
          </p:cNvPicPr>
          <p:nvPr/>
        </p:nvPicPr>
        <p:blipFill>
          <a:blip r:embed="rId8"/>
          <a:srcRect l="4950" r="2241"/>
          <a:stretch>
            <a:fillRect/>
          </a:stretch>
        </p:blipFill>
        <p:spPr bwMode="auto">
          <a:xfrm>
            <a:off x="838200" y="4160520"/>
            <a:ext cx="3352800" cy="2621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Recommendation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077200" cy="4525963"/>
          </a:xfrm>
        </p:spPr>
        <p:txBody>
          <a:bodyPr/>
          <a:lstStyle/>
          <a:p>
            <a:r>
              <a:rPr lang="en-ZA" dirty="0" smtClean="0"/>
              <a:t>CHFP data available through IRI data library</a:t>
            </a:r>
          </a:p>
          <a:p>
            <a:pPr lvl="1"/>
            <a:r>
              <a:rPr lang="en-ZA" dirty="0" smtClean="0"/>
              <a:t>In CPT format for CPT users</a:t>
            </a:r>
          </a:p>
          <a:p>
            <a:r>
              <a:rPr lang="en-ZA" dirty="0" smtClean="0"/>
              <a:t>Process studies</a:t>
            </a:r>
          </a:p>
          <a:p>
            <a:r>
              <a:rPr lang="en-ZA" dirty="0" smtClean="0"/>
              <a:t>Operational </a:t>
            </a:r>
            <a:r>
              <a:rPr lang="en-ZA" dirty="0" smtClean="0"/>
              <a:t>prediction by using forecasts from operational global models (again using the IRI data library)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rgbClr val="FFC000"/>
                </a:solidFill>
              </a:rPr>
              <a:t>The RCOF concept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r>
              <a:rPr lang="en-ZA" dirty="0" smtClean="0"/>
              <a:t>Towards the end of 1997 two important climate-related events occurred</a:t>
            </a:r>
          </a:p>
          <a:p>
            <a:pPr lvl="1"/>
            <a:r>
              <a:rPr lang="en-ZA" dirty="0" smtClean="0"/>
              <a:t>The record-breaking El Niño episode</a:t>
            </a:r>
          </a:p>
          <a:p>
            <a:pPr lvl="1"/>
            <a:r>
              <a:rPr lang="en-ZA" dirty="0" smtClean="0"/>
              <a:t>The holding of the first series of Regional Climate Outlook Forums (RCOFs) in southern Africa</a:t>
            </a:r>
          </a:p>
          <a:p>
            <a:r>
              <a:rPr lang="en-ZA" dirty="0" smtClean="0"/>
              <a:t>Awareness of the likelihood of an El Niño grew throughout 1997</a:t>
            </a:r>
          </a:p>
          <a:p>
            <a:pPr lvl="1"/>
            <a:r>
              <a:rPr lang="en-ZA" dirty="0" smtClean="0"/>
              <a:t>Forums in other regions of the world was accelerated to provide assistance during the period of the event </a:t>
            </a:r>
          </a:p>
          <a:p>
            <a:r>
              <a:rPr lang="en-ZA" dirty="0" smtClean="0"/>
              <a:t>The Forum process promoted the recognition in many parts of the world that short-range climate predictions could be of substantial benefit in adapting to and mitigating climate variations</a:t>
            </a:r>
          </a:p>
          <a:p>
            <a:r>
              <a:rPr lang="en-ZA" dirty="0" smtClean="0"/>
              <a:t>An important aspect of the Forums is the facility to bring together experts in various fields, local meteorologists and end-users of forecasts in an environment that encourages interaction and learning</a:t>
            </a:r>
          </a:p>
          <a:p>
            <a:pPr lvl="1"/>
            <a:r>
              <a:rPr lang="en-ZA" dirty="0" smtClean="0"/>
              <a:t>Capacity building is one of the key tasks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rgbClr val="00B0F0"/>
                </a:solidFill>
              </a:rPr>
              <a:t>Regional Climate Outlook Forums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77500" lnSpcReduction="20000"/>
          </a:bodyPr>
          <a:lstStyle/>
          <a:p>
            <a:r>
              <a:rPr lang="en-ZA" b="1" dirty="0" smtClean="0">
                <a:solidFill>
                  <a:srgbClr val="FFFF00"/>
                </a:solidFill>
              </a:rPr>
              <a:t>Southern African Regional Climate Outlook Forum (SARCOF) </a:t>
            </a:r>
          </a:p>
          <a:p>
            <a:r>
              <a:rPr lang="en-ZA" b="1" dirty="0" smtClean="0"/>
              <a:t>Greater Horn of Africa Climate Outlook Forum (GHACOF)</a:t>
            </a:r>
            <a:endParaRPr lang="fr-FR" b="1" dirty="0" smtClean="0"/>
          </a:p>
          <a:p>
            <a:r>
              <a:rPr lang="fr-FR" b="1" dirty="0" err="1" smtClean="0"/>
              <a:t>Climate</a:t>
            </a:r>
            <a:r>
              <a:rPr lang="fr-FR" b="1" dirty="0" smtClean="0"/>
              <a:t> Outlook Forum for West </a:t>
            </a:r>
            <a:r>
              <a:rPr lang="fr-FR" b="1" dirty="0" err="1" smtClean="0"/>
              <a:t>Africa</a:t>
            </a:r>
            <a:r>
              <a:rPr lang="fr-FR" b="1" dirty="0" smtClean="0"/>
              <a:t> </a:t>
            </a:r>
            <a:br>
              <a:rPr lang="fr-FR" b="1" dirty="0" smtClean="0"/>
            </a:br>
            <a:r>
              <a:rPr lang="fr-FR" b="1" dirty="0" smtClean="0"/>
              <a:t>(PRESAO : </a:t>
            </a:r>
            <a:r>
              <a:rPr lang="fr-FR" b="1" dirty="0" err="1" smtClean="0"/>
              <a:t>PRÉvisions</a:t>
            </a:r>
            <a:r>
              <a:rPr lang="fr-FR" b="1" dirty="0" smtClean="0"/>
              <a:t> Saisonnières en Afrique de l'Ouest)</a:t>
            </a:r>
          </a:p>
          <a:p>
            <a:r>
              <a:rPr lang="en-ZA" b="1" dirty="0" smtClean="0"/>
              <a:t>FOCRAII : Forum on Regional Climate Monitoring, Assessment and Prediction for Regional Association II (Asia)</a:t>
            </a:r>
          </a:p>
          <a:p>
            <a:r>
              <a:rPr lang="en-ZA" b="1" dirty="0" smtClean="0"/>
              <a:t>Western Coast of South America Climate Outlook Forum (WCSACOF) </a:t>
            </a:r>
          </a:p>
          <a:p>
            <a:r>
              <a:rPr lang="en-ZA" b="1" dirty="0" smtClean="0"/>
              <a:t>Southeast of South America Climate Outlook Forum (SSACOF)</a:t>
            </a:r>
          </a:p>
          <a:p>
            <a:r>
              <a:rPr lang="en-ZA" b="1" dirty="0" smtClean="0"/>
              <a:t>The Pacific Islands: The Island Climate Update</a:t>
            </a:r>
          </a:p>
          <a:p>
            <a:r>
              <a:rPr lang="en-ZA" b="1" dirty="0" smtClean="0"/>
              <a:t>Pacific Islands online Climate Outlook Forum (PICOF) </a:t>
            </a:r>
          </a:p>
          <a:p>
            <a:r>
              <a:rPr lang="en-ZA" b="1" dirty="0" smtClean="0"/>
              <a:t>Climate Outlook Forum for Central America</a:t>
            </a:r>
          </a:p>
          <a:p>
            <a:r>
              <a:rPr lang="en-ZA" b="1" dirty="0" err="1" smtClean="0"/>
              <a:t>Southeastern</a:t>
            </a:r>
            <a:r>
              <a:rPr lang="en-ZA" b="1" dirty="0" smtClean="0"/>
              <a:t> Europe Climate Outlook Forum (SEECOF) </a:t>
            </a:r>
          </a:p>
          <a:p>
            <a:r>
              <a:rPr lang="en-ZA" b="1" dirty="0" smtClean="0"/>
              <a:t>South Asian Climate Outlook Forum (SASCOF) </a:t>
            </a:r>
          </a:p>
          <a:p>
            <a:r>
              <a:rPr lang="en-ZA" b="1" dirty="0" smtClean="0"/>
              <a:t>Climate Outlook for Cricket in the Caribbean: The Outfield</a:t>
            </a:r>
          </a:p>
          <a:p>
            <a:endParaRPr lang="en-ZA" b="1" dirty="0" smtClean="0"/>
          </a:p>
          <a:p>
            <a:endParaRPr lang="fr-FR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/>
              <a:t>Typical RCOF forecasts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4419600" cy="311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AANBIEDINGE\WGSIP_2010\clip_image0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762000"/>
            <a:ext cx="3333750" cy="4181475"/>
          </a:xfrm>
          <a:prstGeom prst="rect">
            <a:avLst/>
          </a:prstGeom>
          <a:noFill/>
        </p:spPr>
      </p:pic>
      <p:pic>
        <p:nvPicPr>
          <p:cNvPr id="1028" name="Picture 4" descr="D:\AANBIEDINGE\WGSIP_2010\ghacof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971800"/>
            <a:ext cx="3531507" cy="3886200"/>
          </a:xfrm>
          <a:prstGeom prst="rect">
            <a:avLst/>
          </a:prstGeom>
          <a:noFill/>
        </p:spPr>
      </p:pic>
      <p:pic>
        <p:nvPicPr>
          <p:cNvPr id="1026" name="Picture 2" descr="D:\AANBIEDINGE\WGSIP_2010\sarco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267200"/>
            <a:ext cx="1933575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/>
              <a:t>Typical relative score between categories</a:t>
            </a:r>
            <a:endParaRPr lang="en-GB" dirty="0"/>
          </a:p>
        </p:txBody>
      </p:sp>
      <p:pic>
        <p:nvPicPr>
          <p:cNvPr id="3074" name="Picture 2" descr="D:\AANBIEDINGE\WGSIP_2010\ROC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420661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3333" t="19778" r="23333" b="20667"/>
          <a:stretch>
            <a:fillRect/>
          </a:stretch>
        </p:blipFill>
        <p:spPr bwMode="auto">
          <a:xfrm>
            <a:off x="76199" y="76200"/>
            <a:ext cx="567746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1111" t="18000" r="22222" b="26000"/>
          <a:stretch>
            <a:fillRect/>
          </a:stretch>
        </p:blipFill>
        <p:spPr bwMode="auto">
          <a:xfrm>
            <a:off x="3962400" y="295275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/>
          <a:srcRect b="4444"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26182" b="4054"/>
          <a:stretch>
            <a:fillRect/>
          </a:stretch>
        </p:blipFill>
        <p:spPr bwMode="auto">
          <a:xfrm>
            <a:off x="457200" y="76200"/>
            <a:ext cx="825449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2244" y="30969"/>
            <a:ext cx="4655756" cy="156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5410200" cy="511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804</TotalTime>
  <Words>256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WGSIP interaction with the WMO RCOFs - A Southern African perspective </vt:lpstr>
      <vt:lpstr>The RCOF concept</vt:lpstr>
      <vt:lpstr>Regional Climate Outlook Forums</vt:lpstr>
      <vt:lpstr>Typical RCOF forecasts</vt:lpstr>
      <vt:lpstr>Typical relative score between categories</vt:lpstr>
      <vt:lpstr>Slide 6</vt:lpstr>
      <vt:lpstr>Slide 7</vt:lpstr>
      <vt:lpstr>Slide 8</vt:lpstr>
      <vt:lpstr>Slide 9</vt:lpstr>
      <vt:lpstr>Forecast vs. Observation: Probability of exceeding the 85%-tile of the climatological record; Three-category observations </vt:lpstr>
      <vt:lpstr>The STREAMFLOW forecast</vt:lpstr>
      <vt:lpstr>Slide 12</vt:lpstr>
      <vt:lpstr>Slide 13</vt:lpstr>
      <vt:lpstr>Slide 14</vt:lpstr>
      <vt:lpstr>Recent seasonal forecasts</vt:lpstr>
      <vt:lpstr>Recommendation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WGSIP interaction with the WMO RCOFs - A Southern African perspective </dc:title>
  <dc:creator/>
  <cp:lastModifiedBy>User @</cp:lastModifiedBy>
  <cp:revision>39</cp:revision>
  <dcterms:created xsi:type="dcterms:W3CDTF">2006-08-16T00:00:00Z</dcterms:created>
  <dcterms:modified xsi:type="dcterms:W3CDTF">2010-07-29T14:27:59Z</dcterms:modified>
</cp:coreProperties>
</file>