
<file path=[Content_Types].xml><?xml version="1.0" encoding="utf-8"?>
<Types xmlns="http://schemas.openxmlformats.org/package/2006/content-types"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Layouts/slideLayout4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6.xml" ContentType="application/vnd.openxmlformats-officedocument.presentationml.slideLayout+xml"/>
  <Override PartName="/ppt/presentation.xml" ContentType="application/vnd.openxmlformats-officedocument.presentationml.presentation.main+xml"/>
  <Override PartName="/docProps/app.xml" ContentType="application/vnd.openxmlformats-officedocument.extended-properties+xml"/>
  <Override PartName="/ppt/slides/slide5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Layouts/slideLayout7.xml" ContentType="application/vnd.openxmlformats-officedocument.presentationml.slideLayout+xml"/>
  <Override PartName="/ppt/theme/theme3.xml" ContentType="application/vnd.openxmlformats-officedocument.theme+xml"/>
  <Override PartName="/ppt/presProps.xml" ContentType="application/vnd.openxmlformats-officedocument.presentationml.presProps+xml"/>
  <Default Extension="jpeg" ContentType="image/jpeg"/>
  <Override PartName="/ppt/slideLayouts/slideLayout3.xml" ContentType="application/vnd.openxmlformats-officedocument.presentationml.slideLayout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Layouts/slideLayout5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Default Extension="png" ContentType="image/png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Default Extension="xml" ContentType="application/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Masters/slideMaster1.xml" ContentType="application/vnd.openxmlformats-officedocument.presentationml.slideMaster+xml"/>
  <Override PartName="/ppt/viewProps.xml" ContentType="application/vnd.openxmlformats-officedocument.presentationml.viewProps+xml"/>
  <Override PartName="/docProps/core.xml" ContentType="application/vnd.openxmlformats-package.core-properties+xml"/>
  <Default Extension="bin" ContentType="application/vnd.openxmlformats-officedocument.presentationml.printerSettings"/>
  <Default Extension="rels" ContentType="application/vnd.openxmlformats-package.relationships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slides/slide6.xml" ContentType="application/vnd.openxmlformats-officedocument.presentationml.slide+xml"/>
  <Default Extension="gif" ContentType="image/gif"/>
  <Override PartName="/ppt/slides/slide12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aveSubsetFonts="1">
  <p:sldMasterIdLst>
    <p:sldMasterId id="2147483756" r:id="rId1"/>
  </p:sldMasterIdLst>
  <p:notesMasterIdLst>
    <p:notesMasterId r:id="rId14"/>
  </p:notesMasterIdLst>
  <p:handoutMasterIdLst>
    <p:handoutMasterId r:id="rId15"/>
  </p:handoutMasterIdLst>
  <p:sldIdLst>
    <p:sldId id="256" r:id="rId2"/>
    <p:sldId id="420" r:id="rId3"/>
    <p:sldId id="430" r:id="rId4"/>
    <p:sldId id="449" r:id="rId5"/>
    <p:sldId id="444" r:id="rId6"/>
    <p:sldId id="453" r:id="rId7"/>
    <p:sldId id="451" r:id="rId8"/>
    <p:sldId id="422" r:id="rId9"/>
    <p:sldId id="443" r:id="rId10"/>
    <p:sldId id="450" r:id="rId11"/>
    <p:sldId id="447" r:id="rId12"/>
    <p:sldId id="441" r:id="rId13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5pPr>
    <a:lvl6pPr marL="2286000" algn="l" defTabSz="4572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6pPr>
    <a:lvl7pPr marL="2743200" algn="l" defTabSz="4572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7pPr>
    <a:lvl8pPr marL="3200400" algn="l" defTabSz="4572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8pPr>
    <a:lvl9pPr marL="3657600" algn="l" defTabSz="4572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lrMru>
    <a:srgbClr val="660033"/>
    <a:srgbClr val="009900"/>
    <a:srgbClr val="A50021"/>
    <a:srgbClr val="000066"/>
    <a:srgbClr val="FF3300"/>
    <a:srgbClr val="660066"/>
    <a:srgbClr val="0033CC"/>
    <a:srgbClr val="990099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normalViewPr>
    <p:restoredLeft sz="15764" autoAdjust="0"/>
    <p:restoredTop sz="94660"/>
  </p:normalViewPr>
  <p:slideViewPr>
    <p:cSldViewPr>
      <p:cViewPr varScale="1">
        <p:scale>
          <a:sx n="93" d="100"/>
          <a:sy n="93" d="100"/>
        </p:scale>
        <p:origin x="-696" y="-10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4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4" Type="http://schemas.openxmlformats.org/officeDocument/2006/relationships/slide" Target="slides/slide3.xml"/><Relationship Id="rId7" Type="http://schemas.openxmlformats.org/officeDocument/2006/relationships/slide" Target="slides/slide6.xml"/><Relationship Id="rId11" Type="http://schemas.openxmlformats.org/officeDocument/2006/relationships/slide" Target="slides/slide1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6" Type="http://schemas.openxmlformats.org/officeDocument/2006/relationships/printerSettings" Target="printerSettings/printerSettings1.bin"/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0" Type="http://schemas.openxmlformats.org/officeDocument/2006/relationships/slide" Target="slides/slide9.xml"/><Relationship Id="rId5" Type="http://schemas.openxmlformats.org/officeDocument/2006/relationships/slide" Target="slides/slide4.xml"/><Relationship Id="rId15" Type="http://schemas.openxmlformats.org/officeDocument/2006/relationships/handoutMaster" Target="handoutMasters/handoutMaster1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19" Type="http://schemas.openxmlformats.org/officeDocument/2006/relationships/theme" Target="theme/theme1.xml"/><Relationship Id="rId2" Type="http://schemas.openxmlformats.org/officeDocument/2006/relationships/slide" Target="slides/slide1.xml"/><Relationship Id="rId9" Type="http://schemas.openxmlformats.org/officeDocument/2006/relationships/slide" Target="slides/slide8.xml"/><Relationship Id="rId3" Type="http://schemas.openxmlformats.org/officeDocument/2006/relationships/slide" Target="slides/slide2.xml"/><Relationship Id="rId18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6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ea typeface="+mn-ea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29696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ea typeface="+mn-ea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29696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ea typeface="+mn-ea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29696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ea typeface="+mn-ea"/>
                <a:cs typeface="+mn-cs"/>
              </a:defRPr>
            </a:lvl1pPr>
          </a:lstStyle>
          <a:p>
            <a:pPr>
              <a:defRPr/>
            </a:pPr>
            <a:fld id="{AD1FD125-881F-4B15-9668-59677915B407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latin typeface="Times New Roman" pitchFamily="18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891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latin typeface="Times New Roman" pitchFamily="18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331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891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3891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latin typeface="Times New Roman" pitchFamily="18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891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latin typeface="Times New Roman" pitchFamily="18" charset="0"/>
                <a:ea typeface="+mn-ea"/>
                <a:cs typeface="+mn-cs"/>
              </a:defRPr>
            </a:lvl1pPr>
          </a:lstStyle>
          <a:p>
            <a:pPr>
              <a:defRPr/>
            </a:pPr>
            <a:fld id="{FF7BDD57-BB7E-4065-A724-9ECA9332FFA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ＭＳ Ｐゴシック" charset="-128"/>
        <a:cs typeface="ＭＳ Ｐゴシック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ＭＳ Ｐゴシック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ＭＳ Ｐゴシック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ＭＳ Ｐゴシック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ＭＳ Ｐゴシック" charset="-128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029F4AB-409A-45A6-A004-C88722B2E5EC}" type="slidenum">
              <a:rPr lang="en-US">
                <a:latin typeface="Times New Roman" charset="0"/>
                <a:ea typeface="ＭＳ Ｐゴシック" charset="-128"/>
                <a:cs typeface="ＭＳ Ｐゴシック" charset="-128"/>
              </a:rPr>
              <a:pPr/>
              <a:t>5</a:t>
            </a:fld>
            <a:endParaRPr lang="en-US">
              <a:latin typeface="Times New Roman" charset="0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204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6488" y="679450"/>
            <a:ext cx="4630737" cy="3473450"/>
          </a:xfrm>
          <a:ln/>
        </p:spPr>
      </p:sp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9638" y="4379913"/>
            <a:ext cx="5132387" cy="4476750"/>
          </a:xfrm>
          <a:noFill/>
          <a:ln/>
        </p:spPr>
        <p:txBody>
          <a:bodyPr lIns="91432" tIns="45716" rIns="91432" bIns="45716"/>
          <a:lstStyle/>
          <a:p>
            <a:pPr algn="just" defTabSz="762000"/>
            <a:endParaRPr lang="en-GB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3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7E45A2E-A828-46A4-9350-2E97219C4F15}" type="slidenum">
              <a:rPr lang="en-US">
                <a:latin typeface="Times New Roman" charset="0"/>
                <a:ea typeface="ＭＳ Ｐゴシック" charset="-128"/>
                <a:cs typeface="ＭＳ Ｐゴシック" charset="-128"/>
              </a:rPr>
              <a:pPr/>
              <a:t>11</a:t>
            </a:fld>
            <a:endParaRPr lang="en-US">
              <a:latin typeface="Times New Roman" charset="0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27651" name="Text Box 1"/>
          <p:cNvSpPr txBox="1">
            <a:spLocks noChangeArrowheads="1"/>
          </p:cNvSpPr>
          <p:nvPr/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eaLnBrk="0" hangingPunct="0"/>
            <a:endParaRPr lang="en-GB" sz="1800"/>
          </a:p>
        </p:txBody>
      </p:sp>
      <p:sp>
        <p:nvSpPr>
          <p:cNvPr id="27652" name="Rectangle 2"/>
          <p:cNvSpPr txBox="1">
            <a:spLocks noGrp="1" noChangeArrowheads="1"/>
          </p:cNvSpPr>
          <p:nvPr>
            <p:ph type="body"/>
          </p:nvPr>
        </p:nvSpPr>
        <p:spPr>
          <a:xfrm>
            <a:off x="914400" y="4343400"/>
            <a:ext cx="5003800" cy="4089400"/>
          </a:xfrm>
          <a:noFill/>
          <a:ln/>
        </p:spPr>
        <p:txBody>
          <a:bodyPr wrap="none" anchor="ctr"/>
          <a:lstStyle/>
          <a:p>
            <a:endParaRPr lang="en-US">
              <a:latin typeface="Times New Roman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traight Connector 3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0" hangingPunct="0">
              <a:defRPr/>
            </a:pPr>
            <a:endParaRPr lang="en-US" sz="1800">
              <a:ea typeface="+mn-ea"/>
              <a:cs typeface="+mn-cs"/>
            </a:endParaRPr>
          </a:p>
        </p:txBody>
      </p:sp>
      <p:sp>
        <p:nvSpPr>
          <p:cNvPr id="29" name="Title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5" name="Date Placeholder 15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14"/>
          <p:cNvSpPr>
            <a:spLocks noGrp="1"/>
          </p:cNvSpPr>
          <p:nvPr>
            <p:ph type="sldNum" sz="quarter" idx="12"/>
          </p:nvPr>
        </p:nvSpPr>
        <p:spPr>
          <a:xfrm>
            <a:off x="8229600" y="6473825"/>
            <a:ext cx="758825" cy="2476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AA1B98D-FFF1-42EC-B1C6-56BE8955692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1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2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EA6B4B-514D-405D-B90F-F83B887E0A8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79AABC-CC45-4041-9527-E0825E834FB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27" name="Content Placeholder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15"/>
          <p:cNvSpPr>
            <a:spLocks noGrp="1"/>
          </p:cNvSpPr>
          <p:nvPr>
            <p:ph type="sldNum" sz="quarter" idx="12"/>
          </p:nvPr>
        </p:nvSpPr>
        <p:spPr>
          <a:xfrm>
            <a:off x="8229600" y="6473825"/>
            <a:ext cx="758825" cy="2476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EBBF361-9B5A-466E-B1D0-FEDECC7D609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traight Connector 3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0" hangingPunct="0">
              <a:defRPr/>
            </a:pPr>
            <a:endParaRPr lang="en-US" sz="1800">
              <a:ea typeface="+mn-ea"/>
              <a:cs typeface="+mn-cs"/>
            </a:endParaRPr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Date Placeholder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6700D8-D28C-4670-BBD1-BED5EF7AB97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le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3" name="Content Placeholder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1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2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BC97D93-0CA3-4B54-B378-6A8E19B488F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0" hangingPunct="0">
              <a:defRPr/>
            </a:pPr>
            <a:endParaRPr lang="en-US" sz="1800">
              <a:ea typeface="+mn-ea"/>
              <a:cs typeface="+mn-cs"/>
            </a:endParaRPr>
          </a:p>
        </p:txBody>
      </p:sp>
      <p:sp>
        <p:nvSpPr>
          <p:cNvPr id="29" name="Title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5" name="Text Placeholder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28" name="Content Placeholder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8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76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FD89288-81F6-4C41-BDF5-602A3868B7F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1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2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4F6192-42FA-49B0-BB95-CFA638AA79F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2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5DDC10-42F2-46DC-B7DD-F3007BE0148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traight Connector 4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0" hangingPunct="0">
              <a:defRPr/>
            </a:pPr>
            <a:endParaRPr lang="en-US" sz="1800">
              <a:ea typeface="+mn-ea"/>
              <a:cs typeface="+mn-cs"/>
            </a:endParaRPr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/>
          <a:lstStyle>
            <a:lvl1pPr algn="l">
              <a:buNone/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26" name="Text Placeholder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Content Placeholder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Footer Placeholder 2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EC511C-24BB-4DD4-AC80-6E0E0306FFF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17" name="Title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/>
          <a:lstStyle>
            <a:lvl1pPr algn="l">
              <a:buNone/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26" name="Text Placeholder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D541A4-1BC5-401B-9608-4FDAED22942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4" Type="http://schemas.openxmlformats.org/officeDocument/2006/relationships/slideLayout" Target="../slideLayouts/slideLayout4.xml"/><Relationship Id="rId10" Type="http://schemas.openxmlformats.org/officeDocument/2006/relationships/slideLayout" Target="../slideLayouts/slideLayout10.xml"/><Relationship Id="rId5" Type="http://schemas.openxmlformats.org/officeDocument/2006/relationships/slideLayout" Target="../slideLayouts/slideLayout5.xml"/><Relationship Id="rId7" Type="http://schemas.openxmlformats.org/officeDocument/2006/relationships/slideLayout" Target="../slideLayouts/slideLayout7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9" Type="http://schemas.openxmlformats.org/officeDocument/2006/relationships/slideLayout" Target="../slideLayouts/slideLayout9.xml"/><Relationship Id="rId3" Type="http://schemas.openxmlformats.org/officeDocument/2006/relationships/slideLayout" Target="../slideLayouts/slideLayout3.xml"/><Relationship Id="rId6" Type="http://schemas.openxmlformats.org/officeDocument/2006/relationships/slideLayout" Target="../slideLayouts/slideLayout6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0" hangingPunct="0">
              <a:defRPr/>
            </a:pPr>
            <a:endParaRPr lang="en-US" sz="1800">
              <a:ea typeface="+mn-ea"/>
              <a:cs typeface="+mn-cs"/>
            </a:endParaRPr>
          </a:p>
        </p:txBody>
      </p:sp>
      <p:sp>
        <p:nvSpPr>
          <p:cNvPr id="1029" name="Text Placeholder 7"/>
          <p:cNvSpPr>
            <a:spLocks noGrp="1"/>
          </p:cNvSpPr>
          <p:nvPr>
            <p:ph type="body" idx="1"/>
          </p:nvPr>
        </p:nvSpPr>
        <p:spPr bwMode="auto">
          <a:xfrm>
            <a:off x="304800" y="1554163"/>
            <a:ext cx="8686800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8" name="Footer Placeholder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  <a:ea typeface="+mn-ea"/>
                <a:cs typeface="+mn-cs"/>
              </a:defRPr>
            </a:lvl1pPr>
          </a:lstStyle>
          <a:p>
            <a:pPr>
              <a:defRPr/>
            </a:pPr>
            <a:fld id="{3DD572D8-5954-4A26-8F97-1012C1E5A05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10" name="Title Placeholder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0" hangingPunct="0">
              <a:defRPr/>
            </a:pPr>
            <a:endParaRPr lang="en-US" sz="1800">
              <a:ea typeface="+mn-ea"/>
              <a:cs typeface="+mn-cs"/>
            </a:endParaRPr>
          </a:p>
        </p:txBody>
      </p:sp>
      <p:sp>
        <p:nvSpPr>
          <p:cNvPr id="12" name="Straight Connector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0" hangingPunct="0">
              <a:defRPr/>
            </a:pPr>
            <a:endParaRPr lang="en-US" sz="1800">
              <a:ea typeface="+mn-ea"/>
              <a:cs typeface="+mn-cs"/>
            </a:endParaRPr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68" r:id="rId1"/>
    <p:sldLayoutId id="2147483769" r:id="rId2"/>
    <p:sldLayoutId id="2147483770" r:id="rId3"/>
    <p:sldLayoutId id="2147483767" r:id="rId4"/>
    <p:sldLayoutId id="2147483771" r:id="rId5"/>
    <p:sldLayoutId id="2147483766" r:id="rId6"/>
    <p:sldLayoutId id="2147483772" r:id="rId7"/>
    <p:sldLayoutId id="2147483773" r:id="rId8"/>
    <p:sldLayoutId id="2147483774" r:id="rId9"/>
    <p:sldLayoutId id="2147483765" r:id="rId10"/>
    <p:sldLayoutId id="2147483775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 kern="1200" cap="all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ＭＳ Ｐゴシック" charset="-128"/>
          <a:cs typeface="ＭＳ Ｐゴシック" charset="-128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  <a:ea typeface="ＭＳ Ｐゴシック" charset="-128"/>
          <a:cs typeface="ＭＳ Ｐゴシック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  <a:ea typeface="ＭＳ Ｐゴシック" charset="-128"/>
          <a:cs typeface="ＭＳ Ｐゴシック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  <a:ea typeface="ＭＳ Ｐゴシック" charset="-128"/>
          <a:cs typeface="ＭＳ Ｐゴシック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  <a:ea typeface="ＭＳ Ｐゴシック" charset="-128"/>
          <a:cs typeface="ＭＳ Ｐゴシック" charset="-128"/>
        </a:defRPr>
      </a:lvl5pPr>
      <a:lvl6pPr marL="4572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charset="2"/>
        <a:buChar char=""/>
        <a:defRPr sz="3200" kern="1200">
          <a:solidFill>
            <a:schemeClr val="tx2"/>
          </a:solidFill>
          <a:latin typeface="+mn-lt"/>
          <a:ea typeface="ＭＳ Ｐゴシック" charset="-128"/>
          <a:cs typeface="ＭＳ Ｐゴシック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charset="2"/>
        <a:buChar char=""/>
        <a:defRPr sz="2800" kern="1200">
          <a:solidFill>
            <a:schemeClr val="tx2"/>
          </a:solidFill>
          <a:latin typeface="+mn-lt"/>
          <a:ea typeface="ＭＳ Ｐゴシック" charset="-128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charset="2"/>
        <a:buChar char=""/>
        <a:defRPr sz="2400" kern="1200">
          <a:solidFill>
            <a:schemeClr val="tx2"/>
          </a:solidFill>
          <a:latin typeface="+mn-lt"/>
          <a:ea typeface="ＭＳ Ｐゴシック" charset="-128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charset="2"/>
        <a:buChar char=""/>
        <a:defRPr sz="2000" kern="1200">
          <a:solidFill>
            <a:schemeClr val="tx2"/>
          </a:solidFill>
          <a:latin typeface="+mn-lt"/>
          <a:ea typeface="ＭＳ Ｐゴシック" charset="-128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0000"/>
        <a:buFont typeface="Wingdings 2" charset="2"/>
        <a:buChar char=""/>
        <a:defRPr kern="1200">
          <a:solidFill>
            <a:schemeClr val="tx2"/>
          </a:solidFill>
          <a:latin typeface="+mn-lt"/>
          <a:ea typeface="ＭＳ Ｐゴシック" charset="-128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4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jpeg"/><Relationship Id="rId3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4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7.png"/><Relationship Id="rId3" Type="http://schemas.openxmlformats.org/officeDocument/2006/relationships/image" Target="../media/image8.png"/><Relationship Id="rId5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4" Type="http://schemas.openxmlformats.org/officeDocument/2006/relationships/image" Target="../media/image13.gif"/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1.jpeg"/><Relationship Id="rId3" Type="http://schemas.openxmlformats.org/officeDocument/2006/relationships/image" Target="../media/image12.gif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3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3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jpeg"/><Relationship Id="rId4" Type="http://schemas.openxmlformats.org/officeDocument/2006/relationships/image" Target="../media/image20.gif"/><Relationship Id="rId5" Type="http://schemas.openxmlformats.org/officeDocument/2006/relationships/image" Target="../media/image21.gif"/><Relationship Id="rId7" Type="http://schemas.openxmlformats.org/officeDocument/2006/relationships/image" Target="../media/image23.gif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8.gif"/><Relationship Id="rId3" Type="http://schemas.openxmlformats.org/officeDocument/2006/relationships/image" Target="../media/image19.gif"/><Relationship Id="rId6" Type="http://schemas.openxmlformats.org/officeDocument/2006/relationships/image" Target="../media/image22.gif"/></Relationships>
</file>

<file path=ppt/slides/_rels/slide9.xml.rels><?xml version="1.0" encoding="UTF-8" standalone="yes"?>
<Relationships xmlns="http://schemas.openxmlformats.org/package/2006/relationships"><Relationship Id="rId4" Type="http://schemas.openxmlformats.org/officeDocument/2006/relationships/image" Target="../media/image27.png"/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5.jpeg"/><Relationship Id="rId3" Type="http://schemas.openxmlformats.org/officeDocument/2006/relationships/image" Target="../media/image26.jpe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52400" y="304800"/>
            <a:ext cx="8839200" cy="2209800"/>
          </a:xfrm>
        </p:spPr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sz="4600" b="1" dirty="0" smtClean="0">
                <a:solidFill>
                  <a:srgbClr val="FF3300"/>
                </a:solidFill>
                <a:ea typeface="+mj-ea"/>
                <a:cs typeface="+mj-cs"/>
              </a:rPr>
              <a:t>SOME LRF Activities in </a:t>
            </a:r>
            <a:br>
              <a:rPr lang="en-US" sz="4600" b="1" dirty="0" smtClean="0">
                <a:solidFill>
                  <a:srgbClr val="FF3300"/>
                </a:solidFill>
                <a:ea typeface="+mj-ea"/>
                <a:cs typeface="+mj-cs"/>
              </a:rPr>
            </a:br>
            <a:r>
              <a:rPr lang="en-US" sz="4600" b="1" dirty="0" smtClean="0">
                <a:solidFill>
                  <a:srgbClr val="FF3300"/>
                </a:solidFill>
                <a:ea typeface="+mj-ea"/>
                <a:cs typeface="+mj-cs"/>
              </a:rPr>
              <a:t>south </a:t>
            </a:r>
            <a:r>
              <a:rPr lang="en-US" sz="4600" b="1" dirty="0" err="1" smtClean="0">
                <a:solidFill>
                  <a:srgbClr val="FF3300"/>
                </a:solidFill>
                <a:ea typeface="+mj-ea"/>
                <a:cs typeface="+mj-cs"/>
              </a:rPr>
              <a:t>africa</a:t>
            </a:r>
            <a:endParaRPr lang="en-US" sz="4600" b="1" dirty="0" smtClean="0">
              <a:solidFill>
                <a:srgbClr val="FF3300"/>
              </a:solidFill>
              <a:ea typeface="+mj-ea"/>
              <a:cs typeface="+mj-cs"/>
            </a:endParaRP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600200" y="2819400"/>
            <a:ext cx="6019800" cy="1143000"/>
          </a:xfrm>
        </p:spPr>
        <p:txBody>
          <a:bodyPr>
            <a:normAutofit/>
          </a:bodyPr>
          <a:lstStyle/>
          <a:p>
            <a:pPr algn="ctr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en-US" sz="2800" b="1" dirty="0" smtClean="0">
                <a:ea typeface="+mn-ea"/>
                <a:cs typeface="+mn-cs"/>
              </a:rPr>
              <a:t>Willem A. Landman</a:t>
            </a:r>
          </a:p>
          <a:p>
            <a:pPr algn="ctr" eaLnBrk="1" fontAlgn="auto" hangingPunct="1">
              <a:spcAft>
                <a:spcPts val="0"/>
              </a:spcAft>
              <a:buFont typeface="Wingdings 2"/>
              <a:buNone/>
              <a:defRPr/>
            </a:pPr>
            <a:endParaRPr lang="en-US" sz="2800" b="1" dirty="0" smtClean="0">
              <a:ea typeface="+mn-ea"/>
              <a:cs typeface="+mn-cs"/>
            </a:endParaRPr>
          </a:p>
        </p:txBody>
      </p:sp>
      <p:pic>
        <p:nvPicPr>
          <p:cNvPr id="15363" name="Picture 5" descr="C:\Documents and Settings\WALandman\My Documents\EMBLEME\csir_embleem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429000" y="4308475"/>
            <a:ext cx="2438400" cy="209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1" name="Picture 2" descr="D:\AANBIEDINGE\AMESD_2010\ROCbelow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90600" y="773113"/>
            <a:ext cx="7096125" cy="5322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Text Box 1"/>
          <p:cNvSpPr txBox="1">
            <a:spLocks noChangeArrowheads="1"/>
          </p:cNvSpPr>
          <p:nvPr/>
        </p:nvSpPr>
        <p:spPr bwMode="auto">
          <a:xfrm>
            <a:off x="179388" y="1887538"/>
            <a:ext cx="8820150" cy="631825"/>
          </a:xfrm>
          <a:prstGeom prst="rect">
            <a:avLst/>
          </a:prstGeom>
          <a:solidFill>
            <a:srgbClr val="99CCFF"/>
          </a:solidFill>
          <a:ln w="54000">
            <a:solidFill>
              <a:srgbClr val="0000FF"/>
            </a:solidFill>
            <a:round/>
            <a:headEnd/>
            <a:tailEnd/>
          </a:ln>
        </p:spPr>
        <p:txBody>
          <a:bodyPr lIns="117000" tIns="100080" rIns="117000" bIns="72000">
            <a:prstTxWarp prst="textNoShape">
              <a:avLst/>
            </a:prstTxWarp>
          </a:bodyPr>
          <a:lstStyle/>
          <a:p>
            <a:pPr algn="ctr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ZA" sz="3200">
                <a:solidFill>
                  <a:srgbClr val="2323DC"/>
                </a:solidFill>
              </a:rPr>
              <a:t>A new cube-based coupled GCM: VCM</a:t>
            </a:r>
          </a:p>
        </p:txBody>
      </p:sp>
      <p:sp>
        <p:nvSpPr>
          <p:cNvPr id="26626" name="Text Box 2"/>
          <p:cNvSpPr txBox="1">
            <a:spLocks noChangeArrowheads="1"/>
          </p:cNvSpPr>
          <p:nvPr/>
        </p:nvSpPr>
        <p:spPr bwMode="auto">
          <a:xfrm>
            <a:off x="317500" y="360363"/>
            <a:ext cx="3101975" cy="876300"/>
          </a:xfrm>
          <a:prstGeom prst="rect">
            <a:avLst/>
          </a:prstGeom>
          <a:solidFill>
            <a:srgbClr val="99CCFF"/>
          </a:solidFill>
          <a:ln w="54000">
            <a:solidFill>
              <a:srgbClr val="0000FF"/>
            </a:solidFill>
            <a:round/>
            <a:headEnd/>
            <a:tailEnd/>
          </a:ln>
        </p:spPr>
        <p:txBody>
          <a:bodyPr lIns="117000" tIns="93240" rIns="117000" bIns="72000">
            <a:prstTxWarp prst="textNoShape">
              <a:avLst/>
            </a:prstTxWarp>
          </a:bodyPr>
          <a:lstStyle/>
          <a:p>
            <a: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ZA" sz="1800">
                <a:solidFill>
                  <a:srgbClr val="0047FF"/>
                </a:solidFill>
              </a:rPr>
              <a:t>Cube-based AGCM </a:t>
            </a:r>
          </a:p>
          <a:p>
            <a: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ZA" sz="1800">
                <a:solidFill>
                  <a:srgbClr val="0047FF"/>
                </a:solidFill>
              </a:rPr>
              <a:t>        VCAM - CSIRO</a:t>
            </a:r>
          </a:p>
        </p:txBody>
      </p:sp>
      <p:sp>
        <p:nvSpPr>
          <p:cNvPr id="26627" name="Text Box 3"/>
          <p:cNvSpPr txBox="1">
            <a:spLocks noChangeArrowheads="1"/>
          </p:cNvSpPr>
          <p:nvPr/>
        </p:nvSpPr>
        <p:spPr bwMode="auto">
          <a:xfrm>
            <a:off x="5580063" y="381000"/>
            <a:ext cx="3429000" cy="1392238"/>
          </a:xfrm>
          <a:prstGeom prst="rect">
            <a:avLst/>
          </a:prstGeom>
          <a:solidFill>
            <a:srgbClr val="99CCFF"/>
          </a:solidFill>
          <a:ln w="54000">
            <a:solidFill>
              <a:srgbClr val="0000FF"/>
            </a:solidFill>
            <a:round/>
            <a:headEnd/>
            <a:tailEnd/>
          </a:ln>
        </p:spPr>
        <p:txBody>
          <a:bodyPr lIns="117000" tIns="96840" rIns="117000" bIns="72000">
            <a:prstTxWarp prst="textNoShape">
              <a:avLst/>
            </a:prstTxWarp>
          </a:bodyPr>
          <a:lstStyle/>
          <a:p>
            <a:pPr algn="ctr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ZA" sz="2800">
                <a:solidFill>
                  <a:srgbClr val="0047FF"/>
                </a:solidFill>
              </a:rPr>
              <a:t>Cube-based OGCM</a:t>
            </a:r>
          </a:p>
          <a:p>
            <a:pPr algn="ctr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ZA" sz="2800">
                <a:solidFill>
                  <a:srgbClr val="0047FF"/>
                </a:solidFill>
              </a:rPr>
              <a:t>(JAMSTEC)</a:t>
            </a:r>
          </a:p>
          <a:p>
            <a: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ZA" sz="3200">
                <a:solidFill>
                  <a:srgbClr val="AFAFAF"/>
                </a:solidFill>
              </a:rPr>
              <a:t>          </a:t>
            </a:r>
          </a:p>
        </p:txBody>
      </p:sp>
      <p:sp>
        <p:nvSpPr>
          <p:cNvPr id="26628" name="Text Box 4"/>
          <p:cNvSpPr txBox="1">
            <a:spLocks noChangeArrowheads="1"/>
          </p:cNvSpPr>
          <p:nvPr/>
        </p:nvSpPr>
        <p:spPr bwMode="auto">
          <a:xfrm>
            <a:off x="3603625" y="377825"/>
            <a:ext cx="1795463" cy="963613"/>
          </a:xfrm>
          <a:prstGeom prst="rect">
            <a:avLst/>
          </a:prstGeom>
          <a:solidFill>
            <a:srgbClr val="99CCFF"/>
          </a:solidFill>
          <a:ln w="54000">
            <a:solidFill>
              <a:srgbClr val="0000FF"/>
            </a:solidFill>
            <a:round/>
            <a:headEnd/>
            <a:tailEnd/>
          </a:ln>
        </p:spPr>
        <p:txBody>
          <a:bodyPr lIns="117000" tIns="93240" rIns="117000" bIns="72000">
            <a:prstTxWarp prst="textNoShape">
              <a:avLst/>
            </a:prstTxWarp>
          </a:bodyPr>
          <a:lstStyle/>
          <a:p>
            <a:pPr algn="ctr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ZA" sz="1800">
                <a:solidFill>
                  <a:srgbClr val="0047FF"/>
                </a:solidFill>
              </a:rPr>
              <a:t>Coupling</a:t>
            </a:r>
          </a:p>
          <a:p>
            <a:pPr algn="ctr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ZA" sz="1800">
                <a:solidFill>
                  <a:srgbClr val="0047FF"/>
                </a:solidFill>
              </a:rPr>
              <a:t>(CSIR)</a:t>
            </a:r>
          </a:p>
        </p:txBody>
      </p:sp>
      <p:sp>
        <p:nvSpPr>
          <p:cNvPr id="26629" name="Text Box 1"/>
          <p:cNvSpPr txBox="1">
            <a:spLocks noChangeArrowheads="1"/>
          </p:cNvSpPr>
          <p:nvPr/>
        </p:nvSpPr>
        <p:spPr bwMode="auto">
          <a:xfrm>
            <a:off x="152400" y="3559175"/>
            <a:ext cx="8820150" cy="1089025"/>
          </a:xfrm>
          <a:prstGeom prst="rect">
            <a:avLst/>
          </a:prstGeom>
          <a:solidFill>
            <a:srgbClr val="FFC000"/>
          </a:solidFill>
          <a:ln w="54000">
            <a:solidFill>
              <a:srgbClr val="0000FF"/>
            </a:solidFill>
            <a:round/>
            <a:headEnd/>
            <a:tailEnd/>
          </a:ln>
        </p:spPr>
        <p:txBody>
          <a:bodyPr lIns="117000" tIns="100080" rIns="117000" bIns="72000">
            <a:prstTxWarp prst="textNoShape">
              <a:avLst/>
            </a:prstTxWarp>
          </a:bodyPr>
          <a:lstStyle/>
          <a:p>
            <a:pPr algn="ctr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ZA" sz="3200">
                <a:solidFill>
                  <a:srgbClr val="2323DC"/>
                </a:solidFill>
              </a:rPr>
              <a:t>University of Tokyo Climate Model</a:t>
            </a:r>
          </a:p>
          <a:p>
            <a:pPr algn="ctr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ZA" sz="2800">
                <a:solidFill>
                  <a:srgbClr val="2323DC"/>
                </a:solidFill>
              </a:rPr>
              <a:t>(to be installed on multi-processor machine at CSIR)</a:t>
            </a:r>
          </a:p>
        </p:txBody>
      </p:sp>
      <p:sp>
        <p:nvSpPr>
          <p:cNvPr id="10" name="Cross 9"/>
          <p:cNvSpPr/>
          <p:nvPr/>
        </p:nvSpPr>
        <p:spPr>
          <a:xfrm>
            <a:off x="4114800" y="2667000"/>
            <a:ext cx="762000" cy="762000"/>
          </a:xfrm>
          <a:prstGeom prst="plus">
            <a:avLst/>
          </a:prstGeom>
          <a:solidFill>
            <a:srgbClr val="66003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en-GB" sz="1800"/>
          </a:p>
        </p:txBody>
      </p:sp>
      <p:sp>
        <p:nvSpPr>
          <p:cNvPr id="26631" name="Text Box 1"/>
          <p:cNvSpPr txBox="1">
            <a:spLocks noChangeArrowheads="1"/>
          </p:cNvSpPr>
          <p:nvPr/>
        </p:nvSpPr>
        <p:spPr bwMode="auto">
          <a:xfrm>
            <a:off x="152400" y="5692775"/>
            <a:ext cx="8820150" cy="1089025"/>
          </a:xfrm>
          <a:prstGeom prst="rect">
            <a:avLst/>
          </a:prstGeom>
          <a:solidFill>
            <a:srgbClr val="009900">
              <a:alpha val="41176"/>
            </a:srgbClr>
          </a:solidFill>
          <a:ln w="54000">
            <a:solidFill>
              <a:srgbClr val="0000FF"/>
            </a:solidFill>
            <a:round/>
            <a:headEnd/>
            <a:tailEnd/>
          </a:ln>
        </p:spPr>
        <p:txBody>
          <a:bodyPr lIns="117000" tIns="100080" rIns="117000" bIns="72000">
            <a:prstTxWarp prst="textNoShape">
              <a:avLst/>
            </a:prstTxWarp>
          </a:bodyPr>
          <a:lstStyle/>
          <a:p>
            <a:pPr algn="ctr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ZA" sz="3200">
                <a:solidFill>
                  <a:srgbClr val="2323DC"/>
                </a:solidFill>
              </a:rPr>
              <a:t>JAMSTEC</a:t>
            </a:r>
          </a:p>
          <a:p>
            <a:pPr algn="ctr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ZA" sz="2800">
                <a:solidFill>
                  <a:srgbClr val="2323DC"/>
                </a:solidFill>
              </a:rPr>
              <a:t>(SINTEX-F)</a:t>
            </a:r>
          </a:p>
        </p:txBody>
      </p:sp>
      <p:sp>
        <p:nvSpPr>
          <p:cNvPr id="12" name="Cross 11"/>
          <p:cNvSpPr/>
          <p:nvPr/>
        </p:nvSpPr>
        <p:spPr>
          <a:xfrm>
            <a:off x="4114800" y="4800600"/>
            <a:ext cx="762000" cy="762000"/>
          </a:xfrm>
          <a:prstGeom prst="plus">
            <a:avLst/>
          </a:prstGeom>
          <a:solidFill>
            <a:srgbClr val="66003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en-GB" sz="1800"/>
          </a:p>
        </p:txBody>
      </p:sp>
      <p:sp>
        <p:nvSpPr>
          <p:cNvPr id="26633" name="TextBox 12"/>
          <p:cNvSpPr txBox="1">
            <a:spLocks noChangeArrowheads="1"/>
          </p:cNvSpPr>
          <p:nvPr/>
        </p:nvSpPr>
        <p:spPr bwMode="auto">
          <a:xfrm>
            <a:off x="76200" y="1371600"/>
            <a:ext cx="54864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en-ZA" sz="1800"/>
              <a:t>Three-way collaborative agreement being compiled</a:t>
            </a:r>
            <a:endParaRPr lang="en-GB" sz="180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066800"/>
          </a:xfrm>
        </p:spPr>
        <p:txBody>
          <a:bodyPr/>
          <a:lstStyle/>
          <a:p>
            <a:pPr algn="ctr" eaLnBrk="1" hangingPunct="1">
              <a:defRPr/>
            </a:pPr>
            <a:r>
              <a:rPr lang="en-ZA" dirty="0" smtClean="0">
                <a:ea typeface="+mj-ea"/>
                <a:cs typeface="+mj-cs"/>
              </a:rPr>
              <a:t>What next...?</a:t>
            </a:r>
            <a:endParaRPr lang="en-GB" dirty="0">
              <a:ea typeface="+mj-ea"/>
              <a:cs typeface="+mj-cs"/>
            </a:endParaRPr>
          </a:p>
        </p:txBody>
      </p:sp>
      <p:sp>
        <p:nvSpPr>
          <p:cNvPr id="28674" name="Content Placeholder 8"/>
          <p:cNvSpPr>
            <a:spLocks noGrp="1"/>
          </p:cNvSpPr>
          <p:nvPr>
            <p:ph idx="1"/>
          </p:nvPr>
        </p:nvSpPr>
        <p:spPr>
          <a:xfrm>
            <a:off x="304800" y="1676400"/>
            <a:ext cx="8686800" cy="5029200"/>
          </a:xfrm>
        </p:spPr>
        <p:txBody>
          <a:bodyPr/>
          <a:lstStyle/>
          <a:p>
            <a:pPr eaLnBrk="1" hangingPunct="1"/>
            <a:r>
              <a:rPr lang="en-ZA" smtClean="0"/>
              <a:t>Forecast verification</a:t>
            </a:r>
          </a:p>
          <a:p>
            <a:pPr eaLnBrk="1" hangingPunct="1"/>
            <a:r>
              <a:rPr lang="en-ZA" smtClean="0"/>
              <a:t>Further optimizing of MOS forecasts for SADC</a:t>
            </a:r>
          </a:p>
          <a:p>
            <a:pPr eaLnBrk="1" hangingPunct="1"/>
            <a:r>
              <a:rPr lang="en-ZA" smtClean="0"/>
              <a:t>Seamless systems for intra-seasonal characteristics</a:t>
            </a:r>
          </a:p>
          <a:p>
            <a:pPr eaLnBrk="1" hangingPunct="1"/>
            <a:r>
              <a:rPr lang="en-ZA" smtClean="0"/>
              <a:t>Optimized global SST forecasts</a:t>
            </a:r>
          </a:p>
          <a:p>
            <a:pPr eaLnBrk="1" hangingPunct="1"/>
            <a:r>
              <a:rPr lang="en-ZA" b="1" i="1" smtClean="0">
                <a:solidFill>
                  <a:srgbClr val="FFFF00"/>
                </a:solidFill>
              </a:rPr>
              <a:t>Multi-institutional multi-model forecasts </a:t>
            </a:r>
          </a:p>
          <a:p>
            <a:pPr eaLnBrk="1" hangingPunct="1"/>
            <a:r>
              <a:rPr lang="en-ZA" smtClean="0"/>
              <a:t>Investing in coupled models for operational forecasting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5" name="Picture 2" descr="AMJfcast_1stever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4748213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86" name="Picture 3" descr="apr to jun spi 3 categories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48200" y="0"/>
            <a:ext cx="4495800" cy="3497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387" name="Text Box 4"/>
          <p:cNvSpPr txBox="1">
            <a:spLocks noChangeArrowheads="1"/>
          </p:cNvSpPr>
          <p:nvPr/>
        </p:nvSpPr>
        <p:spPr bwMode="auto">
          <a:xfrm>
            <a:off x="381000" y="0"/>
            <a:ext cx="41910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1800" b="1">
                <a:solidFill>
                  <a:srgbClr val="993366"/>
                </a:solidFill>
              </a:rPr>
              <a:t>Objective multi-model forecast</a:t>
            </a:r>
          </a:p>
        </p:txBody>
      </p:sp>
      <p:sp>
        <p:nvSpPr>
          <p:cNvPr id="16388" name="Text Box 5"/>
          <p:cNvSpPr txBox="1">
            <a:spLocks noChangeArrowheads="1"/>
          </p:cNvSpPr>
          <p:nvPr/>
        </p:nvSpPr>
        <p:spPr bwMode="auto">
          <a:xfrm>
            <a:off x="4800600" y="3581400"/>
            <a:ext cx="4114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1800" b="1">
                <a:solidFill>
                  <a:srgbClr val="FFFF00"/>
                </a:solidFill>
              </a:rPr>
              <a:t>Subjective consensus forecast</a:t>
            </a:r>
          </a:p>
        </p:txBody>
      </p:sp>
      <p:pic>
        <p:nvPicPr>
          <p:cNvPr id="16389" name="Picture 6" descr="200803rain1"/>
          <p:cNvPicPr>
            <a:picLocks noChangeAspect="1" noChangeArrowheads="1"/>
          </p:cNvPicPr>
          <p:nvPr/>
        </p:nvPicPr>
        <p:blipFill>
          <a:blip r:embed="rId4"/>
          <a:srcRect l="5556" t="3334" r="7037" b="33333"/>
          <a:stretch>
            <a:fillRect/>
          </a:stretch>
        </p:blipFill>
        <p:spPr bwMode="auto">
          <a:xfrm>
            <a:off x="5486400" y="3962400"/>
            <a:ext cx="2819400" cy="2722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09" name="Picture 2" descr="D:\ARTIKELS\MultiModel\NoENSOnoForecast\Figure\MMtydreeksCVallECUKMF43.tif"/>
          <p:cNvPicPr>
            <a:picLocks noChangeAspect="1" noChangeArrowheads="1"/>
          </p:cNvPicPr>
          <p:nvPr/>
        </p:nvPicPr>
        <p:blipFill>
          <a:blip r:embed="rId2"/>
          <a:srcRect l="6288" t="2834" r="8369" b="6940"/>
          <a:stretch>
            <a:fillRect/>
          </a:stretch>
        </p:blipFill>
        <p:spPr bwMode="auto">
          <a:xfrm>
            <a:off x="152400" y="974725"/>
            <a:ext cx="6172200" cy="4892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0" name="Picture 2" descr="D:\ARTIKELS\MultiModel\NoENSOnoForecast\DieArtikel\ArtikelFigure\FIGURE_3.tif"/>
          <p:cNvPicPr>
            <a:picLocks noChangeAspect="1" noChangeArrowheads="1"/>
          </p:cNvPicPr>
          <p:nvPr/>
        </p:nvPicPr>
        <p:blipFill>
          <a:blip r:embed="rId3"/>
          <a:srcRect l="8369" t="2805" r="52081" b="54164"/>
          <a:stretch>
            <a:fillRect/>
          </a:stretch>
        </p:blipFill>
        <p:spPr bwMode="auto">
          <a:xfrm>
            <a:off x="6453188" y="152400"/>
            <a:ext cx="2614612" cy="213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1" name="Picture 3" descr="D:\ARTIKELS\MultiModel\NoENSOnoForecast\DieArtikel\ArtikelFigure\FIGURE_7.tif"/>
          <p:cNvPicPr>
            <a:picLocks noChangeAspect="1" noChangeArrowheads="1"/>
          </p:cNvPicPr>
          <p:nvPr/>
        </p:nvPicPr>
        <p:blipFill>
          <a:blip r:embed="rId4"/>
          <a:srcRect l="8369" t="2805" r="52081" b="54164"/>
          <a:stretch>
            <a:fillRect/>
          </a:stretch>
        </p:blipFill>
        <p:spPr bwMode="auto">
          <a:xfrm>
            <a:off x="6477000" y="2382838"/>
            <a:ext cx="2590800" cy="2112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2" name="Picture 4" descr="D:\ARTIKELS\MultiModel\NoENSOnoForecast\DieArtikel\ArtikelFigure\FIGURE_6.tif"/>
          <p:cNvPicPr>
            <a:picLocks noChangeAspect="1" noChangeArrowheads="1"/>
          </p:cNvPicPr>
          <p:nvPr/>
        </p:nvPicPr>
        <p:blipFill>
          <a:blip r:embed="rId5"/>
          <a:srcRect l="7329" t="2805" r="64571" b="51389"/>
          <a:stretch>
            <a:fillRect/>
          </a:stretch>
        </p:blipFill>
        <p:spPr bwMode="auto">
          <a:xfrm>
            <a:off x="6858000" y="4648200"/>
            <a:ext cx="1870075" cy="198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52400"/>
            <a:ext cx="9144000" cy="841248"/>
          </a:xfrm>
        </p:spPr>
        <p:txBody>
          <a:bodyPr/>
          <a:lstStyle/>
          <a:p>
            <a:pPr algn="ctr" eaLnBrk="1" hangingPunct="1">
              <a:defRPr/>
            </a:pPr>
            <a:r>
              <a:rPr lang="en-ZA" dirty="0" smtClean="0">
                <a:ea typeface="+mj-ea"/>
                <a:cs typeface="+mj-cs"/>
              </a:rPr>
              <a:t>November-DECEMBER-January 2009/10</a:t>
            </a:r>
            <a:endParaRPr lang="en-GB" dirty="0">
              <a:ea typeface="+mj-ea"/>
              <a:cs typeface="+mj-cs"/>
            </a:endParaRPr>
          </a:p>
        </p:txBody>
      </p:sp>
      <p:pic>
        <p:nvPicPr>
          <p:cNvPr id="18434" name="Picture 2" descr="C:\Documents and Settings\WALandman\My Documents\REENkaarte\Jan2010 3month spi 3 categories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2000" y="3625850"/>
            <a:ext cx="3886200" cy="300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5" name="Picture 3" descr="C:\Documents and Settings\WALandman\My Documents\1AMULTIMODELvspel\OUES\October_2009\PCP_SEA_SA.gif"/>
          <p:cNvPicPr>
            <a:picLocks noChangeAspect="1" noChangeArrowheads="1"/>
          </p:cNvPicPr>
          <p:nvPr/>
        </p:nvPicPr>
        <p:blipFill>
          <a:blip r:embed="rId3"/>
          <a:srcRect l="7333" t="3000" r="2000" b="67000"/>
          <a:stretch>
            <a:fillRect/>
          </a:stretch>
        </p:blipFill>
        <p:spPr bwMode="auto">
          <a:xfrm>
            <a:off x="3886200" y="1219200"/>
            <a:ext cx="5181600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6" name="Picture 4" descr="C:\Documents and Settings\WALandman\My Documents\1AMULTIMODELvspel\OUES\October_2009\NDJ10_Afr_pcp.gif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6200" y="1295400"/>
            <a:ext cx="3733800" cy="5341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ctrTitle" idx="4294967295"/>
          </p:nvPr>
        </p:nvSpPr>
        <p:spPr>
          <a:xfrm>
            <a:off x="0" y="762000"/>
            <a:ext cx="8018463" cy="5334000"/>
          </a:xfrm>
        </p:spPr>
        <p:txBody>
          <a:bodyPr/>
          <a:lstStyle/>
          <a:p>
            <a:pPr defTabSz="852488" eaLnBrk="1" hangingPunct="1">
              <a:defRPr/>
            </a:pPr>
            <a:r>
              <a:rPr lang="en-GB" dirty="0">
                <a:ea typeface="+mj-ea"/>
                <a:cs typeface="+mj-cs"/>
              </a:rPr>
              <a:t/>
            </a:r>
            <a:br>
              <a:rPr lang="en-GB" dirty="0">
                <a:ea typeface="+mj-ea"/>
                <a:cs typeface="+mj-cs"/>
              </a:rPr>
            </a:br>
            <a:endParaRPr lang="en-GB" dirty="0">
              <a:ea typeface="+mj-ea"/>
              <a:cs typeface="+mj-cs"/>
            </a:endParaRPr>
          </a:p>
        </p:txBody>
      </p:sp>
      <p:sp>
        <p:nvSpPr>
          <p:cNvPr id="19458" name="Oval 3"/>
          <p:cNvSpPr>
            <a:spLocks noChangeArrowheads="1"/>
          </p:cNvSpPr>
          <p:nvPr/>
        </p:nvSpPr>
        <p:spPr bwMode="auto">
          <a:xfrm>
            <a:off x="298450" y="2362200"/>
            <a:ext cx="1758950" cy="2667000"/>
          </a:xfrm>
          <a:prstGeom prst="ellipse">
            <a:avLst/>
          </a:prstGeom>
          <a:solidFill>
            <a:srgbClr val="FFFFCC"/>
          </a:solidFill>
          <a:ln w="127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eaLnBrk="0" hangingPunct="0"/>
            <a:endParaRPr lang="en-GB" sz="1800"/>
          </a:p>
        </p:txBody>
      </p:sp>
      <p:sp>
        <p:nvSpPr>
          <p:cNvPr id="19459" name="Rectangle 5"/>
          <p:cNvSpPr>
            <a:spLocks noChangeArrowheads="1"/>
          </p:cNvSpPr>
          <p:nvPr/>
        </p:nvSpPr>
        <p:spPr bwMode="auto">
          <a:xfrm>
            <a:off x="1600200" y="762000"/>
            <a:ext cx="5867400" cy="1219200"/>
          </a:xfrm>
          <a:prstGeom prst="rect">
            <a:avLst/>
          </a:prstGeom>
          <a:solidFill>
            <a:srgbClr val="FFFFCC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 eaLnBrk="0" hangingPunct="0"/>
            <a:endParaRPr lang="en-ZA">
              <a:solidFill>
                <a:schemeClr val="folHlink"/>
              </a:solidFill>
              <a:latin typeface="Times New Roman" charset="0"/>
            </a:endParaRPr>
          </a:p>
          <a:p>
            <a:pPr algn="ctr" eaLnBrk="0" hangingPunct="0"/>
            <a:r>
              <a:rPr lang="en-ZA" b="1">
                <a:solidFill>
                  <a:srgbClr val="0070C0"/>
                </a:solidFill>
                <a:latin typeface="Times New Roman" charset="0"/>
              </a:rPr>
              <a:t>Atmospheric Modelling Strategic Initiative</a:t>
            </a:r>
          </a:p>
          <a:p>
            <a:pPr algn="ctr" eaLnBrk="0" hangingPunct="0"/>
            <a:r>
              <a:rPr lang="en-ZA" b="1">
                <a:solidFill>
                  <a:srgbClr val="0070C0"/>
                </a:solidFill>
                <a:latin typeface="Times New Roman" charset="0"/>
              </a:rPr>
              <a:t>(AMSI)</a:t>
            </a:r>
            <a:endParaRPr lang="en-GB" b="1">
              <a:solidFill>
                <a:srgbClr val="0070C0"/>
              </a:solidFill>
              <a:latin typeface="Times New Roman" charset="0"/>
            </a:endParaRPr>
          </a:p>
          <a:p>
            <a:pPr algn="ctr" eaLnBrk="0" hangingPunct="0"/>
            <a:r>
              <a:rPr lang="en-GB" b="1">
                <a:solidFill>
                  <a:schemeClr val="accent2"/>
                </a:solidFill>
                <a:latin typeface="Times New Roman" charset="0"/>
              </a:rPr>
              <a:t> </a:t>
            </a:r>
          </a:p>
        </p:txBody>
      </p:sp>
      <p:sp>
        <p:nvSpPr>
          <p:cNvPr id="19460" name="Text Box 14"/>
          <p:cNvSpPr txBox="1">
            <a:spLocks noChangeArrowheads="1"/>
          </p:cNvSpPr>
          <p:nvPr/>
        </p:nvSpPr>
        <p:spPr bwMode="auto">
          <a:xfrm>
            <a:off x="304800" y="2687638"/>
            <a:ext cx="1746250" cy="243205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GB" sz="2000">
                <a:solidFill>
                  <a:srgbClr val="0070C0"/>
                </a:solidFill>
                <a:latin typeface="Times New Roman" charset="0"/>
              </a:rPr>
              <a:t>Component 1</a:t>
            </a:r>
          </a:p>
          <a:p>
            <a:pPr algn="ctr" eaLnBrk="0" hangingPunct="0">
              <a:spcBef>
                <a:spcPct val="50000"/>
              </a:spcBef>
            </a:pPr>
            <a:r>
              <a:rPr lang="en-GB" sz="2000">
                <a:solidFill>
                  <a:srgbClr val="0070C0"/>
                </a:solidFill>
                <a:latin typeface="Times New Roman" charset="0"/>
              </a:rPr>
              <a:t> High-resolution Weather Forecasting</a:t>
            </a:r>
          </a:p>
          <a:p>
            <a:pPr algn="ctr" eaLnBrk="0" hangingPunct="0">
              <a:spcBef>
                <a:spcPct val="50000"/>
              </a:spcBef>
            </a:pPr>
            <a:r>
              <a:rPr lang="en-ZA" sz="1400" b="1">
                <a:solidFill>
                  <a:srgbClr val="FF0000"/>
                </a:solidFill>
                <a:latin typeface="Times New Roman" charset="0"/>
              </a:rPr>
              <a:t>(1-10 days)</a:t>
            </a:r>
            <a:endParaRPr lang="en-GB" sz="1400" b="1">
              <a:solidFill>
                <a:srgbClr val="FF0000"/>
              </a:solidFill>
              <a:latin typeface="Times New Roman" charset="0"/>
            </a:endParaRPr>
          </a:p>
          <a:p>
            <a:pPr algn="ctr" eaLnBrk="0" hangingPunct="0">
              <a:spcBef>
                <a:spcPct val="50000"/>
              </a:spcBef>
            </a:pPr>
            <a:endParaRPr lang="en-GB" sz="1400" b="1">
              <a:solidFill>
                <a:schemeClr val="folHlink"/>
              </a:solidFill>
              <a:latin typeface="Times New Roman" charset="0"/>
            </a:endParaRPr>
          </a:p>
        </p:txBody>
      </p:sp>
      <p:sp>
        <p:nvSpPr>
          <p:cNvPr id="6169" name="Text Box 25"/>
          <p:cNvSpPr txBox="1">
            <a:spLocks noChangeArrowheads="1"/>
          </p:cNvSpPr>
          <p:nvPr/>
        </p:nvSpPr>
        <p:spPr bwMode="auto">
          <a:xfrm>
            <a:off x="0" y="147638"/>
            <a:ext cx="9144000" cy="461962"/>
          </a:xfrm>
          <a:prstGeom prst="rect">
            <a:avLst/>
          </a:prstGeom>
          <a:ln>
            <a:headEnd type="none" w="sm" len="sm"/>
            <a:tailEnd type="none" w="sm" len="sm"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  <a:defRPr/>
            </a:pPr>
            <a:r>
              <a:rPr lang="en-GB" b="1" dirty="0">
                <a:solidFill>
                  <a:srgbClr val="990033"/>
                </a:solidFill>
                <a:latin typeface="Times New Roman" pitchFamily="18" charset="0"/>
              </a:rPr>
              <a:t>Weather and Climate Modelling at the NRE</a:t>
            </a:r>
            <a:endParaRPr lang="en-GB" b="1" dirty="0">
              <a:solidFill>
                <a:srgbClr val="990033"/>
              </a:solidFill>
              <a:latin typeface="Times New Roman" pitchFamily="18" charset="0"/>
            </a:endParaRPr>
          </a:p>
        </p:txBody>
      </p:sp>
      <p:sp>
        <p:nvSpPr>
          <p:cNvPr id="19462" name="Oval 3"/>
          <p:cNvSpPr>
            <a:spLocks noChangeArrowheads="1"/>
          </p:cNvSpPr>
          <p:nvPr/>
        </p:nvSpPr>
        <p:spPr bwMode="auto">
          <a:xfrm>
            <a:off x="2584450" y="2362200"/>
            <a:ext cx="1758950" cy="2667000"/>
          </a:xfrm>
          <a:prstGeom prst="ellipse">
            <a:avLst/>
          </a:prstGeom>
          <a:solidFill>
            <a:srgbClr val="FFFFCC"/>
          </a:solidFill>
          <a:ln w="127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eaLnBrk="0" hangingPunct="0"/>
            <a:endParaRPr lang="en-GB" sz="1800"/>
          </a:p>
        </p:txBody>
      </p:sp>
      <p:sp>
        <p:nvSpPr>
          <p:cNvPr id="19463" name="Oval 3"/>
          <p:cNvSpPr>
            <a:spLocks noChangeArrowheads="1"/>
          </p:cNvSpPr>
          <p:nvPr/>
        </p:nvSpPr>
        <p:spPr bwMode="auto">
          <a:xfrm>
            <a:off x="4794250" y="2362200"/>
            <a:ext cx="1758950" cy="2667000"/>
          </a:xfrm>
          <a:prstGeom prst="ellipse">
            <a:avLst/>
          </a:prstGeom>
          <a:solidFill>
            <a:srgbClr val="FFFFCC"/>
          </a:solidFill>
          <a:ln w="127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eaLnBrk="0" hangingPunct="0"/>
            <a:endParaRPr lang="en-GB" sz="1800"/>
          </a:p>
        </p:txBody>
      </p:sp>
      <p:sp>
        <p:nvSpPr>
          <p:cNvPr id="19464" name="Oval 3"/>
          <p:cNvSpPr>
            <a:spLocks noChangeArrowheads="1"/>
          </p:cNvSpPr>
          <p:nvPr/>
        </p:nvSpPr>
        <p:spPr bwMode="auto">
          <a:xfrm>
            <a:off x="7239000" y="2362200"/>
            <a:ext cx="1758950" cy="2667000"/>
          </a:xfrm>
          <a:prstGeom prst="ellipse">
            <a:avLst/>
          </a:prstGeom>
          <a:solidFill>
            <a:srgbClr val="FFFFCC"/>
          </a:solidFill>
          <a:ln w="127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eaLnBrk="0" hangingPunct="0"/>
            <a:endParaRPr lang="en-GB" sz="1800"/>
          </a:p>
        </p:txBody>
      </p:sp>
      <p:sp>
        <p:nvSpPr>
          <p:cNvPr id="19465" name="Text Box 14"/>
          <p:cNvSpPr txBox="1">
            <a:spLocks noChangeArrowheads="1"/>
          </p:cNvSpPr>
          <p:nvPr/>
        </p:nvSpPr>
        <p:spPr bwMode="auto">
          <a:xfrm>
            <a:off x="2597150" y="2774950"/>
            <a:ext cx="1746250" cy="149225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GB" sz="2000">
                <a:solidFill>
                  <a:srgbClr val="0070C0"/>
                </a:solidFill>
                <a:latin typeface="Times New Roman" charset="0"/>
              </a:rPr>
              <a:t>Component 2</a:t>
            </a:r>
          </a:p>
          <a:p>
            <a:pPr algn="ctr" eaLnBrk="0" hangingPunct="0">
              <a:spcBef>
                <a:spcPct val="50000"/>
              </a:spcBef>
            </a:pPr>
            <a:r>
              <a:rPr lang="en-GB" sz="2000">
                <a:solidFill>
                  <a:srgbClr val="0070C0"/>
                </a:solidFill>
                <a:latin typeface="Times New Roman" charset="0"/>
              </a:rPr>
              <a:t> Long-Range Forecasting</a:t>
            </a:r>
            <a:endParaRPr lang="en-GB" sz="1400" b="1">
              <a:solidFill>
                <a:srgbClr val="0070C0"/>
              </a:solidFill>
              <a:latin typeface="Times New Roman" charset="0"/>
            </a:endParaRPr>
          </a:p>
          <a:p>
            <a:pPr algn="ctr" eaLnBrk="0" hangingPunct="0">
              <a:spcBef>
                <a:spcPct val="50000"/>
              </a:spcBef>
            </a:pPr>
            <a:r>
              <a:rPr lang="en-ZA" sz="1400" b="1">
                <a:solidFill>
                  <a:srgbClr val="FF0000"/>
                </a:solidFill>
                <a:latin typeface="Times New Roman" charset="0"/>
              </a:rPr>
              <a:t>(Weeks to months)</a:t>
            </a:r>
            <a:endParaRPr lang="en-GB" sz="2000">
              <a:solidFill>
                <a:srgbClr val="FF0000"/>
              </a:solidFill>
              <a:latin typeface="Times New Roman" charset="0"/>
            </a:endParaRPr>
          </a:p>
        </p:txBody>
      </p:sp>
      <p:sp>
        <p:nvSpPr>
          <p:cNvPr id="19466" name="Text Box 14"/>
          <p:cNvSpPr txBox="1">
            <a:spLocks noChangeArrowheads="1"/>
          </p:cNvSpPr>
          <p:nvPr/>
        </p:nvSpPr>
        <p:spPr bwMode="auto">
          <a:xfrm>
            <a:off x="4800600" y="2667000"/>
            <a:ext cx="1746250" cy="280035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GB" sz="2000">
                <a:solidFill>
                  <a:srgbClr val="0070C0"/>
                </a:solidFill>
                <a:latin typeface="Times New Roman" charset="0"/>
              </a:rPr>
              <a:t>Component 3</a:t>
            </a:r>
          </a:p>
          <a:p>
            <a:pPr algn="ctr" eaLnBrk="0" hangingPunct="0">
              <a:spcBef>
                <a:spcPct val="50000"/>
              </a:spcBef>
            </a:pPr>
            <a:r>
              <a:rPr lang="en-GB" sz="2000">
                <a:solidFill>
                  <a:srgbClr val="0070C0"/>
                </a:solidFill>
                <a:latin typeface="Times New Roman" charset="0"/>
              </a:rPr>
              <a:t> Climate Change Projections</a:t>
            </a:r>
          </a:p>
          <a:p>
            <a:pPr algn="ctr" eaLnBrk="0" hangingPunct="0">
              <a:spcBef>
                <a:spcPct val="50000"/>
              </a:spcBef>
            </a:pPr>
            <a:r>
              <a:rPr lang="en-ZA" sz="1400" b="1">
                <a:solidFill>
                  <a:srgbClr val="FF0000"/>
                </a:solidFill>
                <a:latin typeface="Times New Roman" charset="0"/>
              </a:rPr>
              <a:t>(Decadal and multi-decadal)</a:t>
            </a:r>
            <a:endParaRPr lang="en-GB" sz="1400">
              <a:solidFill>
                <a:srgbClr val="FF0000"/>
              </a:solidFill>
              <a:latin typeface="Times New Roman" charset="0"/>
            </a:endParaRPr>
          </a:p>
          <a:p>
            <a:pPr algn="ctr" eaLnBrk="0" hangingPunct="0">
              <a:spcBef>
                <a:spcPct val="50000"/>
              </a:spcBef>
            </a:pPr>
            <a:endParaRPr lang="en-GB" sz="2000">
              <a:solidFill>
                <a:schemeClr val="folHlink"/>
              </a:solidFill>
              <a:latin typeface="Times New Roman" charset="0"/>
            </a:endParaRPr>
          </a:p>
          <a:p>
            <a:pPr algn="ctr" eaLnBrk="0" hangingPunct="0">
              <a:spcBef>
                <a:spcPct val="50000"/>
              </a:spcBef>
            </a:pPr>
            <a:endParaRPr lang="en-GB" sz="1400" b="1">
              <a:solidFill>
                <a:schemeClr val="folHlink"/>
              </a:solidFill>
              <a:latin typeface="Times New Roman" charset="0"/>
            </a:endParaRPr>
          </a:p>
        </p:txBody>
      </p:sp>
      <p:sp>
        <p:nvSpPr>
          <p:cNvPr id="38" name="Text Box 14"/>
          <p:cNvSpPr txBox="1">
            <a:spLocks noChangeArrowheads="1"/>
          </p:cNvSpPr>
          <p:nvPr/>
        </p:nvSpPr>
        <p:spPr bwMode="auto">
          <a:xfrm>
            <a:off x="7239000" y="3048000"/>
            <a:ext cx="1746250" cy="1169988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  <a:defRPr/>
            </a:pPr>
            <a:r>
              <a:rPr lang="en-GB" sz="2000" b="1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ea typeface="+mn-ea"/>
                <a:cs typeface="+mn-cs"/>
              </a:rPr>
              <a:t>Component 4</a:t>
            </a:r>
          </a:p>
          <a:p>
            <a:pPr algn="ctr" eaLnBrk="0" hangingPunct="0">
              <a:spcBef>
                <a:spcPct val="50000"/>
              </a:spcBef>
              <a:defRPr/>
            </a:pPr>
            <a:r>
              <a:rPr lang="en-GB" sz="2000" b="1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ea typeface="+mn-ea"/>
                <a:cs typeface="+mn-cs"/>
              </a:rPr>
              <a:t>Model Development</a:t>
            </a:r>
            <a:endParaRPr lang="en-GB" sz="1400" b="1" dirty="0">
              <a:solidFill>
                <a:schemeClr val="accent6">
                  <a:lumMod val="75000"/>
                </a:schemeClr>
              </a:solidFill>
              <a:latin typeface="Times New Roman" pitchFamily="18" charset="0"/>
              <a:ea typeface="+mn-ea"/>
              <a:cs typeface="+mn-cs"/>
            </a:endParaRPr>
          </a:p>
        </p:txBody>
      </p:sp>
      <p:sp useBgFill="1">
        <p:nvSpPr>
          <p:cNvPr id="39" name="Right Brace 38"/>
          <p:cNvSpPr/>
          <p:nvPr/>
        </p:nvSpPr>
        <p:spPr>
          <a:xfrm rot="5400000">
            <a:off x="3143250" y="2762250"/>
            <a:ext cx="609600" cy="6362700"/>
          </a:xfrm>
          <a:prstGeom prst="rightBrace">
            <a:avLst/>
          </a:prstGeom>
          <a:ln w="66675" cap="rnd"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en-GB" sz="7200" dirty="0"/>
          </a:p>
        </p:txBody>
      </p:sp>
      <p:sp>
        <p:nvSpPr>
          <p:cNvPr id="19469" name="TextBox 39"/>
          <p:cNvSpPr txBox="1">
            <a:spLocks noChangeArrowheads="1"/>
          </p:cNvSpPr>
          <p:nvPr/>
        </p:nvSpPr>
        <p:spPr bwMode="auto">
          <a:xfrm>
            <a:off x="0" y="6248400"/>
            <a:ext cx="685800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 eaLnBrk="0" hangingPunct="0"/>
            <a:r>
              <a:rPr lang="en-US" sz="1800" b="1">
                <a:solidFill>
                  <a:srgbClr val="FFFF00"/>
                </a:solidFill>
              </a:rPr>
              <a:t>SEAMLESS FORECASTING: Using common forecast systems to predict for multiple time scales</a:t>
            </a:r>
            <a:endParaRPr lang="en-GB" sz="1800" b="1">
              <a:solidFill>
                <a:srgbClr val="FFFF00"/>
              </a:solidFill>
            </a:endParaRPr>
          </a:p>
        </p:txBody>
      </p:sp>
      <p:sp>
        <p:nvSpPr>
          <p:cNvPr id="41" name="Right Brace 40"/>
          <p:cNvSpPr/>
          <p:nvPr/>
        </p:nvSpPr>
        <p:spPr>
          <a:xfrm rot="5400000">
            <a:off x="2057400" y="3124200"/>
            <a:ext cx="533400" cy="4038600"/>
          </a:xfrm>
          <a:prstGeom prst="rightBrace">
            <a:avLst/>
          </a:prstGeom>
          <a:ln w="41275">
            <a:solidFill>
              <a:schemeClr val="tx2">
                <a:lumMod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en-GB" sz="1800"/>
          </a:p>
        </p:txBody>
      </p:sp>
      <p:sp>
        <p:nvSpPr>
          <p:cNvPr id="42" name="TextBox 41"/>
          <p:cNvSpPr txBox="1"/>
          <p:nvPr/>
        </p:nvSpPr>
        <p:spPr>
          <a:xfrm>
            <a:off x="609600" y="5410200"/>
            <a:ext cx="3505200" cy="3698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0" hangingPunct="0">
              <a:defRPr/>
            </a:pPr>
            <a:r>
              <a:rPr lang="en-ZA" sz="1800" dirty="0">
                <a:solidFill>
                  <a:schemeClr val="accent4">
                    <a:lumMod val="20000"/>
                    <a:lumOff val="80000"/>
                  </a:schemeClr>
                </a:solidFill>
                <a:ea typeface="+mn-ea"/>
                <a:cs typeface="+mn-cs"/>
              </a:rPr>
              <a:t>Operational Forecasting</a:t>
            </a:r>
            <a:endParaRPr lang="en-GB" sz="1800" dirty="0">
              <a:solidFill>
                <a:schemeClr val="accent4">
                  <a:lumMod val="20000"/>
                  <a:lumOff val="80000"/>
                </a:schemeClr>
              </a:solidFill>
              <a:ea typeface="+mn-ea"/>
              <a:cs typeface="+mn-cs"/>
            </a:endParaRPr>
          </a:p>
        </p:txBody>
      </p:sp>
      <p:sp>
        <p:nvSpPr>
          <p:cNvPr id="43" name="Left Brace 42"/>
          <p:cNvSpPr/>
          <p:nvPr/>
        </p:nvSpPr>
        <p:spPr>
          <a:xfrm>
            <a:off x="6858000" y="2362200"/>
            <a:ext cx="457200" cy="2743200"/>
          </a:xfrm>
          <a:prstGeom prst="leftBrac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en-GB" sz="18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5" name="Picture 2" descr="D:\AANBIEDINGE\CSIR2010Conference\Figure_2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14400" y="2819400"/>
            <a:ext cx="5607050" cy="403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06" name="Picture 2" descr="D:\AANBIEDINGE\CSIR2010Conference\Figure_1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371600" y="0"/>
            <a:ext cx="4953000" cy="2955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507" name="TextBox 3"/>
          <p:cNvSpPr txBox="1">
            <a:spLocks noChangeArrowheads="1"/>
          </p:cNvSpPr>
          <p:nvPr/>
        </p:nvSpPr>
        <p:spPr bwMode="auto">
          <a:xfrm>
            <a:off x="7086600" y="1230313"/>
            <a:ext cx="121920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en-ZA" sz="1800"/>
              <a:t>50 km </a:t>
            </a:r>
            <a:endParaRPr lang="en-GB" sz="1800"/>
          </a:p>
        </p:txBody>
      </p:sp>
      <p:sp>
        <p:nvSpPr>
          <p:cNvPr id="21508" name="TextBox 4"/>
          <p:cNvSpPr txBox="1">
            <a:spLocks noChangeArrowheads="1"/>
          </p:cNvSpPr>
          <p:nvPr/>
        </p:nvSpPr>
        <p:spPr bwMode="auto">
          <a:xfrm>
            <a:off x="7086600" y="4648200"/>
            <a:ext cx="12192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en-ZA" sz="1800"/>
              <a:t>15 km </a:t>
            </a:r>
            <a:endParaRPr lang="en-GB" sz="18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29" name="Picture 2" descr="C:\Documents and Settings\WALandman\My Documents\PROJEKTE\MULTIMODEL\SEASONAL\MMplanne\Slide1.TIF"/>
          <p:cNvPicPr>
            <a:picLocks noChangeAspect="1" noChangeArrowheads="1"/>
          </p:cNvPicPr>
          <p:nvPr/>
        </p:nvPicPr>
        <p:blipFill>
          <a:blip r:embed="rId2"/>
          <a:srcRect b="14444"/>
          <a:stretch>
            <a:fillRect/>
          </a:stretch>
        </p:blipFill>
        <p:spPr bwMode="auto">
          <a:xfrm>
            <a:off x="1905000" y="0"/>
            <a:ext cx="5334000" cy="3422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0" name="Picture 3" descr="C:\Documents and Settings\WALandman\My Documents\PROJEKTE\MULTIMODEL\SEASONAL\MMplanne\Slide2.TIF"/>
          <p:cNvPicPr>
            <a:picLocks noChangeAspect="1" noChangeArrowheads="1"/>
          </p:cNvPicPr>
          <p:nvPr/>
        </p:nvPicPr>
        <p:blipFill>
          <a:blip r:embed="rId3"/>
          <a:srcRect b="14444"/>
          <a:stretch>
            <a:fillRect/>
          </a:stretch>
        </p:blipFill>
        <p:spPr bwMode="auto">
          <a:xfrm>
            <a:off x="1905000" y="3435350"/>
            <a:ext cx="5334000" cy="3422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76200"/>
            <a:ext cx="9144000" cy="685800"/>
          </a:xfrm>
        </p:spPr>
        <p:txBody>
          <a:bodyPr/>
          <a:lstStyle/>
          <a:p>
            <a:pPr algn="ctr" eaLnBrk="1" hangingPunct="1">
              <a:defRPr/>
            </a:pPr>
            <a:r>
              <a:rPr lang="en-ZA" dirty="0" smtClean="0">
                <a:ea typeface="+mj-ea"/>
                <a:cs typeface="+mj-cs"/>
              </a:rPr>
              <a:t>recent seasonal forecasts</a:t>
            </a:r>
            <a:endParaRPr lang="en-GB" dirty="0">
              <a:ea typeface="+mj-ea"/>
              <a:cs typeface="+mj-cs"/>
            </a:endParaRPr>
          </a:p>
        </p:txBody>
      </p:sp>
      <p:pic>
        <p:nvPicPr>
          <p:cNvPr id="23554" name="Picture 5" descr="D:\1AMULTIMODELvspel\May_2010\SSTglobal_SEA4.gif"/>
          <p:cNvPicPr>
            <a:picLocks noChangeAspect="1" noChangeArrowheads="1"/>
          </p:cNvPicPr>
          <p:nvPr/>
        </p:nvPicPr>
        <p:blipFill>
          <a:blip r:embed="rId2"/>
          <a:srcRect l="13399" t="80302" r="13399" b="13635"/>
          <a:stretch>
            <a:fillRect/>
          </a:stretch>
        </p:blipFill>
        <p:spPr bwMode="auto">
          <a:xfrm>
            <a:off x="4800600" y="6438900"/>
            <a:ext cx="3505200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55" name="Picture 2" descr="D:\1AMULTIMODELvspel\June_2010\MeanT_SEA_S-AFRICA.gif"/>
          <p:cNvPicPr>
            <a:picLocks noChangeAspect="1" noChangeArrowheads="1"/>
          </p:cNvPicPr>
          <p:nvPr/>
        </p:nvPicPr>
        <p:blipFill>
          <a:blip r:embed="rId3"/>
          <a:srcRect l="8170" t="7576" r="6863" b="12627"/>
          <a:stretch>
            <a:fillRect/>
          </a:stretch>
        </p:blipFill>
        <p:spPr bwMode="auto">
          <a:xfrm>
            <a:off x="457200" y="1143000"/>
            <a:ext cx="2362200" cy="287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56" name="Picture 4" descr="D:\1AMULTIMODELvspel\June_2010\MeanT_SEA_AFRICA_EXTR.gif"/>
          <p:cNvPicPr>
            <a:picLocks noChangeAspect="1" noChangeArrowheads="1"/>
          </p:cNvPicPr>
          <p:nvPr/>
        </p:nvPicPr>
        <p:blipFill>
          <a:blip r:embed="rId4"/>
          <a:srcRect l="27779" t="7576" r="25163" b="10606"/>
          <a:stretch>
            <a:fillRect/>
          </a:stretch>
        </p:blipFill>
        <p:spPr bwMode="auto">
          <a:xfrm>
            <a:off x="2954338" y="914400"/>
            <a:ext cx="1389062" cy="312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57" name="Picture 5" descr="D:\1AMULTIMODELvspel\June_2010\PCP_SEA_AFRICA_EXTR.gif"/>
          <p:cNvPicPr>
            <a:picLocks noChangeAspect="1" noChangeArrowheads="1"/>
          </p:cNvPicPr>
          <p:nvPr/>
        </p:nvPicPr>
        <p:blipFill>
          <a:blip r:embed="rId5"/>
          <a:srcRect l="27451" t="7071" r="24184" b="11111"/>
          <a:stretch>
            <a:fillRect/>
          </a:stretch>
        </p:blipFill>
        <p:spPr bwMode="auto">
          <a:xfrm>
            <a:off x="4668838" y="914400"/>
            <a:ext cx="1427162" cy="312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58" name="Picture 6" descr="D:\1AMULTIMODELvspel\June_2010\PCP_SEA_S-AFRICA.gif"/>
          <p:cNvPicPr>
            <a:picLocks noChangeAspect="1" noChangeArrowheads="1"/>
          </p:cNvPicPr>
          <p:nvPr/>
        </p:nvPicPr>
        <p:blipFill>
          <a:blip r:embed="rId6"/>
          <a:srcRect l="8170" t="7576" r="6863" b="12627"/>
          <a:stretch>
            <a:fillRect/>
          </a:stretch>
        </p:blipFill>
        <p:spPr bwMode="auto">
          <a:xfrm>
            <a:off x="6227763" y="1143000"/>
            <a:ext cx="2382837" cy="289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59" name="Picture 7" descr="D:\1AMULTIMODELvspel\June_2010\SSTglobal_SEA4.gif"/>
          <p:cNvPicPr>
            <a:picLocks noChangeAspect="1" noChangeArrowheads="1"/>
          </p:cNvPicPr>
          <p:nvPr/>
        </p:nvPicPr>
        <p:blipFill>
          <a:blip r:embed="rId7"/>
          <a:srcRect l="6863" t="27779" r="9477" b="28789"/>
          <a:stretch>
            <a:fillRect/>
          </a:stretch>
        </p:blipFill>
        <p:spPr bwMode="auto">
          <a:xfrm>
            <a:off x="4800600" y="4164013"/>
            <a:ext cx="3505200" cy="2312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60" name="Picture 8" descr="D:\1AMULTIMODELvspel\June_2010\NINO34_FCAST_07-Jun-2010.jpg"/>
          <p:cNvPicPr>
            <a:picLocks noChangeAspect="1" noChangeArrowheads="1"/>
          </p:cNvPicPr>
          <p:nvPr/>
        </p:nvPicPr>
        <p:blipFill>
          <a:blip r:embed="rId8"/>
          <a:srcRect l="4950" r="2242"/>
          <a:stretch>
            <a:fillRect/>
          </a:stretch>
        </p:blipFill>
        <p:spPr bwMode="auto">
          <a:xfrm>
            <a:off x="838200" y="4160838"/>
            <a:ext cx="3352800" cy="2620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066800"/>
          </a:xfrm>
        </p:spPr>
        <p:txBody>
          <a:bodyPr/>
          <a:lstStyle/>
          <a:p>
            <a:pPr algn="ctr" eaLnBrk="1" hangingPunct="1">
              <a:defRPr/>
            </a:pPr>
            <a:r>
              <a:rPr lang="en-ZA" dirty="0" smtClean="0">
                <a:ea typeface="+mj-ea"/>
                <a:cs typeface="+mj-cs"/>
              </a:rPr>
              <a:t>NEW &amp; Future products</a:t>
            </a:r>
            <a:endParaRPr lang="en-GB" dirty="0">
              <a:ea typeface="+mj-ea"/>
              <a:cs typeface="+mj-cs"/>
            </a:endParaRPr>
          </a:p>
        </p:txBody>
      </p:sp>
      <p:pic>
        <p:nvPicPr>
          <p:cNvPr id="24578" name="Picture 2" descr="C:\Documents and Settings\WALandman\My Documents\1AMATLABMATLAB\WEBprodukte\Programme\minmaxpcpRNG_Wx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62000" y="1143000"/>
            <a:ext cx="3148013" cy="236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79" name="Picture 4" descr="C:\Documents and Settings\WALandman\My Documents\1AMATLABMATLAB\WEBprodukte\Programme\minmaxpcpRNG_20d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24400" y="2074863"/>
            <a:ext cx="4343400" cy="3259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80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8738" y="3581400"/>
            <a:ext cx="4513262" cy="320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581" name="TextBox 6"/>
          <p:cNvSpPr txBox="1">
            <a:spLocks noChangeArrowheads="1"/>
          </p:cNvSpPr>
          <p:nvPr/>
        </p:nvSpPr>
        <p:spPr bwMode="auto">
          <a:xfrm>
            <a:off x="5486400" y="5802313"/>
            <a:ext cx="327660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en-ZA" sz="1800"/>
              <a:t>Nudging: 200 – 50 – 15 km</a:t>
            </a:r>
            <a:endParaRPr lang="en-GB" sz="18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Trek">
  <a:themeElements>
    <a:clrScheme name="Trek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Trek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4233</TotalTime>
  <Words>138</Words>
  <Application>Microsoft Office PowerPoint</Application>
  <PresentationFormat>On-screen Show (4:3)</PresentationFormat>
  <Paragraphs>45</Paragraphs>
  <Slides>12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Design Template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9" baseType="lpstr">
      <vt:lpstr>Arial</vt:lpstr>
      <vt:lpstr>ＭＳ Ｐゴシック</vt:lpstr>
      <vt:lpstr>Franklin Gothic Medium</vt:lpstr>
      <vt:lpstr>Franklin Gothic Book</vt:lpstr>
      <vt:lpstr>Wingdings 2</vt:lpstr>
      <vt:lpstr>Times New Roman</vt:lpstr>
      <vt:lpstr>Trek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/>
  <cp:lastModifiedBy>Anna Pirani</cp:lastModifiedBy>
  <cp:revision>748</cp:revision>
  <dcterms:created xsi:type="dcterms:W3CDTF">2009-04-22T19:24:48Z</dcterms:created>
  <dcterms:modified xsi:type="dcterms:W3CDTF">2010-08-06T14:03:36Z</dcterms:modified>
</cp:coreProperties>
</file>