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9" r:id="rId2"/>
    <p:sldId id="260" r:id="rId3"/>
    <p:sldId id="678" r:id="rId4"/>
    <p:sldId id="638" r:id="rId5"/>
    <p:sldId id="423" r:id="rId6"/>
    <p:sldId id="424" r:id="rId7"/>
    <p:sldId id="425" r:id="rId8"/>
    <p:sldId id="817" r:id="rId9"/>
    <p:sldId id="680" r:id="rId10"/>
    <p:sldId id="681" r:id="rId11"/>
    <p:sldId id="683" r:id="rId12"/>
    <p:sldId id="684" r:id="rId13"/>
    <p:sldId id="685" r:id="rId14"/>
    <p:sldId id="686" r:id="rId15"/>
    <p:sldId id="429" r:id="rId16"/>
    <p:sldId id="431" r:id="rId17"/>
    <p:sldId id="432" r:id="rId18"/>
    <p:sldId id="688" r:id="rId19"/>
    <p:sldId id="689" r:id="rId20"/>
    <p:sldId id="434" r:id="rId21"/>
    <p:sldId id="687" r:id="rId22"/>
    <p:sldId id="822" r:id="rId23"/>
    <p:sldId id="690" r:id="rId24"/>
    <p:sldId id="692" r:id="rId25"/>
    <p:sldId id="694" r:id="rId26"/>
    <p:sldId id="691" r:id="rId27"/>
    <p:sldId id="693" r:id="rId28"/>
    <p:sldId id="640" r:id="rId29"/>
    <p:sldId id="399" r:id="rId30"/>
    <p:sldId id="473" r:id="rId31"/>
    <p:sldId id="471" r:id="rId32"/>
    <p:sldId id="637" r:id="rId33"/>
    <p:sldId id="695" r:id="rId34"/>
    <p:sldId id="438" r:id="rId35"/>
    <p:sldId id="820" r:id="rId36"/>
    <p:sldId id="696" r:id="rId37"/>
    <p:sldId id="697" r:id="rId38"/>
    <p:sldId id="821" r:id="rId39"/>
    <p:sldId id="667" r:id="rId40"/>
    <p:sldId id="668" r:id="rId41"/>
    <p:sldId id="698" r:id="rId42"/>
    <p:sldId id="669" r:id="rId43"/>
    <p:sldId id="670" r:id="rId44"/>
    <p:sldId id="818" r:id="rId45"/>
    <p:sldId id="673" r:id="rId46"/>
    <p:sldId id="816" r:id="rId47"/>
    <p:sldId id="677" r:id="rId48"/>
    <p:sldId id="675" r:id="rId49"/>
    <p:sldId id="639" r:id="rId50"/>
    <p:sldId id="262" r:id="rId51"/>
    <p:sldId id="436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C3530-C6AA-4DEB-BCAF-FDEDC6BD2CFB}" type="datetimeFigureOut">
              <a:rPr lang="en-CA" smtClean="0"/>
              <a:t>2023-11-16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27B8C-E8FA-4AB7-B986-E09F6074EB0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0244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8-8-8-6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0BC04-5B34-4845-9C29-527393C6D745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6704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8-8-8-6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0BC04-5B34-4845-9C29-527393C6D745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4366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8-8-8-6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0BC04-5B34-4845-9C29-527393C6D745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4759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8-8-8-6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0BC04-5B34-4845-9C29-527393C6D745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4309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8-8-8-6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0BC04-5B34-4845-9C29-527393C6D745}" type="slidenum">
              <a:rPr lang="en-CA" smtClean="0"/>
              <a:t>50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065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8-8-8-6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0BC04-5B34-4845-9C29-527393C6D745}" type="slidenum">
              <a:rPr lang="en-CA" smtClean="0"/>
              <a:t>51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1060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FE0EB-AEF8-EFFC-E442-0C62E10E8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DAD3BC-206A-7468-95D1-997315858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1CCAC-6424-77EE-0605-98E5B4D4C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4754-4510-41C2-8990-69B121B4D7D2}" type="datetimeFigureOut">
              <a:rPr lang="en-CA" smtClean="0"/>
              <a:t>2023-11-16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4B77F-5A1B-C384-21F9-B1C94C652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F7EF4-6613-392B-3840-7EA5452EC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1516-2EED-4361-8920-39AF7BC500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351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0061B-6D10-41EA-22A7-E1342B598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C898C1-A531-DB8F-1461-47267C6CB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FE446-E42B-44DB-2EDE-5A46D2D6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4754-4510-41C2-8990-69B121B4D7D2}" type="datetimeFigureOut">
              <a:rPr lang="en-CA" smtClean="0"/>
              <a:t>2023-11-16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6E5D1-C0B4-CA7C-D286-B31414195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CD022-F8ED-BCAA-6611-9AB57164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1516-2EED-4361-8920-39AF7BC500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711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67B111-CAFC-DAA9-2BB0-745F36AD4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6BE65-C59E-5AEC-4DF8-6AFC5519A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E621B-482D-ECC0-4EB0-9314EEA3A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4754-4510-41C2-8990-69B121B4D7D2}" type="datetimeFigureOut">
              <a:rPr lang="en-CA" smtClean="0"/>
              <a:t>2023-11-16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678E5-5B5E-E368-B4B0-880168C23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07CAA-896A-E3E6-3929-D266553A8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1516-2EED-4361-8920-39AF7BC500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012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F27E1-8670-413B-51EB-F3D5AA383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B4FA-9BD3-B0F1-FDE1-D1E81B08D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F0DF4-028D-7C24-CB63-AA3E25C5F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4754-4510-41C2-8990-69B121B4D7D2}" type="datetimeFigureOut">
              <a:rPr lang="en-CA" smtClean="0"/>
              <a:t>2023-11-16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71CE5-74B1-5F53-A6B3-7660E5A1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C0B1D-C5AA-C4A4-F5DB-D9C8B51D1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1516-2EED-4361-8920-39AF7BC500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952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8C9AC-F9DC-DB22-7EE6-FCF4B3B2B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62C72-D324-8520-6AEE-5D3734B43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47BAD-8B47-723E-2BFB-741F9FC07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4754-4510-41C2-8990-69B121B4D7D2}" type="datetimeFigureOut">
              <a:rPr lang="en-CA" smtClean="0"/>
              <a:t>2023-11-16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FAB77-C7E2-E9E6-224D-A3A40CC80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6D3AC-7C4E-B3F7-A990-26E7919D5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1516-2EED-4361-8920-39AF7BC500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834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88DF-F7D4-1532-E286-0C16F2D9C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52295-0E2F-FA7E-1CD3-6631906A4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320D40-920B-EB51-2E5C-1F83A9D5B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ECBE6-45AA-7D25-0C80-332DBD9B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4754-4510-41C2-8990-69B121B4D7D2}" type="datetimeFigureOut">
              <a:rPr lang="en-CA" smtClean="0"/>
              <a:t>2023-11-16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43DD7-0B8A-2E6A-F8A8-EB16122F6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41775-9B08-2B09-3921-35B339610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1516-2EED-4361-8920-39AF7BC500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182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CEED5-7FF1-8D13-CA3A-BC972757C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E8686-8079-C72C-40F5-7B6FCA598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475420-EC38-F943-6403-8CCED0753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47C096-8E60-0284-84A2-F9743E93E3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BA4396-5B1C-3FD4-37F2-4E94EE2B3E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7960A1-2D39-D2D7-2878-679F7798C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4754-4510-41C2-8990-69B121B4D7D2}" type="datetimeFigureOut">
              <a:rPr lang="en-CA" smtClean="0"/>
              <a:t>2023-11-16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F144D-F76B-A709-6859-9F65A6724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F267C1-BD8D-1B6E-D699-D571AC13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1516-2EED-4361-8920-39AF7BC500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099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445BA-DCD2-F47E-DB9D-3BD89CB6E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3B0698-0AE9-A45F-7AD4-4D2EB08FC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4754-4510-41C2-8990-69B121B4D7D2}" type="datetimeFigureOut">
              <a:rPr lang="en-CA" smtClean="0"/>
              <a:t>2023-11-16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E8262-8445-97B8-E828-0F31E2E1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8514F-4967-7AFD-7FE3-2E66E4E6B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1516-2EED-4361-8920-39AF7BC500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818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5D55B-AF60-6AD5-8798-F3BC04936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4754-4510-41C2-8990-69B121B4D7D2}" type="datetimeFigureOut">
              <a:rPr lang="en-CA" smtClean="0"/>
              <a:t>2023-11-16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706CC3-A424-B8B3-9A48-E82785CAB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9ECB8-174E-AB00-D6D6-6233E9785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1516-2EED-4361-8920-39AF7BC500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909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BBD02-F590-5CD3-35D0-652E7708E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C6396-13FB-41A2-2330-4BC95E49C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929715-D5C9-A9FE-15F2-CB89112C9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4FCE9-9612-7E1E-1A4C-5671F1493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4754-4510-41C2-8990-69B121B4D7D2}" type="datetimeFigureOut">
              <a:rPr lang="en-CA" smtClean="0"/>
              <a:t>2023-11-16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AE8889-A467-F264-F944-6E7E79D0E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44A18-A822-936D-1A40-9CC5052AB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1516-2EED-4361-8920-39AF7BC500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836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6E98A-6DA2-A039-BBE3-84E6381A3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5E88A3-D388-F286-A361-885CF8B23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8826F7-95F4-C4E8-7C9C-587F2CBC3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C4188-B949-A79E-1C3E-D96B18294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4754-4510-41C2-8990-69B121B4D7D2}" type="datetimeFigureOut">
              <a:rPr lang="en-CA" smtClean="0"/>
              <a:t>2023-11-16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B61E2-FA9F-7D70-04B4-3CF4BFDD0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5092A-2728-099A-42DF-382DCE9F0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1516-2EED-4361-8920-39AF7BC500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47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05CB00-2604-75B2-C29D-6C9581DA5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3EEAF-E562-0205-F108-F985E848C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637FE-930C-6164-C13E-5A61F9B78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84754-4510-41C2-8990-69B121B4D7D2}" type="datetimeFigureOut">
              <a:rPr lang="en-CA" smtClean="0"/>
              <a:t>2023-11-16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81D28-E01B-2E35-2458-08B5FB2E23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40C77-E25E-B63D-81B2-68825C27E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C1516-2EED-4361-8920-39AF7BC500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031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694CC54-7124-436A-A871-6E1B9D854651}"/>
              </a:ext>
            </a:extLst>
          </p:cNvPr>
          <p:cNvSpPr txBox="1"/>
          <p:nvPr/>
        </p:nvSpPr>
        <p:spPr>
          <a:xfrm>
            <a:off x="1466547" y="5567716"/>
            <a:ext cx="87274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 panose="020B0604020202020204" pitchFamily="34" charset="0"/>
                <a:ea typeface="Arial Unicode MS"/>
                <a:cs typeface="Helvetica" panose="020B0604020202020204" pitchFamily="34" charset="0"/>
              </a:rPr>
              <a:t>WCRP Safe Landing Climates Discussion</a:t>
            </a:r>
            <a:endParaRPr lang="en-US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Helvetica" panose="020B0604020202020204" pitchFamily="34" charset="0"/>
              <a:ea typeface="Arial Unicode MS"/>
              <a:cs typeface="Helvetica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 panose="020B0604020202020204" pitchFamily="34" charset="0"/>
                <a:ea typeface="Arial Unicode MS"/>
                <a:cs typeface="Helvetica" panose="020B0604020202020204" pitchFamily="34" charset="0"/>
              </a:rPr>
              <a:t>20 November 2023</a:t>
            </a:r>
            <a:endParaRPr lang="en-CA" sz="20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Helvetica" panose="020B0604020202020204" pitchFamily="34" charset="0"/>
              <a:ea typeface="Arial Unicode MS"/>
              <a:cs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447DC1-9DBD-3B2C-88AA-45FB95772B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" t="34259" r="2604" b="39445"/>
          <a:stretch/>
        </p:blipFill>
        <p:spPr>
          <a:xfrm>
            <a:off x="116840" y="6249884"/>
            <a:ext cx="3581401" cy="5585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B7E6AE-7AE5-81B4-A0A8-EDEF97829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55" y="6281617"/>
            <a:ext cx="4297345" cy="495037"/>
          </a:xfrm>
          <a:prstGeom prst="rect">
            <a:avLst/>
          </a:prstGeom>
        </p:spPr>
      </p:pic>
      <p:pic>
        <p:nvPicPr>
          <p:cNvPr id="11" name="Picture 4" descr="nature grass growth plant sky field lawn meadow sunlight leaf flower summer young food green crop lush corn fresh agriculture plants grassland crops maize organic cultivated grass family plant stem">
            <a:extLst>
              <a:ext uri="{FF2B5EF4-FFF2-40B4-BE49-F238E27FC236}">
                <a16:creationId xmlns:a16="http://schemas.microsoft.com/office/drawing/2014/main" id="{309CC1B7-8CA2-F4B1-7F50-37F8EC4EC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54"/>
            <a:ext cx="6261108" cy="417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E4740C-AAB6-4012-6FB1-CCE501CDBB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9"/>
          <a:stretch/>
        </p:blipFill>
        <p:spPr>
          <a:xfrm>
            <a:off x="6259889" y="1263650"/>
            <a:ext cx="5932110" cy="41740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933608-2B2A-39CE-F33A-6F96A2CBC4C4}"/>
              </a:ext>
            </a:extLst>
          </p:cNvPr>
          <p:cNvSpPr txBox="1"/>
          <p:nvPr/>
        </p:nvSpPr>
        <p:spPr>
          <a:xfrm>
            <a:off x="46994" y="365083"/>
            <a:ext cx="1320914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 compound extremes impact crops and what they mean for adaptation</a:t>
            </a:r>
            <a:br>
              <a:rPr lang="en-US" sz="2600" b="1" dirty="0">
                <a:effectLst/>
              </a:rPr>
            </a:br>
            <a:endParaRPr lang="en-CA" sz="2600" b="1" dirty="0"/>
          </a:p>
        </p:txBody>
      </p:sp>
    </p:spTree>
    <p:extLst>
      <p:ext uri="{BB962C8B-B14F-4D97-AF65-F5344CB8AC3E}">
        <p14:creationId xmlns:p14="http://schemas.microsoft.com/office/powerpoint/2010/main" val="2376149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vapour pressure deficit temperature">
            <a:extLst>
              <a:ext uri="{FF2B5EF4-FFF2-40B4-BE49-F238E27FC236}">
                <a16:creationId xmlns:a16="http://schemas.microsoft.com/office/drawing/2014/main" id="{4938A526-D2E3-4F52-AB58-87C18BD45F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74" y="2014284"/>
            <a:ext cx="5295454" cy="407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2D0D90-AF9B-4239-B6ED-2C0DB0BEF637}"/>
              </a:ext>
            </a:extLst>
          </p:cNvPr>
          <p:cNvSpPr txBox="1"/>
          <p:nvPr/>
        </p:nvSpPr>
        <p:spPr>
          <a:xfrm>
            <a:off x="1136165" y="5267906"/>
            <a:ext cx="4619163" cy="8715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88" dirty="0">
                <a:latin typeface="Arial" panose="020B0604020202020204" pitchFamily="34" charset="0"/>
                <a:cs typeface="Arial" panose="020B0604020202020204" pitchFamily="34" charset="0"/>
              </a:rPr>
              <a:t>         5	  10   15	    20    25    30     35</a:t>
            </a:r>
          </a:p>
          <a:p>
            <a:r>
              <a:rPr lang="en-US" sz="1688" dirty="0">
                <a:latin typeface="Arial" panose="020B0604020202020204" pitchFamily="34" charset="0"/>
                <a:cs typeface="Arial" panose="020B0604020202020204" pitchFamily="34" charset="0"/>
              </a:rPr>
              <a:t>	        Temperature (°C)</a:t>
            </a:r>
          </a:p>
          <a:p>
            <a:endParaRPr lang="en-US" sz="16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8518106-CA04-4569-A450-D1E3B4DE84BE}"/>
              </a:ext>
            </a:extLst>
          </p:cNvPr>
          <p:cNvSpPr txBox="1">
            <a:spLocks/>
          </p:cNvSpPr>
          <p:nvPr/>
        </p:nvSpPr>
        <p:spPr>
          <a:xfrm>
            <a:off x="9196320" y="6182670"/>
            <a:ext cx="3945549" cy="605730"/>
          </a:xfrm>
          <a:prstGeom prst="rect">
            <a:avLst/>
          </a:prstGeom>
        </p:spPr>
        <p:txBody>
          <a:bodyPr vert="horz" lIns="85725" tIns="42863" rIns="85725" bIns="4286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75" dirty="0" err="1">
                <a:latin typeface="Helvetica" panose="020B0604020202020204" pitchFamily="34" charset="0"/>
                <a:cs typeface="Helvetica" panose="020B0604020202020204" pitchFamily="34" charset="0"/>
              </a:rPr>
              <a:t>Westra</a:t>
            </a:r>
            <a:r>
              <a:rPr lang="en-US" sz="1875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75" i="1" dirty="0">
                <a:latin typeface="Helvetica" panose="020B0604020202020204" pitchFamily="34" charset="0"/>
                <a:cs typeface="Helvetica" panose="020B0604020202020204" pitchFamily="34" charset="0"/>
              </a:rPr>
              <a:t>et al.</a:t>
            </a:r>
            <a:r>
              <a:rPr lang="en-US" sz="1875" dirty="0">
                <a:latin typeface="Helvetica" panose="020B0604020202020204" pitchFamily="34" charset="0"/>
                <a:cs typeface="Helvetica" panose="020B0604020202020204" pitchFamily="34" charset="0"/>
              </a:rPr>
              <a:t> 2014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74237C-3227-465E-9323-14939E073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76" y="1702925"/>
            <a:ext cx="5384602" cy="42148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EB5253-C322-41BC-B820-B30BD8C4A992}"/>
              </a:ext>
            </a:extLst>
          </p:cNvPr>
          <p:cNvSpPr txBox="1"/>
          <p:nvPr/>
        </p:nvSpPr>
        <p:spPr>
          <a:xfrm>
            <a:off x="1177440" y="5042481"/>
            <a:ext cx="4619163" cy="8715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88" dirty="0">
                <a:latin typeface="Arial" panose="020B0604020202020204" pitchFamily="34" charset="0"/>
                <a:cs typeface="Arial" panose="020B0604020202020204" pitchFamily="34" charset="0"/>
              </a:rPr>
              <a:t>         5	  10   15	    20    25    30     35</a:t>
            </a:r>
          </a:p>
          <a:p>
            <a:r>
              <a:rPr lang="en-US" sz="1688" dirty="0">
                <a:latin typeface="Arial" panose="020B0604020202020204" pitchFamily="34" charset="0"/>
                <a:cs typeface="Arial" panose="020B0604020202020204" pitchFamily="34" charset="0"/>
              </a:rPr>
              <a:t>	        Temperature (°C)</a:t>
            </a:r>
          </a:p>
          <a:p>
            <a:endParaRPr lang="en-US" sz="16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C9B685C-72C4-4B6D-8B0B-85B440568292}"/>
              </a:ext>
            </a:extLst>
          </p:cNvPr>
          <p:cNvSpPr txBox="1">
            <a:spLocks/>
          </p:cNvSpPr>
          <p:nvPr/>
        </p:nvSpPr>
        <p:spPr>
          <a:xfrm>
            <a:off x="2442101" y="3990524"/>
            <a:ext cx="3956539" cy="944006"/>
          </a:xfrm>
          <a:prstGeom prst="rect">
            <a:avLst/>
          </a:prstGeom>
        </p:spPr>
        <p:txBody>
          <a:bodyPr vert="horz" lIns="85725" tIns="42863" rIns="85725" bIns="4286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75" dirty="0">
                <a:latin typeface="Helvetica" panose="020B0604020202020204" pitchFamily="34" charset="0"/>
                <a:cs typeface="Helvetica" panose="020B0604020202020204" pitchFamily="34" charset="0"/>
              </a:rPr>
              <a:t>7%/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endParaRPr lang="en-US" sz="1875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EB1161-88C7-AFD3-ED15-B189BD6C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62E7-2720-4769-BCAB-20B2965A291A}" type="slidenum">
              <a:rPr lang="en-CA" smtClean="0"/>
              <a:t>10</a:t>
            </a:fld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A5F9B9-E131-446B-2EFF-6EF3D49D1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365" y="1881743"/>
            <a:ext cx="6036469" cy="33754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685733-779C-8876-BC11-D5C1DAAA31BC}"/>
              </a:ext>
            </a:extLst>
          </p:cNvPr>
          <p:cNvSpPr/>
          <p:nvPr/>
        </p:nvSpPr>
        <p:spPr>
          <a:xfrm rot="835257">
            <a:off x="9017000" y="2425700"/>
            <a:ext cx="317500" cy="170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CEC3F2-0348-2CC7-C9A3-66A2F3978DFD}"/>
              </a:ext>
            </a:extLst>
          </p:cNvPr>
          <p:cNvSpPr txBox="1">
            <a:spLocks/>
          </p:cNvSpPr>
          <p:nvPr/>
        </p:nvSpPr>
        <p:spPr>
          <a:xfrm>
            <a:off x="6640582" y="595611"/>
            <a:ext cx="51822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</a:rPr>
              <a:t>More extreme rainfall</a:t>
            </a:r>
            <a:endParaRPr lang="en-CA" sz="3200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71659A-C2AC-E8BA-D392-62E776D30989}"/>
              </a:ext>
            </a:extLst>
          </p:cNvPr>
          <p:cNvSpPr txBox="1"/>
          <p:nvPr/>
        </p:nvSpPr>
        <p:spPr>
          <a:xfrm>
            <a:off x="-171548" y="948020"/>
            <a:ext cx="65722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A wetter atmosphere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96BB89B-6D3F-580A-398A-64A4C76DAB74}"/>
              </a:ext>
            </a:extLst>
          </p:cNvPr>
          <p:cNvCxnSpPr>
            <a:cxnSpLocks/>
          </p:cNvCxnSpPr>
          <p:nvPr/>
        </p:nvCxnSpPr>
        <p:spPr>
          <a:xfrm>
            <a:off x="4910337" y="1236159"/>
            <a:ext cx="1488303" cy="0"/>
          </a:xfrm>
          <a:prstGeom prst="straightConnector1">
            <a:avLst/>
          </a:prstGeom>
          <a:ln w="22225">
            <a:headEnd type="none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288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vapour pressure deficit temperature">
            <a:extLst>
              <a:ext uri="{FF2B5EF4-FFF2-40B4-BE49-F238E27FC236}">
                <a16:creationId xmlns:a16="http://schemas.microsoft.com/office/drawing/2014/main" id="{4938A526-D2E3-4F52-AB58-87C18BD45F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74" y="2014284"/>
            <a:ext cx="5295454" cy="407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2D0D90-AF9B-4239-B6ED-2C0DB0BEF637}"/>
              </a:ext>
            </a:extLst>
          </p:cNvPr>
          <p:cNvSpPr txBox="1"/>
          <p:nvPr/>
        </p:nvSpPr>
        <p:spPr>
          <a:xfrm>
            <a:off x="1136165" y="5267906"/>
            <a:ext cx="4619163" cy="8715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88" dirty="0">
                <a:latin typeface="Arial" panose="020B0604020202020204" pitchFamily="34" charset="0"/>
                <a:cs typeface="Arial" panose="020B0604020202020204" pitchFamily="34" charset="0"/>
              </a:rPr>
              <a:t>         5	  10   15	    20    25    30     35</a:t>
            </a:r>
          </a:p>
          <a:p>
            <a:r>
              <a:rPr lang="en-US" sz="1688" dirty="0">
                <a:latin typeface="Arial" panose="020B0604020202020204" pitchFamily="34" charset="0"/>
                <a:cs typeface="Arial" panose="020B0604020202020204" pitchFamily="34" charset="0"/>
              </a:rPr>
              <a:t>	        Temperature (°C)</a:t>
            </a:r>
          </a:p>
          <a:p>
            <a:endParaRPr lang="en-US" sz="16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8518106-CA04-4569-A450-D1E3B4DE84BE}"/>
              </a:ext>
            </a:extLst>
          </p:cNvPr>
          <p:cNvSpPr txBox="1">
            <a:spLocks/>
          </p:cNvSpPr>
          <p:nvPr/>
        </p:nvSpPr>
        <p:spPr>
          <a:xfrm>
            <a:off x="9196320" y="6182670"/>
            <a:ext cx="3945549" cy="605730"/>
          </a:xfrm>
          <a:prstGeom prst="rect">
            <a:avLst/>
          </a:prstGeom>
        </p:spPr>
        <p:txBody>
          <a:bodyPr vert="horz" lIns="85725" tIns="42863" rIns="85725" bIns="4286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75" dirty="0" err="1">
                <a:latin typeface="Helvetica" panose="020B0604020202020204" pitchFamily="34" charset="0"/>
                <a:cs typeface="Helvetica" panose="020B0604020202020204" pitchFamily="34" charset="0"/>
              </a:rPr>
              <a:t>Grossiord</a:t>
            </a:r>
            <a:r>
              <a:rPr lang="en-US" sz="1875" i="1" dirty="0">
                <a:latin typeface="Helvetica" panose="020B0604020202020204" pitchFamily="34" charset="0"/>
                <a:cs typeface="Helvetica" panose="020B0604020202020204" pitchFamily="34" charset="0"/>
              </a:rPr>
              <a:t> al.</a:t>
            </a:r>
            <a:r>
              <a:rPr lang="en-US" sz="1875" dirty="0">
                <a:latin typeface="Helvetica" panose="020B0604020202020204" pitchFamily="34" charset="0"/>
                <a:cs typeface="Helvetica" panose="020B0604020202020204" pitchFamily="34" charset="0"/>
              </a:rPr>
              <a:t> 2020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74237C-3227-465E-9323-14939E073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76" y="1702925"/>
            <a:ext cx="5384602" cy="42148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EB5253-C322-41BC-B820-B30BD8C4A992}"/>
              </a:ext>
            </a:extLst>
          </p:cNvPr>
          <p:cNvSpPr txBox="1"/>
          <p:nvPr/>
        </p:nvSpPr>
        <p:spPr>
          <a:xfrm>
            <a:off x="1177440" y="5042481"/>
            <a:ext cx="4619163" cy="8715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88" dirty="0">
                <a:latin typeface="Arial" panose="020B0604020202020204" pitchFamily="34" charset="0"/>
                <a:cs typeface="Arial" panose="020B0604020202020204" pitchFamily="34" charset="0"/>
              </a:rPr>
              <a:t>         5	  10   15	    20    25    30     35</a:t>
            </a:r>
          </a:p>
          <a:p>
            <a:r>
              <a:rPr lang="en-US" sz="1688" dirty="0">
                <a:latin typeface="Arial" panose="020B0604020202020204" pitchFamily="34" charset="0"/>
                <a:cs typeface="Arial" panose="020B0604020202020204" pitchFamily="34" charset="0"/>
              </a:rPr>
              <a:t>	        Temperature (°C)</a:t>
            </a:r>
          </a:p>
          <a:p>
            <a:endParaRPr lang="en-US" sz="16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C9B685C-72C4-4B6D-8B0B-85B440568292}"/>
              </a:ext>
            </a:extLst>
          </p:cNvPr>
          <p:cNvSpPr txBox="1">
            <a:spLocks/>
          </p:cNvSpPr>
          <p:nvPr/>
        </p:nvSpPr>
        <p:spPr>
          <a:xfrm>
            <a:off x="2442101" y="3990524"/>
            <a:ext cx="3956539" cy="944006"/>
          </a:xfrm>
          <a:prstGeom prst="rect">
            <a:avLst/>
          </a:prstGeom>
        </p:spPr>
        <p:txBody>
          <a:bodyPr vert="horz" lIns="85725" tIns="42863" rIns="85725" bIns="4286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75" dirty="0">
                <a:latin typeface="Helvetica" panose="020B0604020202020204" pitchFamily="34" charset="0"/>
                <a:cs typeface="Helvetica" panose="020B0604020202020204" pitchFamily="34" charset="0"/>
              </a:rPr>
              <a:t>7%/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endParaRPr lang="en-US" sz="1875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EB1161-88C7-AFD3-ED15-B189BD6C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62E7-2720-4769-BCAB-20B2965A291A}" type="slidenum">
              <a:rPr lang="en-CA" smtClean="0"/>
              <a:t>11</a:t>
            </a:fld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685733-779C-8876-BC11-D5C1DAAA31BC}"/>
              </a:ext>
            </a:extLst>
          </p:cNvPr>
          <p:cNvSpPr/>
          <p:nvPr/>
        </p:nvSpPr>
        <p:spPr>
          <a:xfrm rot="835257">
            <a:off x="9017000" y="2425700"/>
            <a:ext cx="317500" cy="170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CEC3F2-0348-2CC7-C9A3-66A2F3978DFD}"/>
              </a:ext>
            </a:extLst>
          </p:cNvPr>
          <p:cNvSpPr txBox="1">
            <a:spLocks/>
          </p:cNvSpPr>
          <p:nvPr/>
        </p:nvSpPr>
        <p:spPr>
          <a:xfrm>
            <a:off x="6640582" y="544811"/>
            <a:ext cx="51822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</a:rPr>
              <a:t>More moisture stress</a:t>
            </a:r>
            <a:endParaRPr lang="en-CA" sz="3200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71659A-C2AC-E8BA-D392-62E776D30989}"/>
              </a:ext>
            </a:extLst>
          </p:cNvPr>
          <p:cNvSpPr txBox="1"/>
          <p:nvPr/>
        </p:nvSpPr>
        <p:spPr>
          <a:xfrm>
            <a:off x="-412848" y="897220"/>
            <a:ext cx="65722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A thirstier atmosphere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96BB89B-6D3F-580A-398A-64A4C76DAB74}"/>
              </a:ext>
            </a:extLst>
          </p:cNvPr>
          <p:cNvCxnSpPr>
            <a:cxnSpLocks/>
          </p:cNvCxnSpPr>
          <p:nvPr/>
        </p:nvCxnSpPr>
        <p:spPr>
          <a:xfrm>
            <a:off x="4910337" y="1185359"/>
            <a:ext cx="1488303" cy="0"/>
          </a:xfrm>
          <a:prstGeom prst="straightConnector1">
            <a:avLst/>
          </a:prstGeom>
          <a:ln w="22225">
            <a:headEnd type="none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2184415-09DD-A20C-0281-F831C0183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205" y="2631547"/>
            <a:ext cx="3518519" cy="311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91AC3C0-FD54-89CC-28E8-ACF5F5E1AFE5}"/>
              </a:ext>
            </a:extLst>
          </p:cNvPr>
          <p:cNvSpPr txBox="1">
            <a:spLocks/>
          </p:cNvSpPr>
          <p:nvPr/>
        </p:nvSpPr>
        <p:spPr>
          <a:xfrm>
            <a:off x="860903" y="2781298"/>
            <a:ext cx="5983165" cy="2396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Under warming, crops are increasingly exposed to 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</a:rPr>
              <a:t>multiple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stresses</a:t>
            </a: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Warmer, more heat extremes</a:t>
            </a: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Also = more hydrologic extremes</a:t>
            </a: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Wet 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</a:rPr>
              <a:t>and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Dry</a:t>
            </a: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8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CA" sz="28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AFED4BA-B27C-3A36-EAE9-661756D85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968" y="423410"/>
            <a:ext cx="4980864" cy="601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93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91AC3C0-FD54-89CC-28E8-ACF5F5E1AFE5}"/>
              </a:ext>
            </a:extLst>
          </p:cNvPr>
          <p:cNvSpPr txBox="1">
            <a:spLocks/>
          </p:cNvSpPr>
          <p:nvPr/>
        </p:nvSpPr>
        <p:spPr>
          <a:xfrm>
            <a:off x="900468" y="3302000"/>
            <a:ext cx="5983165" cy="2396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Warmer, more heat extremes</a:t>
            </a: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Also = more hydrologic extremes</a:t>
            </a: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Wet 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</a:rPr>
              <a:t>and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Dry</a:t>
            </a: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8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CA" sz="28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AFED4BA-B27C-3A36-EAE9-661756D85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968" y="423410"/>
            <a:ext cx="4980864" cy="6011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48B0DA-C9B4-CB21-2CD6-121D8EEBD8AA}"/>
              </a:ext>
            </a:extLst>
          </p:cNvPr>
          <p:cNvSpPr txBox="1">
            <a:spLocks/>
          </p:cNvSpPr>
          <p:nvPr/>
        </p:nvSpPr>
        <p:spPr>
          <a:xfrm>
            <a:off x="3427662" y="623575"/>
            <a:ext cx="34559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</a:rPr>
              <a:t>Crop impacts fairly well understood</a:t>
            </a:r>
            <a:endParaRPr lang="en-CA" sz="3200" i="1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3BEEEE0-89E2-1D7F-4124-CBC4EDFEAF56}"/>
              </a:ext>
            </a:extLst>
          </p:cNvPr>
          <p:cNvCxnSpPr>
            <a:cxnSpLocks/>
          </p:cNvCxnSpPr>
          <p:nvPr/>
        </p:nvCxnSpPr>
        <p:spPr>
          <a:xfrm flipH="1">
            <a:off x="3892050" y="1955800"/>
            <a:ext cx="400550" cy="738336"/>
          </a:xfrm>
          <a:prstGeom prst="straightConnector1">
            <a:avLst/>
          </a:prstGeom>
          <a:ln w="22225">
            <a:headEnd type="none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02AA580-72BC-3C29-7502-8C4591F46621}"/>
              </a:ext>
            </a:extLst>
          </p:cNvPr>
          <p:cNvSpPr/>
          <p:nvPr/>
        </p:nvSpPr>
        <p:spPr>
          <a:xfrm>
            <a:off x="671868" y="2694136"/>
            <a:ext cx="5257800" cy="60786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3254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91AC3C0-FD54-89CC-28E8-ACF5F5E1AFE5}"/>
              </a:ext>
            </a:extLst>
          </p:cNvPr>
          <p:cNvSpPr txBox="1">
            <a:spLocks/>
          </p:cNvSpPr>
          <p:nvPr/>
        </p:nvSpPr>
        <p:spPr>
          <a:xfrm>
            <a:off x="900468" y="3174998"/>
            <a:ext cx="5983165" cy="2396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Warmer, more heat extremes</a:t>
            </a: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Also = more hydrologic extremes</a:t>
            </a: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Wet 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</a:rPr>
              <a:t>and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Dry</a:t>
            </a: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8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CA" sz="28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AFED4BA-B27C-3A36-EAE9-661756D85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968" y="423410"/>
            <a:ext cx="4980864" cy="601117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B1882B3-E2FE-4ED2-5BA8-1AA0D260FF4F}"/>
              </a:ext>
            </a:extLst>
          </p:cNvPr>
          <p:cNvSpPr txBox="1">
            <a:spLocks/>
          </p:cNvSpPr>
          <p:nvPr/>
        </p:nvSpPr>
        <p:spPr>
          <a:xfrm>
            <a:off x="2380753" y="5263409"/>
            <a:ext cx="42982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</a:rPr>
              <a:t>Crop impacts poorly understood</a:t>
            </a:r>
            <a:endParaRPr lang="en-CA" sz="3200" i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4CE5D20-2D8F-8D9E-9EEB-31B3A3571F59}"/>
              </a:ext>
            </a:extLst>
          </p:cNvPr>
          <p:cNvCxnSpPr>
            <a:cxnSpLocks/>
          </p:cNvCxnSpPr>
          <p:nvPr/>
        </p:nvCxnSpPr>
        <p:spPr>
          <a:xfrm flipV="1">
            <a:off x="4000500" y="4699000"/>
            <a:ext cx="0" cy="564409"/>
          </a:xfrm>
          <a:prstGeom prst="straightConnector1">
            <a:avLst/>
          </a:prstGeom>
          <a:ln w="22225">
            <a:headEnd type="none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78F392-6B5A-5C68-0383-7FC8E55D54EF}"/>
              </a:ext>
            </a:extLst>
          </p:cNvPr>
          <p:cNvSpPr/>
          <p:nvPr/>
        </p:nvSpPr>
        <p:spPr>
          <a:xfrm>
            <a:off x="671868" y="2605236"/>
            <a:ext cx="5817832" cy="210646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1552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91AC3C0-FD54-89CC-28E8-ACF5F5E1AFE5}"/>
              </a:ext>
            </a:extLst>
          </p:cNvPr>
          <p:cNvSpPr txBox="1">
            <a:spLocks/>
          </p:cNvSpPr>
          <p:nvPr/>
        </p:nvSpPr>
        <p:spPr>
          <a:xfrm>
            <a:off x="1611435" y="161026"/>
            <a:ext cx="10809165" cy="2396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How do these compound stresses affect crop production?</a:t>
            </a: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CA" sz="28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AFED4BA-B27C-3A36-EAE9-661756D85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768" y="652010"/>
            <a:ext cx="4980864" cy="601117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39F494F-B17E-89DE-86F2-2CBF6B3CD7A2}"/>
              </a:ext>
            </a:extLst>
          </p:cNvPr>
          <p:cNvSpPr txBox="1">
            <a:spLocks/>
          </p:cNvSpPr>
          <p:nvPr/>
        </p:nvSpPr>
        <p:spPr>
          <a:xfrm>
            <a:off x="8432800" y="3416300"/>
            <a:ext cx="3848100" cy="2396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Hotter droughts</a:t>
            </a:r>
          </a:p>
          <a:p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endParaRPr lang="en-CA" sz="2800" b="1" dirty="0">
              <a:solidFill>
                <a:srgbClr val="C00000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5F314CE-4114-B30E-0CB9-D4F3118D0BF7}"/>
              </a:ext>
            </a:extLst>
          </p:cNvPr>
          <p:cNvSpPr txBox="1">
            <a:spLocks/>
          </p:cNvSpPr>
          <p:nvPr/>
        </p:nvSpPr>
        <p:spPr>
          <a:xfrm>
            <a:off x="685684" y="3486148"/>
            <a:ext cx="3848100" cy="2396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More intense rainfall</a:t>
            </a:r>
          </a:p>
          <a:p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en-C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41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919E4F7-B098-5416-AF2A-42F90089F01D}"/>
              </a:ext>
            </a:extLst>
          </p:cNvPr>
          <p:cNvSpPr txBox="1">
            <a:spLocks/>
          </p:cNvSpPr>
          <p:nvPr/>
        </p:nvSpPr>
        <p:spPr>
          <a:xfrm>
            <a:off x="0" y="2230677"/>
            <a:ext cx="12192000" cy="2396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Short answer (and the key message of this talk):</a:t>
            </a:r>
          </a:p>
          <a:p>
            <a:pPr algn="ctr"/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Increasingly compound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heat+drought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pose new risks to crops</a:t>
            </a:r>
          </a:p>
          <a:p>
            <a:pPr algn="ctr"/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Partially offset by more intense rainfall</a:t>
            </a:r>
          </a:p>
          <a:p>
            <a:pPr algn="ctr"/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Understanding these impacts clarifies how to effectively adapt</a:t>
            </a:r>
          </a:p>
          <a:p>
            <a:pPr algn="ctr"/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425769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919E4F7-B098-5416-AF2A-42F90089F01D}"/>
              </a:ext>
            </a:extLst>
          </p:cNvPr>
          <p:cNvSpPr txBox="1">
            <a:spLocks/>
          </p:cNvSpPr>
          <p:nvPr/>
        </p:nvSpPr>
        <p:spPr>
          <a:xfrm>
            <a:off x="831850" y="3110687"/>
            <a:ext cx="10528299" cy="2396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Rest of the talk: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14350" indent="-514350" algn="ctr">
              <a:buFont typeface="+mj-lt"/>
              <a:buAutoNum type="arabicPeriod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Tools for understanding compound crop impacts</a:t>
            </a:r>
          </a:p>
          <a:p>
            <a:pPr marL="514350" indent="-514350" algn="ctr">
              <a:buFont typeface="+mj-lt"/>
              <a:buAutoNum type="arabicPeriod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Crop impacts of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hotter droughts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and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more intense rainfall</a:t>
            </a:r>
          </a:p>
          <a:p>
            <a:pPr marL="514350" indent="-514350" algn="ctr">
              <a:buFont typeface="+mj-lt"/>
              <a:buAutoNum type="arabicPeriod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Implications for adaptation</a:t>
            </a:r>
          </a:p>
          <a:p>
            <a:pPr marL="514350" indent="-514350" algn="ctr">
              <a:buFont typeface="+mj-lt"/>
              <a:buAutoNum type="arabicPeriod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278167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5344BC-5D8D-7CB8-E51E-9582FE2940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863" r="19540" b="5197"/>
          <a:stretch/>
        </p:blipFill>
        <p:spPr>
          <a:xfrm>
            <a:off x="4754635" y="3174096"/>
            <a:ext cx="2039562" cy="139050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97D9BD-1E35-FFFD-BC26-D2E948F8C72D}"/>
              </a:ext>
            </a:extLst>
          </p:cNvPr>
          <p:cNvCxnSpPr>
            <a:cxnSpLocks/>
          </p:cNvCxnSpPr>
          <p:nvPr/>
        </p:nvCxnSpPr>
        <p:spPr>
          <a:xfrm>
            <a:off x="5642628" y="2632546"/>
            <a:ext cx="0" cy="44186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3B9DDDF-5926-A40B-874D-AE44ED1A0014}"/>
              </a:ext>
            </a:extLst>
          </p:cNvPr>
          <p:cNvSpPr txBox="1"/>
          <p:nvPr/>
        </p:nvSpPr>
        <p:spPr>
          <a:xfrm>
            <a:off x="4063652" y="1685599"/>
            <a:ext cx="299167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800" dirty="0">
                <a:latin typeface="Helvetica" panose="020B0604020202020204" pitchFamily="34" charset="0"/>
                <a:cs typeface="Helvetica" panose="020B0604020202020204" pitchFamily="34" charset="0"/>
              </a:rPr>
              <a:t>Climate &amp; Crop</a:t>
            </a:r>
          </a:p>
          <a:p>
            <a:pPr algn="ctr"/>
            <a:r>
              <a:rPr lang="en-CA" sz="2800" dirty="0">
                <a:latin typeface="Helvetica" panose="020B0604020202020204" pitchFamily="34" charset="0"/>
                <a:cs typeface="Helvetica" panose="020B0604020202020204" pitchFamily="34" charset="0"/>
              </a:rPr>
              <a:t>Data</a:t>
            </a:r>
          </a:p>
          <a:p>
            <a:endParaRPr lang="en-CA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982141-7D4C-FCE0-2695-72941711D2D7}"/>
              </a:ext>
            </a:extLst>
          </p:cNvPr>
          <p:cNvSpPr txBox="1"/>
          <p:nvPr/>
        </p:nvSpPr>
        <p:spPr>
          <a:xfrm>
            <a:off x="552930" y="102633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1. Statistical models</a:t>
            </a:r>
            <a:endParaRPr lang="en-CA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A8CA2C-1E9D-DE23-84F1-06E9687A8DB2}"/>
              </a:ext>
            </a:extLst>
          </p:cNvPr>
          <p:cNvSpPr txBox="1"/>
          <p:nvPr/>
        </p:nvSpPr>
        <p:spPr>
          <a:xfrm>
            <a:off x="614611" y="138005"/>
            <a:ext cx="120686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Two ways to understand climate impacts on crops</a:t>
            </a:r>
            <a:endParaRPr lang="en-CA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F8E867-916A-E630-5DC4-545A19ABC6B9}"/>
              </a:ext>
            </a:extLst>
          </p:cNvPr>
          <p:cNvSpPr txBox="1"/>
          <p:nvPr/>
        </p:nvSpPr>
        <p:spPr>
          <a:xfrm>
            <a:off x="2726416" y="362670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i="1" dirty="0">
                <a:latin typeface="Helvetica" panose="020B0604020202020204" pitchFamily="34" charset="0"/>
                <a:cs typeface="Helvetica" panose="020B0604020202020204" pitchFamily="34" charset="0"/>
              </a:rPr>
              <a:t>Regression</a:t>
            </a:r>
            <a:endParaRPr lang="en-CA" sz="2800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FAAC7B-C1D7-189E-69A6-F8493B11A296}"/>
              </a:ext>
            </a:extLst>
          </p:cNvPr>
          <p:cNvSpPr txBox="1"/>
          <p:nvPr/>
        </p:nvSpPr>
        <p:spPr>
          <a:xfrm>
            <a:off x="4636827" y="5031008"/>
            <a:ext cx="21366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800" dirty="0">
                <a:latin typeface="Helvetica" panose="020B0604020202020204" pitchFamily="34" charset="0"/>
                <a:cs typeface="Helvetica" panose="020B0604020202020204" pitchFamily="34" charset="0"/>
              </a:rPr>
              <a:t>Crop sensitivities</a:t>
            </a:r>
          </a:p>
          <a:p>
            <a:endParaRPr lang="en-CA" sz="28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AA20FEB-03A4-ED8D-6057-DDB4EEFC16F7}"/>
              </a:ext>
            </a:extLst>
          </p:cNvPr>
          <p:cNvCxnSpPr>
            <a:cxnSpLocks/>
          </p:cNvCxnSpPr>
          <p:nvPr/>
        </p:nvCxnSpPr>
        <p:spPr>
          <a:xfrm>
            <a:off x="5726588" y="4663845"/>
            <a:ext cx="0" cy="44533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471FF16-F986-604F-533C-889D5B011B48}"/>
              </a:ext>
            </a:extLst>
          </p:cNvPr>
          <p:cNvSpPr txBox="1"/>
          <p:nvPr/>
        </p:nvSpPr>
        <p:spPr>
          <a:xfrm>
            <a:off x="4400783" y="6330653"/>
            <a:ext cx="2867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Learning</a:t>
            </a:r>
            <a:endParaRPr lang="en-CA" sz="2800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64BC862-8A56-964D-F576-1538BD870323}"/>
              </a:ext>
            </a:extLst>
          </p:cNvPr>
          <p:cNvCxnSpPr>
            <a:cxnSpLocks/>
          </p:cNvCxnSpPr>
          <p:nvPr/>
        </p:nvCxnSpPr>
        <p:spPr>
          <a:xfrm>
            <a:off x="5705161" y="5970669"/>
            <a:ext cx="0" cy="44533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478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5344BC-5D8D-7CB8-E51E-9582FE2940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863" r="19540" b="5197"/>
          <a:stretch/>
        </p:blipFill>
        <p:spPr>
          <a:xfrm>
            <a:off x="4754635" y="3174096"/>
            <a:ext cx="2039562" cy="139050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97D9BD-1E35-FFFD-BC26-D2E948F8C72D}"/>
              </a:ext>
            </a:extLst>
          </p:cNvPr>
          <p:cNvCxnSpPr>
            <a:cxnSpLocks/>
          </p:cNvCxnSpPr>
          <p:nvPr/>
        </p:nvCxnSpPr>
        <p:spPr>
          <a:xfrm>
            <a:off x="5642628" y="2632546"/>
            <a:ext cx="0" cy="44186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3B9DDDF-5926-A40B-874D-AE44ED1A0014}"/>
              </a:ext>
            </a:extLst>
          </p:cNvPr>
          <p:cNvSpPr txBox="1"/>
          <p:nvPr/>
        </p:nvSpPr>
        <p:spPr>
          <a:xfrm>
            <a:off x="4063652" y="1685599"/>
            <a:ext cx="299167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800" dirty="0">
                <a:latin typeface="Helvetica" panose="020B0604020202020204" pitchFamily="34" charset="0"/>
                <a:cs typeface="Helvetica" panose="020B0604020202020204" pitchFamily="34" charset="0"/>
              </a:rPr>
              <a:t>Climate &amp; Crop</a:t>
            </a:r>
          </a:p>
          <a:p>
            <a:pPr algn="ctr"/>
            <a:r>
              <a:rPr lang="en-CA" sz="2800" dirty="0">
                <a:latin typeface="Helvetica" panose="020B0604020202020204" pitchFamily="34" charset="0"/>
                <a:cs typeface="Helvetica" panose="020B0604020202020204" pitchFamily="34" charset="0"/>
              </a:rPr>
              <a:t>Data</a:t>
            </a:r>
          </a:p>
          <a:p>
            <a:endParaRPr lang="en-CA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982141-7D4C-FCE0-2695-72941711D2D7}"/>
              </a:ext>
            </a:extLst>
          </p:cNvPr>
          <p:cNvSpPr txBox="1"/>
          <p:nvPr/>
        </p:nvSpPr>
        <p:spPr>
          <a:xfrm>
            <a:off x="552930" y="102633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1. Statistical models</a:t>
            </a:r>
            <a:endParaRPr lang="en-CA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A8CA2C-1E9D-DE23-84F1-06E9687A8DB2}"/>
              </a:ext>
            </a:extLst>
          </p:cNvPr>
          <p:cNvSpPr txBox="1"/>
          <p:nvPr/>
        </p:nvSpPr>
        <p:spPr>
          <a:xfrm>
            <a:off x="614611" y="138005"/>
            <a:ext cx="120686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Two ways to understand climate impacts on crops</a:t>
            </a:r>
            <a:endParaRPr lang="en-CA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F8E867-916A-E630-5DC4-545A19ABC6B9}"/>
              </a:ext>
            </a:extLst>
          </p:cNvPr>
          <p:cNvSpPr txBox="1"/>
          <p:nvPr/>
        </p:nvSpPr>
        <p:spPr>
          <a:xfrm>
            <a:off x="2726416" y="362670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i="1" dirty="0">
                <a:latin typeface="Helvetica" panose="020B0604020202020204" pitchFamily="34" charset="0"/>
                <a:cs typeface="Helvetica" panose="020B0604020202020204" pitchFamily="34" charset="0"/>
              </a:rPr>
              <a:t>Regression</a:t>
            </a:r>
            <a:endParaRPr lang="en-CA" sz="2800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FAAC7B-C1D7-189E-69A6-F8493B11A296}"/>
              </a:ext>
            </a:extLst>
          </p:cNvPr>
          <p:cNvSpPr txBox="1"/>
          <p:nvPr/>
        </p:nvSpPr>
        <p:spPr>
          <a:xfrm>
            <a:off x="4636827" y="5031008"/>
            <a:ext cx="21366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800" dirty="0">
                <a:latin typeface="Helvetica" panose="020B0604020202020204" pitchFamily="34" charset="0"/>
                <a:cs typeface="Helvetica" panose="020B0604020202020204" pitchFamily="34" charset="0"/>
              </a:rPr>
              <a:t>Crop sensitivities</a:t>
            </a:r>
          </a:p>
          <a:p>
            <a:endParaRPr lang="en-CA" sz="28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AA20FEB-03A4-ED8D-6057-DDB4EEFC16F7}"/>
              </a:ext>
            </a:extLst>
          </p:cNvPr>
          <p:cNvCxnSpPr>
            <a:cxnSpLocks/>
          </p:cNvCxnSpPr>
          <p:nvPr/>
        </p:nvCxnSpPr>
        <p:spPr>
          <a:xfrm>
            <a:off x="5726588" y="4663845"/>
            <a:ext cx="0" cy="44533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471FF16-F986-604F-533C-889D5B011B48}"/>
              </a:ext>
            </a:extLst>
          </p:cNvPr>
          <p:cNvSpPr txBox="1"/>
          <p:nvPr/>
        </p:nvSpPr>
        <p:spPr>
          <a:xfrm>
            <a:off x="4400783" y="6330653"/>
            <a:ext cx="2867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Learning</a:t>
            </a:r>
            <a:endParaRPr lang="en-CA" sz="2800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64BC862-8A56-964D-F576-1538BD870323}"/>
              </a:ext>
            </a:extLst>
          </p:cNvPr>
          <p:cNvCxnSpPr>
            <a:cxnSpLocks/>
          </p:cNvCxnSpPr>
          <p:nvPr/>
        </p:nvCxnSpPr>
        <p:spPr>
          <a:xfrm>
            <a:off x="5705161" y="5970669"/>
            <a:ext cx="0" cy="44533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AE7DE1C8-B318-9BBF-2F1A-897E0D7BFFE6}"/>
              </a:ext>
            </a:extLst>
          </p:cNvPr>
          <p:cNvCxnSpPr/>
          <p:nvPr/>
        </p:nvCxnSpPr>
        <p:spPr>
          <a:xfrm>
            <a:off x="7007959" y="5578509"/>
            <a:ext cx="52070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EE79C49-9A7A-50E7-BE3B-CA14D25B730B}"/>
              </a:ext>
            </a:extLst>
          </p:cNvPr>
          <p:cNvSpPr txBox="1"/>
          <p:nvPr/>
        </p:nvSpPr>
        <p:spPr>
          <a:xfrm>
            <a:off x="7670425" y="5316899"/>
            <a:ext cx="2867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Future impacts</a:t>
            </a:r>
            <a:endParaRPr lang="en-CA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E41E93-D6E0-5A3E-104D-EA6CB5850A7B}"/>
              </a:ext>
            </a:extLst>
          </p:cNvPr>
          <p:cNvSpPr txBox="1"/>
          <p:nvPr/>
        </p:nvSpPr>
        <p:spPr>
          <a:xfrm>
            <a:off x="1795964" y="5100631"/>
            <a:ext cx="244857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800" dirty="0">
                <a:latin typeface="Helvetica" panose="020B0604020202020204" pitchFamily="34" charset="0"/>
                <a:cs typeface="Helvetica" panose="020B0604020202020204" pitchFamily="34" charset="0"/>
              </a:rPr>
              <a:t>Climate projections</a:t>
            </a:r>
          </a:p>
          <a:p>
            <a:endParaRPr lang="en-CA" sz="28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ED860AF-B70D-5D4D-D031-C887A8EA1719}"/>
              </a:ext>
            </a:extLst>
          </p:cNvPr>
          <p:cNvCxnSpPr>
            <a:cxnSpLocks/>
          </p:cNvCxnSpPr>
          <p:nvPr/>
        </p:nvCxnSpPr>
        <p:spPr>
          <a:xfrm>
            <a:off x="3961237" y="5578509"/>
            <a:ext cx="56660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595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7E4740C-AAB6-4012-6FB1-CCE501CDBB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9"/>
          <a:stretch/>
        </p:blipFill>
        <p:spPr>
          <a:xfrm>
            <a:off x="0" y="-1558019"/>
            <a:ext cx="12192000" cy="85787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FEEE59-85D9-AB6E-116C-15919D391B6F}"/>
              </a:ext>
            </a:extLst>
          </p:cNvPr>
          <p:cNvSpPr txBox="1"/>
          <p:nvPr/>
        </p:nvSpPr>
        <p:spPr>
          <a:xfrm>
            <a:off x="5298039" y="5327501"/>
            <a:ext cx="68939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0000"/>
                </a:solidFill>
                <a:latin typeface="Arial" panose="020B0604020202020204" pitchFamily="34" charset="0"/>
              </a:rPr>
              <a:t>Crops are the boundary conditions of the food system</a:t>
            </a:r>
            <a:endParaRPr lang="en-CA" sz="3600" b="1" dirty="0"/>
          </a:p>
        </p:txBody>
      </p:sp>
    </p:spTree>
    <p:extLst>
      <p:ext uri="{BB962C8B-B14F-4D97-AF65-F5344CB8AC3E}">
        <p14:creationId xmlns:p14="http://schemas.microsoft.com/office/powerpoint/2010/main" val="4094895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5344BC-5D8D-7CB8-E51E-9582FE2940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863" r="19540" b="5197"/>
          <a:stretch/>
        </p:blipFill>
        <p:spPr>
          <a:xfrm>
            <a:off x="4754635" y="3326496"/>
            <a:ext cx="2039562" cy="139050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97D9BD-1E35-FFFD-BC26-D2E948F8C72D}"/>
              </a:ext>
            </a:extLst>
          </p:cNvPr>
          <p:cNvCxnSpPr>
            <a:cxnSpLocks/>
          </p:cNvCxnSpPr>
          <p:nvPr/>
        </p:nvCxnSpPr>
        <p:spPr>
          <a:xfrm>
            <a:off x="5774416" y="2524533"/>
            <a:ext cx="0" cy="65999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3B9DDDF-5926-A40B-874D-AE44ED1A0014}"/>
              </a:ext>
            </a:extLst>
          </p:cNvPr>
          <p:cNvSpPr txBox="1"/>
          <p:nvPr/>
        </p:nvSpPr>
        <p:spPr>
          <a:xfrm>
            <a:off x="4550129" y="1463211"/>
            <a:ext cx="244857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800" dirty="0">
                <a:latin typeface="Helvetica" panose="020B0604020202020204" pitchFamily="34" charset="0"/>
                <a:cs typeface="Helvetica" panose="020B0604020202020204" pitchFamily="34" charset="0"/>
              </a:rPr>
              <a:t>Climate</a:t>
            </a:r>
          </a:p>
          <a:p>
            <a:pPr algn="ctr"/>
            <a:r>
              <a:rPr lang="en-CA" sz="2800" dirty="0">
                <a:latin typeface="Helvetica" panose="020B0604020202020204" pitchFamily="34" charset="0"/>
                <a:cs typeface="Helvetica" panose="020B0604020202020204" pitchFamily="34" charset="0"/>
              </a:rPr>
              <a:t>Projections</a:t>
            </a:r>
          </a:p>
          <a:p>
            <a:endParaRPr lang="en-CA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D151CF-6E9E-A382-F438-9232F7D2099A}"/>
              </a:ext>
            </a:extLst>
          </p:cNvPr>
          <p:cNvSpPr txBox="1"/>
          <p:nvPr/>
        </p:nvSpPr>
        <p:spPr>
          <a:xfrm>
            <a:off x="4545159" y="5223076"/>
            <a:ext cx="2867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Future impacts</a:t>
            </a:r>
            <a:endParaRPr lang="en-CA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982141-7D4C-FCE0-2695-72941711D2D7}"/>
              </a:ext>
            </a:extLst>
          </p:cNvPr>
          <p:cNvSpPr txBox="1"/>
          <p:nvPr/>
        </p:nvSpPr>
        <p:spPr>
          <a:xfrm>
            <a:off x="400721" y="93999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2. Process-based models</a:t>
            </a:r>
            <a:endParaRPr lang="en-CA" sz="28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AA20FEB-03A4-ED8D-6057-DDB4EEFC16F7}"/>
              </a:ext>
            </a:extLst>
          </p:cNvPr>
          <p:cNvCxnSpPr>
            <a:cxnSpLocks/>
          </p:cNvCxnSpPr>
          <p:nvPr/>
        </p:nvCxnSpPr>
        <p:spPr>
          <a:xfrm>
            <a:off x="5774416" y="4803063"/>
            <a:ext cx="0" cy="44533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2901A37-E773-541D-ABF6-76BFD16975FC}"/>
              </a:ext>
            </a:extLst>
          </p:cNvPr>
          <p:cNvSpPr txBox="1"/>
          <p:nvPr/>
        </p:nvSpPr>
        <p:spPr>
          <a:xfrm>
            <a:off x="614611" y="138005"/>
            <a:ext cx="120686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Two ways to understand climate impacts on crops</a:t>
            </a:r>
            <a:endParaRPr lang="en-CA" sz="3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392074-6D30-E6A3-0775-AA75C4BFA704}"/>
              </a:ext>
            </a:extLst>
          </p:cNvPr>
          <p:cNvSpPr txBox="1"/>
          <p:nvPr/>
        </p:nvSpPr>
        <p:spPr>
          <a:xfrm>
            <a:off x="-453140" y="3612724"/>
            <a:ext cx="2867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Learning</a:t>
            </a:r>
            <a:endParaRPr lang="en-CA" sz="28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44DB313-79DA-852A-7031-13DCBC0FB7DE}"/>
              </a:ext>
            </a:extLst>
          </p:cNvPr>
          <p:cNvCxnSpPr>
            <a:cxnSpLocks/>
          </p:cNvCxnSpPr>
          <p:nvPr/>
        </p:nvCxnSpPr>
        <p:spPr>
          <a:xfrm>
            <a:off x="1839545" y="3900864"/>
            <a:ext cx="406649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AA968F5-F27C-A224-A03F-0D6F7C706B03}"/>
              </a:ext>
            </a:extLst>
          </p:cNvPr>
          <p:cNvSpPr txBox="1"/>
          <p:nvPr/>
        </p:nvSpPr>
        <p:spPr>
          <a:xfrm>
            <a:off x="2843342" y="3354285"/>
            <a:ext cx="210179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i="1" dirty="0">
                <a:latin typeface="Helvetica" panose="020B0604020202020204" pitchFamily="34" charset="0"/>
                <a:cs typeface="Helvetica" panose="020B0604020202020204" pitchFamily="34" charset="0"/>
              </a:rPr>
              <a:t>Key process equations</a:t>
            </a:r>
            <a:endParaRPr lang="en-CA" sz="2800" i="1" dirty="0"/>
          </a:p>
        </p:txBody>
      </p:sp>
    </p:spTree>
    <p:extLst>
      <p:ext uri="{BB962C8B-B14F-4D97-AF65-F5344CB8AC3E}">
        <p14:creationId xmlns:p14="http://schemas.microsoft.com/office/powerpoint/2010/main" val="2699351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5344BC-5D8D-7CB8-E51E-9582FE2940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863" r="19540" b="5197"/>
          <a:stretch/>
        </p:blipFill>
        <p:spPr>
          <a:xfrm>
            <a:off x="4754635" y="3326496"/>
            <a:ext cx="2039562" cy="139050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97D9BD-1E35-FFFD-BC26-D2E948F8C72D}"/>
              </a:ext>
            </a:extLst>
          </p:cNvPr>
          <p:cNvCxnSpPr>
            <a:cxnSpLocks/>
          </p:cNvCxnSpPr>
          <p:nvPr/>
        </p:nvCxnSpPr>
        <p:spPr>
          <a:xfrm>
            <a:off x="5774416" y="2524533"/>
            <a:ext cx="0" cy="65999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3B9DDDF-5926-A40B-874D-AE44ED1A0014}"/>
              </a:ext>
            </a:extLst>
          </p:cNvPr>
          <p:cNvSpPr txBox="1"/>
          <p:nvPr/>
        </p:nvSpPr>
        <p:spPr>
          <a:xfrm>
            <a:off x="4550129" y="1463211"/>
            <a:ext cx="244857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800" dirty="0">
                <a:latin typeface="Helvetica" panose="020B0604020202020204" pitchFamily="34" charset="0"/>
                <a:cs typeface="Helvetica" panose="020B0604020202020204" pitchFamily="34" charset="0"/>
              </a:rPr>
              <a:t>Climate</a:t>
            </a:r>
          </a:p>
          <a:p>
            <a:pPr algn="ctr"/>
            <a:r>
              <a:rPr lang="en-CA" sz="2800" dirty="0">
                <a:latin typeface="Helvetica" panose="020B0604020202020204" pitchFamily="34" charset="0"/>
                <a:cs typeface="Helvetica" panose="020B0604020202020204" pitchFamily="34" charset="0"/>
              </a:rPr>
              <a:t>Projections</a:t>
            </a:r>
          </a:p>
          <a:p>
            <a:endParaRPr lang="en-CA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D151CF-6E9E-A382-F438-9232F7D2099A}"/>
              </a:ext>
            </a:extLst>
          </p:cNvPr>
          <p:cNvSpPr txBox="1"/>
          <p:nvPr/>
        </p:nvSpPr>
        <p:spPr>
          <a:xfrm>
            <a:off x="4545159" y="5223076"/>
            <a:ext cx="2867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Future impacts</a:t>
            </a:r>
            <a:endParaRPr lang="en-CA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982141-7D4C-FCE0-2695-72941711D2D7}"/>
              </a:ext>
            </a:extLst>
          </p:cNvPr>
          <p:cNvSpPr txBox="1"/>
          <p:nvPr/>
        </p:nvSpPr>
        <p:spPr>
          <a:xfrm>
            <a:off x="400721" y="93999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2. Process-based models</a:t>
            </a:r>
            <a:endParaRPr lang="en-CA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F8E867-916A-E630-5DC4-545A19ABC6B9}"/>
              </a:ext>
            </a:extLst>
          </p:cNvPr>
          <p:cNvSpPr txBox="1"/>
          <p:nvPr/>
        </p:nvSpPr>
        <p:spPr>
          <a:xfrm>
            <a:off x="2843342" y="3354285"/>
            <a:ext cx="210179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i="1" dirty="0">
                <a:latin typeface="Helvetica" panose="020B0604020202020204" pitchFamily="34" charset="0"/>
                <a:cs typeface="Helvetica" panose="020B0604020202020204" pitchFamily="34" charset="0"/>
              </a:rPr>
              <a:t>Key process equations</a:t>
            </a:r>
            <a:endParaRPr lang="en-CA" sz="2800" i="1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AA20FEB-03A4-ED8D-6057-DDB4EEFC16F7}"/>
              </a:ext>
            </a:extLst>
          </p:cNvPr>
          <p:cNvCxnSpPr>
            <a:cxnSpLocks/>
          </p:cNvCxnSpPr>
          <p:nvPr/>
        </p:nvCxnSpPr>
        <p:spPr>
          <a:xfrm>
            <a:off x="5774416" y="4803063"/>
            <a:ext cx="0" cy="44533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2901A37-E773-541D-ABF6-76BFD16975FC}"/>
              </a:ext>
            </a:extLst>
          </p:cNvPr>
          <p:cNvSpPr txBox="1"/>
          <p:nvPr/>
        </p:nvSpPr>
        <p:spPr>
          <a:xfrm>
            <a:off x="614611" y="138005"/>
            <a:ext cx="120686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Two ways to understand climate impacts on crops</a:t>
            </a:r>
            <a:endParaRPr lang="en-CA" sz="3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392074-6D30-E6A3-0775-AA75C4BFA704}"/>
              </a:ext>
            </a:extLst>
          </p:cNvPr>
          <p:cNvSpPr txBox="1"/>
          <p:nvPr/>
        </p:nvSpPr>
        <p:spPr>
          <a:xfrm>
            <a:off x="-453140" y="3612724"/>
            <a:ext cx="2867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Learning</a:t>
            </a:r>
            <a:endParaRPr lang="en-CA" sz="28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44DB313-79DA-852A-7031-13DCBC0FB7DE}"/>
              </a:ext>
            </a:extLst>
          </p:cNvPr>
          <p:cNvCxnSpPr>
            <a:cxnSpLocks/>
          </p:cNvCxnSpPr>
          <p:nvPr/>
        </p:nvCxnSpPr>
        <p:spPr>
          <a:xfrm>
            <a:off x="1839545" y="3900864"/>
            <a:ext cx="406649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5BD13D3-A78D-343D-875D-12C18ABE96F9}"/>
              </a:ext>
            </a:extLst>
          </p:cNvPr>
          <p:cNvSpPr txBox="1"/>
          <p:nvPr/>
        </p:nvSpPr>
        <p:spPr>
          <a:xfrm>
            <a:off x="7920693" y="1463211"/>
            <a:ext cx="427130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A" sz="28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CA" sz="2800" i="1" dirty="0">
                <a:latin typeface="Helvetica" panose="020B0604020202020204" pitchFamily="34" charset="0"/>
                <a:cs typeface="Helvetica" panose="020B0604020202020204" pitchFamily="34" charset="0"/>
              </a:rPr>
              <a:t>In principle, the gold standard</a:t>
            </a:r>
          </a:p>
          <a:p>
            <a:endParaRPr lang="en-CA" sz="28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CA" sz="2800" i="1" dirty="0">
                <a:latin typeface="Helvetica" panose="020B0604020202020204" pitchFamily="34" charset="0"/>
                <a:cs typeface="Helvetica" panose="020B0604020202020204" pitchFamily="34" charset="0"/>
              </a:rPr>
              <a:t>But we don’t understand key processes of </a:t>
            </a:r>
            <a:r>
              <a:rPr lang="en-CA" sz="28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compound stress</a:t>
            </a:r>
          </a:p>
          <a:p>
            <a:endParaRPr lang="en-CA" sz="2800" b="1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CA" sz="28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Largely omitted from models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0307C6-C32D-7AED-CBF4-77149D2DF2B3}"/>
              </a:ext>
            </a:extLst>
          </p:cNvPr>
          <p:cNvSpPr txBox="1">
            <a:spLocks/>
          </p:cNvSpPr>
          <p:nvPr/>
        </p:nvSpPr>
        <p:spPr>
          <a:xfrm>
            <a:off x="114301" y="6551975"/>
            <a:ext cx="7255079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rial" panose="020B0604020202020204" pitchFamily="34" charset="0"/>
              </a:rPr>
              <a:t>see Lesk et al. 2022, Nature Reviews Earth and Environment</a:t>
            </a:r>
          </a:p>
          <a:p>
            <a:endParaRPr lang="en-US" sz="2000" dirty="0">
              <a:latin typeface="Arial" panose="020B0604020202020204" pitchFamily="34" charset="0"/>
            </a:endParaRP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607675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91AC3C0-FD54-89CC-28E8-ACF5F5E1AFE5}"/>
              </a:ext>
            </a:extLst>
          </p:cNvPr>
          <p:cNvSpPr txBox="1">
            <a:spLocks/>
          </p:cNvSpPr>
          <p:nvPr/>
        </p:nvSpPr>
        <p:spPr>
          <a:xfrm>
            <a:off x="862135" y="278533"/>
            <a:ext cx="10809165" cy="2396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Statistical modeling to learn how compound extremes impact crops</a:t>
            </a: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CA" sz="2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F0EAA9A-08D2-6504-5770-95DF1BDA4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68" y="1143038"/>
            <a:ext cx="5454552" cy="33400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6870DF-CFF6-8AD1-D0A1-FD453CA21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679" y="3429001"/>
            <a:ext cx="5095824" cy="289731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6676151-F0E6-24E6-6F0F-A908D5376335}"/>
              </a:ext>
            </a:extLst>
          </p:cNvPr>
          <p:cNvSpPr/>
          <p:nvPr/>
        </p:nvSpPr>
        <p:spPr>
          <a:xfrm>
            <a:off x="2133600" y="3975100"/>
            <a:ext cx="1549400" cy="508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E8EE245-7E4D-2332-4A0A-B2EBB654B4EE}"/>
              </a:ext>
            </a:extLst>
          </p:cNvPr>
          <p:cNvCxnSpPr/>
          <p:nvPr/>
        </p:nvCxnSpPr>
        <p:spPr>
          <a:xfrm>
            <a:off x="3771900" y="4318000"/>
            <a:ext cx="2946779" cy="723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A432D56-E9F5-1373-F424-0672F98F671F}"/>
              </a:ext>
            </a:extLst>
          </p:cNvPr>
          <p:cNvSpPr txBox="1">
            <a:spLocks/>
          </p:cNvSpPr>
          <p:nvPr/>
        </p:nvSpPr>
        <p:spPr>
          <a:xfrm>
            <a:off x="920167" y="5347605"/>
            <a:ext cx="3842333" cy="2396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Understand missing key processes</a:t>
            </a: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89359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91AC3C0-FD54-89CC-28E8-ACF5F5E1AFE5}"/>
              </a:ext>
            </a:extLst>
          </p:cNvPr>
          <p:cNvSpPr txBox="1">
            <a:spLocks/>
          </p:cNvSpPr>
          <p:nvPr/>
        </p:nvSpPr>
        <p:spPr>
          <a:xfrm>
            <a:off x="862135" y="106002"/>
            <a:ext cx="10809165" cy="2396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Statistical modeling to learn how compound extremes impact crops</a:t>
            </a: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CA" sz="2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F0EAA9A-08D2-6504-5770-95DF1BDA4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35" y="1295438"/>
            <a:ext cx="4997054" cy="305991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54E865C-81E6-1489-DB5D-05135512261D}"/>
              </a:ext>
            </a:extLst>
          </p:cNvPr>
          <p:cNvGrpSpPr/>
          <p:nvPr/>
        </p:nvGrpSpPr>
        <p:grpSpPr>
          <a:xfrm>
            <a:off x="6769922" y="993240"/>
            <a:ext cx="2546764" cy="5658416"/>
            <a:chOff x="5263736" y="1542483"/>
            <a:chExt cx="2050335" cy="455544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6EC0EA7-1A78-7C30-7B3C-66A471A9CF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1" r="12071" b="50990"/>
            <a:stretch/>
          </p:blipFill>
          <p:spPr>
            <a:xfrm>
              <a:off x="5522928" y="3891460"/>
              <a:ext cx="1565754" cy="109252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0816BA6-1D34-31BD-7F92-FA4DBF2D7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3736" y="1542483"/>
              <a:ext cx="2050335" cy="205033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B7AE801-86CA-FDE2-171F-007A215727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1" t="49168" r="12071" b="10438"/>
            <a:stretch/>
          </p:blipFill>
          <p:spPr>
            <a:xfrm>
              <a:off x="5331365" y="5005404"/>
              <a:ext cx="1899733" cy="1092526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79967D-F7B2-2724-A98D-B62C011EB895}"/>
                </a:ext>
              </a:extLst>
            </p:cNvPr>
            <p:cNvSpPr/>
            <p:nvPr/>
          </p:nvSpPr>
          <p:spPr>
            <a:xfrm>
              <a:off x="5346711" y="5006583"/>
              <a:ext cx="1884387" cy="1061830"/>
            </a:xfrm>
            <a:prstGeom prst="rect">
              <a:avLst/>
            </a:prstGeom>
            <a:solidFill>
              <a:srgbClr val="996633">
                <a:alpha val="71000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2DD8D596-D362-0AB1-D36E-3DDECE6E928A}"/>
              </a:ext>
            </a:extLst>
          </p:cNvPr>
          <p:cNvSpPr txBox="1">
            <a:spLocks/>
          </p:cNvSpPr>
          <p:nvPr/>
        </p:nvSpPr>
        <p:spPr>
          <a:xfrm>
            <a:off x="9316686" y="3206864"/>
            <a:ext cx="3848100" cy="2396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Hotter droughts</a:t>
            </a:r>
          </a:p>
          <a:p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endParaRPr lang="en-CA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11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BF65EB-E010-7870-8800-9108E9ED48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04" r="13984" b="5115"/>
          <a:stretch/>
        </p:blipFill>
        <p:spPr>
          <a:xfrm>
            <a:off x="2794000" y="683107"/>
            <a:ext cx="4902200" cy="52858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78EDE1-F9B2-8AD3-501F-3E06D46C5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092" t="38943" r="7129" b="35980"/>
          <a:stretch/>
        </p:blipFill>
        <p:spPr>
          <a:xfrm rot="5400000">
            <a:off x="808935" y="3427620"/>
            <a:ext cx="439531" cy="1397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39F494F-B17E-89DE-86F2-2CBF6B3CD7A2}"/>
              </a:ext>
            </a:extLst>
          </p:cNvPr>
          <p:cNvSpPr txBox="1">
            <a:spLocks/>
          </p:cNvSpPr>
          <p:nvPr/>
        </p:nvSpPr>
        <p:spPr>
          <a:xfrm>
            <a:off x="3327400" y="6253940"/>
            <a:ext cx="4902200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</a:rPr>
              <a:t>Temperature anomaly</a:t>
            </a:r>
          </a:p>
          <a:p>
            <a:endParaRPr lang="en-US" sz="2800" b="1" dirty="0">
              <a:latin typeface="Arial" panose="020B0604020202020204" pitchFamily="34" charset="0"/>
            </a:endParaRPr>
          </a:p>
          <a:p>
            <a:endParaRPr lang="en-CA" sz="28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EDCD1A-920E-252D-5F91-3B78CEA8760A}"/>
              </a:ext>
            </a:extLst>
          </p:cNvPr>
          <p:cNvSpPr txBox="1">
            <a:spLocks/>
          </p:cNvSpPr>
          <p:nvPr/>
        </p:nvSpPr>
        <p:spPr>
          <a:xfrm rot="16200000">
            <a:off x="609600" y="2501900"/>
            <a:ext cx="4902200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</a:rPr>
              <a:t>Soil moisture anomaly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</a:endParaRPr>
          </a:p>
          <a:p>
            <a:endParaRPr lang="en-CA" sz="28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6C4DDA9-EED9-E19A-8F9B-BE598DBCEF1D}"/>
              </a:ext>
            </a:extLst>
          </p:cNvPr>
          <p:cNvSpPr txBox="1">
            <a:spLocks/>
          </p:cNvSpPr>
          <p:nvPr/>
        </p:nvSpPr>
        <p:spPr>
          <a:xfrm>
            <a:off x="114302" y="4634153"/>
            <a:ext cx="1828798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latin typeface="Arial" panose="020B0604020202020204" pitchFamily="34" charset="0"/>
              </a:rPr>
              <a:t>Soy yield 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</a:rPr>
              <a:t>anomaly </a:t>
            </a:r>
          </a:p>
          <a:p>
            <a:pPr algn="r"/>
            <a:endParaRPr lang="en-CA" sz="28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C78C19-4827-E201-0E1D-101A000467FB}"/>
              </a:ext>
            </a:extLst>
          </p:cNvPr>
          <p:cNvSpPr txBox="1">
            <a:spLocks/>
          </p:cNvSpPr>
          <p:nvPr/>
        </p:nvSpPr>
        <p:spPr>
          <a:xfrm>
            <a:off x="-141163" y="3770520"/>
            <a:ext cx="1828798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>
                <a:latin typeface="Arial" panose="020B0604020202020204" pitchFamily="34" charset="0"/>
              </a:rPr>
              <a:t>-2   0  2</a:t>
            </a:r>
          </a:p>
          <a:p>
            <a:pPr algn="r"/>
            <a:endParaRPr lang="en-CA" sz="20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F9BF67-D975-76CA-E1C2-DC07D1F9EA6D}"/>
              </a:ext>
            </a:extLst>
          </p:cNvPr>
          <p:cNvSpPr txBox="1">
            <a:spLocks/>
          </p:cNvSpPr>
          <p:nvPr/>
        </p:nvSpPr>
        <p:spPr>
          <a:xfrm>
            <a:off x="114302" y="6551975"/>
            <a:ext cx="4902200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rial" panose="020B0604020202020204" pitchFamily="34" charset="0"/>
              </a:rPr>
              <a:t>Hamed et al. 2022</a:t>
            </a:r>
          </a:p>
          <a:p>
            <a:endParaRPr lang="en-US" sz="2000" dirty="0">
              <a:latin typeface="Arial" panose="020B0604020202020204" pitchFamily="34" charset="0"/>
            </a:endParaRPr>
          </a:p>
          <a:p>
            <a:endParaRPr lang="en-CA" sz="2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02B81E-6C10-2DF4-397C-CE091ACED4B7}"/>
              </a:ext>
            </a:extLst>
          </p:cNvPr>
          <p:cNvSpPr txBox="1">
            <a:spLocks/>
          </p:cNvSpPr>
          <p:nvPr/>
        </p:nvSpPr>
        <p:spPr>
          <a:xfrm>
            <a:off x="4152901" y="398167"/>
            <a:ext cx="3683000" cy="2396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Indiana, USA</a:t>
            </a: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CA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A1D880-1548-402F-E04F-B5A9944FBB2E}"/>
              </a:ext>
            </a:extLst>
          </p:cNvPr>
          <p:cNvSpPr txBox="1">
            <a:spLocks/>
          </p:cNvSpPr>
          <p:nvPr/>
        </p:nvSpPr>
        <p:spPr>
          <a:xfrm>
            <a:off x="8229600" y="3621986"/>
            <a:ext cx="4902200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</a:rPr>
              <a:t>Two key processes</a:t>
            </a:r>
          </a:p>
          <a:p>
            <a:endParaRPr lang="en-US" sz="2800" b="1" dirty="0">
              <a:latin typeface="Arial" panose="020B0604020202020204" pitchFamily="34" charset="0"/>
            </a:endParaRPr>
          </a:p>
          <a:p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2820287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BF65EB-E010-7870-8800-9108E9ED48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04" r="13984" b="5115"/>
          <a:stretch/>
        </p:blipFill>
        <p:spPr>
          <a:xfrm>
            <a:off x="2794000" y="683107"/>
            <a:ext cx="4902200" cy="52858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78EDE1-F9B2-8AD3-501F-3E06D46C5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092" t="38943" r="7129" b="35980"/>
          <a:stretch/>
        </p:blipFill>
        <p:spPr>
          <a:xfrm rot="5400000">
            <a:off x="808935" y="3427620"/>
            <a:ext cx="439531" cy="1397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39F494F-B17E-89DE-86F2-2CBF6B3CD7A2}"/>
              </a:ext>
            </a:extLst>
          </p:cNvPr>
          <p:cNvSpPr txBox="1">
            <a:spLocks/>
          </p:cNvSpPr>
          <p:nvPr/>
        </p:nvSpPr>
        <p:spPr>
          <a:xfrm>
            <a:off x="3327400" y="6253940"/>
            <a:ext cx="4902200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</a:rPr>
              <a:t>Temperature anomaly</a:t>
            </a:r>
          </a:p>
          <a:p>
            <a:endParaRPr lang="en-US" sz="2800" b="1" dirty="0">
              <a:latin typeface="Arial" panose="020B0604020202020204" pitchFamily="34" charset="0"/>
            </a:endParaRPr>
          </a:p>
          <a:p>
            <a:endParaRPr lang="en-CA" sz="28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EDCD1A-920E-252D-5F91-3B78CEA8760A}"/>
              </a:ext>
            </a:extLst>
          </p:cNvPr>
          <p:cNvSpPr txBox="1">
            <a:spLocks/>
          </p:cNvSpPr>
          <p:nvPr/>
        </p:nvSpPr>
        <p:spPr>
          <a:xfrm rot="16200000">
            <a:off x="609600" y="2501900"/>
            <a:ext cx="4902200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</a:rPr>
              <a:t>Soil moisture anomaly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</a:endParaRPr>
          </a:p>
          <a:p>
            <a:endParaRPr lang="en-CA" sz="28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6C4DDA9-EED9-E19A-8F9B-BE598DBCEF1D}"/>
              </a:ext>
            </a:extLst>
          </p:cNvPr>
          <p:cNvSpPr txBox="1">
            <a:spLocks/>
          </p:cNvSpPr>
          <p:nvPr/>
        </p:nvSpPr>
        <p:spPr>
          <a:xfrm>
            <a:off x="114302" y="4634153"/>
            <a:ext cx="1828798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latin typeface="Arial" panose="020B0604020202020204" pitchFamily="34" charset="0"/>
              </a:rPr>
              <a:t>Soy yield 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</a:rPr>
              <a:t>anomaly </a:t>
            </a:r>
          </a:p>
          <a:p>
            <a:pPr algn="r"/>
            <a:endParaRPr lang="en-CA" sz="28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C78C19-4827-E201-0E1D-101A000467FB}"/>
              </a:ext>
            </a:extLst>
          </p:cNvPr>
          <p:cNvSpPr txBox="1">
            <a:spLocks/>
          </p:cNvSpPr>
          <p:nvPr/>
        </p:nvSpPr>
        <p:spPr>
          <a:xfrm>
            <a:off x="-141163" y="3770520"/>
            <a:ext cx="1828798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>
                <a:latin typeface="Arial" panose="020B0604020202020204" pitchFamily="34" charset="0"/>
              </a:rPr>
              <a:t>-2   0  2</a:t>
            </a:r>
          </a:p>
          <a:p>
            <a:pPr algn="r"/>
            <a:endParaRPr lang="en-CA" sz="20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F9BF67-D975-76CA-E1C2-DC07D1F9EA6D}"/>
              </a:ext>
            </a:extLst>
          </p:cNvPr>
          <p:cNvSpPr txBox="1">
            <a:spLocks/>
          </p:cNvSpPr>
          <p:nvPr/>
        </p:nvSpPr>
        <p:spPr>
          <a:xfrm>
            <a:off x="114302" y="6551975"/>
            <a:ext cx="4902200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rial" panose="020B0604020202020204" pitchFamily="34" charset="0"/>
              </a:rPr>
              <a:t>Hamed et al. 2022</a:t>
            </a:r>
          </a:p>
          <a:p>
            <a:endParaRPr lang="en-US" sz="2000" dirty="0">
              <a:latin typeface="Arial" panose="020B0604020202020204" pitchFamily="34" charset="0"/>
            </a:endParaRPr>
          </a:p>
          <a:p>
            <a:endParaRPr lang="en-CA" sz="2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02B81E-6C10-2DF4-397C-CE091ACED4B7}"/>
              </a:ext>
            </a:extLst>
          </p:cNvPr>
          <p:cNvSpPr txBox="1">
            <a:spLocks/>
          </p:cNvSpPr>
          <p:nvPr/>
        </p:nvSpPr>
        <p:spPr>
          <a:xfrm>
            <a:off x="8750300" y="4989753"/>
            <a:ext cx="3683000" cy="2396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Hot + Dry</a:t>
            </a: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CA" sz="28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EF345F0-44C6-1ADA-FCED-76BA52CCD9D0}"/>
              </a:ext>
            </a:extLst>
          </p:cNvPr>
          <p:cNvCxnSpPr>
            <a:cxnSpLocks/>
          </p:cNvCxnSpPr>
          <p:nvPr/>
        </p:nvCxnSpPr>
        <p:spPr>
          <a:xfrm flipH="1" flipV="1">
            <a:off x="7531100" y="4889500"/>
            <a:ext cx="977900" cy="309062"/>
          </a:xfrm>
          <a:prstGeom prst="straightConnector1">
            <a:avLst/>
          </a:prstGeom>
          <a:ln w="22225">
            <a:headEnd type="none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969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BF65EB-E010-7870-8800-9108E9ED48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04" r="13984" b="5115"/>
          <a:stretch/>
        </p:blipFill>
        <p:spPr>
          <a:xfrm>
            <a:off x="2794000" y="683107"/>
            <a:ext cx="4902200" cy="52858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78EDE1-F9B2-8AD3-501F-3E06D46C5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092" t="38943" r="7129" b="35980"/>
          <a:stretch/>
        </p:blipFill>
        <p:spPr>
          <a:xfrm rot="5400000">
            <a:off x="808935" y="3427620"/>
            <a:ext cx="439531" cy="1397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39F494F-B17E-89DE-86F2-2CBF6B3CD7A2}"/>
              </a:ext>
            </a:extLst>
          </p:cNvPr>
          <p:cNvSpPr txBox="1">
            <a:spLocks/>
          </p:cNvSpPr>
          <p:nvPr/>
        </p:nvSpPr>
        <p:spPr>
          <a:xfrm>
            <a:off x="3327400" y="6253940"/>
            <a:ext cx="4902200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</a:rPr>
              <a:t>Temperature anomaly</a:t>
            </a:r>
          </a:p>
          <a:p>
            <a:endParaRPr lang="en-US" sz="2800" b="1" dirty="0">
              <a:latin typeface="Arial" panose="020B0604020202020204" pitchFamily="34" charset="0"/>
            </a:endParaRPr>
          </a:p>
          <a:p>
            <a:endParaRPr lang="en-CA" sz="28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EDCD1A-920E-252D-5F91-3B78CEA8760A}"/>
              </a:ext>
            </a:extLst>
          </p:cNvPr>
          <p:cNvSpPr txBox="1">
            <a:spLocks/>
          </p:cNvSpPr>
          <p:nvPr/>
        </p:nvSpPr>
        <p:spPr>
          <a:xfrm rot="16200000">
            <a:off x="609600" y="2501900"/>
            <a:ext cx="4902200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</a:rPr>
              <a:t>Soil moisture anomaly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</a:endParaRPr>
          </a:p>
          <a:p>
            <a:endParaRPr lang="en-CA" sz="28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6C4DDA9-EED9-E19A-8F9B-BE598DBCEF1D}"/>
              </a:ext>
            </a:extLst>
          </p:cNvPr>
          <p:cNvSpPr txBox="1">
            <a:spLocks/>
          </p:cNvSpPr>
          <p:nvPr/>
        </p:nvSpPr>
        <p:spPr>
          <a:xfrm>
            <a:off x="114302" y="4634153"/>
            <a:ext cx="1828798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latin typeface="Arial" panose="020B0604020202020204" pitchFamily="34" charset="0"/>
              </a:rPr>
              <a:t>Soy yield 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</a:rPr>
              <a:t>anomaly </a:t>
            </a:r>
          </a:p>
          <a:p>
            <a:pPr algn="r"/>
            <a:endParaRPr lang="en-CA" sz="28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C78C19-4827-E201-0E1D-101A000467FB}"/>
              </a:ext>
            </a:extLst>
          </p:cNvPr>
          <p:cNvSpPr txBox="1">
            <a:spLocks/>
          </p:cNvSpPr>
          <p:nvPr/>
        </p:nvSpPr>
        <p:spPr>
          <a:xfrm>
            <a:off x="-141163" y="3770520"/>
            <a:ext cx="1828798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>
                <a:latin typeface="Arial" panose="020B0604020202020204" pitchFamily="34" charset="0"/>
              </a:rPr>
              <a:t>-2   0  2</a:t>
            </a:r>
          </a:p>
          <a:p>
            <a:pPr algn="r"/>
            <a:endParaRPr lang="en-CA" sz="20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F9BF67-D975-76CA-E1C2-DC07D1F9EA6D}"/>
              </a:ext>
            </a:extLst>
          </p:cNvPr>
          <p:cNvSpPr txBox="1">
            <a:spLocks/>
          </p:cNvSpPr>
          <p:nvPr/>
        </p:nvSpPr>
        <p:spPr>
          <a:xfrm>
            <a:off x="114302" y="6551975"/>
            <a:ext cx="4902200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rial" panose="020B0604020202020204" pitchFamily="34" charset="0"/>
              </a:rPr>
              <a:t>Hamed et al. 2022</a:t>
            </a:r>
          </a:p>
          <a:p>
            <a:endParaRPr lang="en-US" sz="2000" dirty="0">
              <a:latin typeface="Arial" panose="020B0604020202020204" pitchFamily="34" charset="0"/>
            </a:endParaRPr>
          </a:p>
          <a:p>
            <a:endParaRPr lang="en-CA" sz="2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02B81E-6C10-2DF4-397C-CE091ACED4B7}"/>
              </a:ext>
            </a:extLst>
          </p:cNvPr>
          <p:cNvSpPr txBox="1">
            <a:spLocks/>
          </p:cNvSpPr>
          <p:nvPr/>
        </p:nvSpPr>
        <p:spPr>
          <a:xfrm>
            <a:off x="8509000" y="5473700"/>
            <a:ext cx="3683000" cy="2396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Historically, hotter droughts have strongest crop yield impact</a:t>
            </a: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CA" sz="28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EF345F0-44C6-1ADA-FCED-76BA52CCD9D0}"/>
              </a:ext>
            </a:extLst>
          </p:cNvPr>
          <p:cNvCxnSpPr>
            <a:cxnSpLocks/>
          </p:cNvCxnSpPr>
          <p:nvPr/>
        </p:nvCxnSpPr>
        <p:spPr>
          <a:xfrm flipH="1" flipV="1">
            <a:off x="7531100" y="4889500"/>
            <a:ext cx="977900" cy="309062"/>
          </a:xfrm>
          <a:prstGeom prst="straightConnector1">
            <a:avLst/>
          </a:prstGeom>
          <a:ln w="22225">
            <a:headEnd type="none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086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BF65EB-E010-7870-8800-9108E9ED48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04" r="13984" b="5115"/>
          <a:stretch/>
        </p:blipFill>
        <p:spPr>
          <a:xfrm>
            <a:off x="2794000" y="683107"/>
            <a:ext cx="4902200" cy="52858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78EDE1-F9B2-8AD3-501F-3E06D46C5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092" t="38943" r="7129" b="35980"/>
          <a:stretch/>
        </p:blipFill>
        <p:spPr>
          <a:xfrm rot="5400000">
            <a:off x="808935" y="3427620"/>
            <a:ext cx="439531" cy="1397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39F494F-B17E-89DE-86F2-2CBF6B3CD7A2}"/>
              </a:ext>
            </a:extLst>
          </p:cNvPr>
          <p:cNvSpPr txBox="1">
            <a:spLocks/>
          </p:cNvSpPr>
          <p:nvPr/>
        </p:nvSpPr>
        <p:spPr>
          <a:xfrm>
            <a:off x="3327400" y="6253940"/>
            <a:ext cx="4902200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</a:rPr>
              <a:t>Temperature anomaly</a:t>
            </a:r>
          </a:p>
          <a:p>
            <a:endParaRPr lang="en-US" sz="2800" b="1" dirty="0">
              <a:latin typeface="Arial" panose="020B0604020202020204" pitchFamily="34" charset="0"/>
            </a:endParaRPr>
          </a:p>
          <a:p>
            <a:endParaRPr lang="en-CA" sz="28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EDCD1A-920E-252D-5F91-3B78CEA8760A}"/>
              </a:ext>
            </a:extLst>
          </p:cNvPr>
          <p:cNvSpPr txBox="1">
            <a:spLocks/>
          </p:cNvSpPr>
          <p:nvPr/>
        </p:nvSpPr>
        <p:spPr>
          <a:xfrm rot="16200000">
            <a:off x="609600" y="2501900"/>
            <a:ext cx="4902200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</a:rPr>
              <a:t>Soil moisture anomaly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</a:endParaRPr>
          </a:p>
          <a:p>
            <a:endParaRPr lang="en-CA" sz="28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6C4DDA9-EED9-E19A-8F9B-BE598DBCEF1D}"/>
              </a:ext>
            </a:extLst>
          </p:cNvPr>
          <p:cNvSpPr txBox="1">
            <a:spLocks/>
          </p:cNvSpPr>
          <p:nvPr/>
        </p:nvSpPr>
        <p:spPr>
          <a:xfrm>
            <a:off x="114302" y="4634153"/>
            <a:ext cx="1828798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latin typeface="Arial" panose="020B0604020202020204" pitchFamily="34" charset="0"/>
              </a:rPr>
              <a:t>Soy yield 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</a:rPr>
              <a:t>anomaly </a:t>
            </a:r>
          </a:p>
          <a:p>
            <a:pPr algn="r"/>
            <a:endParaRPr lang="en-CA" sz="28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C78C19-4827-E201-0E1D-101A000467FB}"/>
              </a:ext>
            </a:extLst>
          </p:cNvPr>
          <p:cNvSpPr txBox="1">
            <a:spLocks/>
          </p:cNvSpPr>
          <p:nvPr/>
        </p:nvSpPr>
        <p:spPr>
          <a:xfrm>
            <a:off x="-141163" y="3770520"/>
            <a:ext cx="1828798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>
                <a:latin typeface="Arial" panose="020B0604020202020204" pitchFamily="34" charset="0"/>
              </a:rPr>
              <a:t>-2   0  2</a:t>
            </a:r>
          </a:p>
          <a:p>
            <a:pPr algn="r"/>
            <a:endParaRPr lang="en-CA" sz="20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F9BF67-D975-76CA-E1C2-DC07D1F9EA6D}"/>
              </a:ext>
            </a:extLst>
          </p:cNvPr>
          <p:cNvSpPr txBox="1">
            <a:spLocks/>
          </p:cNvSpPr>
          <p:nvPr/>
        </p:nvSpPr>
        <p:spPr>
          <a:xfrm>
            <a:off x="114302" y="6551975"/>
            <a:ext cx="4902200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rial" panose="020B0604020202020204" pitchFamily="34" charset="0"/>
              </a:rPr>
              <a:t>Hamed et al. 2022</a:t>
            </a:r>
          </a:p>
          <a:p>
            <a:endParaRPr lang="en-US" sz="2000" dirty="0">
              <a:latin typeface="Arial" panose="020B0604020202020204" pitchFamily="34" charset="0"/>
            </a:endParaRPr>
          </a:p>
          <a:p>
            <a:endParaRPr lang="en-CA" sz="2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02B81E-6C10-2DF4-397C-CE091ACED4B7}"/>
              </a:ext>
            </a:extLst>
          </p:cNvPr>
          <p:cNvSpPr txBox="1">
            <a:spLocks/>
          </p:cNvSpPr>
          <p:nvPr/>
        </p:nvSpPr>
        <p:spPr>
          <a:xfrm>
            <a:off x="8509000" y="4989753"/>
            <a:ext cx="3683000" cy="2396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Also, heat + drought are connected</a:t>
            </a: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Mutual intensification</a:t>
            </a: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CA" sz="28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EF345F0-44C6-1ADA-FCED-76BA52CCD9D0}"/>
              </a:ext>
            </a:extLst>
          </p:cNvPr>
          <p:cNvCxnSpPr>
            <a:cxnSpLocks/>
          </p:cNvCxnSpPr>
          <p:nvPr/>
        </p:nvCxnSpPr>
        <p:spPr>
          <a:xfrm flipH="1" flipV="1">
            <a:off x="7531100" y="4889500"/>
            <a:ext cx="977900" cy="309062"/>
          </a:xfrm>
          <a:prstGeom prst="straightConnector1">
            <a:avLst/>
          </a:prstGeom>
          <a:ln w="22225">
            <a:headEnd type="none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7D2240E6-3C49-6525-1DDD-990AD83FBEEC}"/>
              </a:ext>
            </a:extLst>
          </p:cNvPr>
          <p:cNvSpPr/>
          <p:nvPr/>
        </p:nvSpPr>
        <p:spPr>
          <a:xfrm rot="19146545">
            <a:off x="6155380" y="3715737"/>
            <a:ext cx="1092200" cy="2144332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0591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91AC3C0-FD54-89CC-28E8-ACF5F5E1AFE5}"/>
              </a:ext>
            </a:extLst>
          </p:cNvPr>
          <p:cNvSpPr txBox="1">
            <a:spLocks/>
          </p:cNvSpPr>
          <p:nvPr/>
        </p:nvSpPr>
        <p:spPr>
          <a:xfrm>
            <a:off x="1562100" y="3437177"/>
            <a:ext cx="2908300" cy="2396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Heating dries soils</a:t>
            </a: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CA" sz="2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58B042E-5BCE-DE0F-7F75-9AA204B07F42}"/>
              </a:ext>
            </a:extLst>
          </p:cNvPr>
          <p:cNvGrpSpPr/>
          <p:nvPr/>
        </p:nvGrpSpPr>
        <p:grpSpPr>
          <a:xfrm>
            <a:off x="4822618" y="685799"/>
            <a:ext cx="2546764" cy="5658416"/>
            <a:chOff x="5263736" y="1542483"/>
            <a:chExt cx="2050335" cy="455544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DFC30CF-C8B3-C117-2F88-64BA4F5140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1" r="12071" b="50990"/>
            <a:stretch/>
          </p:blipFill>
          <p:spPr>
            <a:xfrm>
              <a:off x="5522928" y="3891460"/>
              <a:ext cx="1565754" cy="109252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BABD87A-67C4-6F20-4237-2A4D020AD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3736" y="1542483"/>
              <a:ext cx="2050335" cy="205033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8B1A076-84B3-66F4-D4ED-4F073ADDD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1" t="49168" r="12071" b="10438"/>
            <a:stretch/>
          </p:blipFill>
          <p:spPr>
            <a:xfrm>
              <a:off x="5331365" y="5005404"/>
              <a:ext cx="1899733" cy="109252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08ACF9-35DB-A8DF-4B09-0DE73676C0E7}"/>
                </a:ext>
              </a:extLst>
            </p:cNvPr>
            <p:cNvSpPr/>
            <p:nvPr/>
          </p:nvSpPr>
          <p:spPr>
            <a:xfrm>
              <a:off x="5346711" y="5006583"/>
              <a:ext cx="1884387" cy="1061830"/>
            </a:xfrm>
            <a:prstGeom prst="rect">
              <a:avLst/>
            </a:prstGeom>
            <a:solidFill>
              <a:srgbClr val="996633">
                <a:alpha val="71000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354C99E-15AA-18D5-9171-EBDF8366E861}"/>
              </a:ext>
            </a:extLst>
          </p:cNvPr>
          <p:cNvSpPr/>
          <p:nvPr/>
        </p:nvSpPr>
        <p:spPr>
          <a:xfrm rot="180848">
            <a:off x="3961501" y="2508866"/>
            <a:ext cx="787400" cy="2340088"/>
          </a:xfrm>
          <a:custGeom>
            <a:avLst/>
            <a:gdLst>
              <a:gd name="connsiteX0" fmla="*/ 368616 w 368616"/>
              <a:gd name="connsiteY0" fmla="*/ 0 h 3568700"/>
              <a:gd name="connsiteX1" fmla="*/ 316 w 368616"/>
              <a:gd name="connsiteY1" fmla="*/ 1803400 h 3568700"/>
              <a:gd name="connsiteX2" fmla="*/ 317816 w 368616"/>
              <a:gd name="connsiteY2" fmla="*/ 3568700 h 356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616" h="3568700">
                <a:moveTo>
                  <a:pt x="368616" y="0"/>
                </a:moveTo>
                <a:cubicBezTo>
                  <a:pt x="188699" y="604308"/>
                  <a:pt x="8783" y="1208617"/>
                  <a:pt x="316" y="1803400"/>
                </a:cubicBezTo>
                <a:cubicBezTo>
                  <a:pt x="-8151" y="2398183"/>
                  <a:pt x="154832" y="2983441"/>
                  <a:pt x="317816" y="3568700"/>
                </a:cubicBezTo>
              </a:path>
            </a:pathLst>
          </a:custGeom>
          <a:noFill/>
          <a:ln w="38100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4B9EA14-BED1-BC34-0678-CAF291E1B48F}"/>
              </a:ext>
            </a:extLst>
          </p:cNvPr>
          <p:cNvSpPr/>
          <p:nvPr/>
        </p:nvSpPr>
        <p:spPr>
          <a:xfrm rot="10472805">
            <a:off x="7478793" y="2588353"/>
            <a:ext cx="787400" cy="2340088"/>
          </a:xfrm>
          <a:custGeom>
            <a:avLst/>
            <a:gdLst>
              <a:gd name="connsiteX0" fmla="*/ 368616 w 368616"/>
              <a:gd name="connsiteY0" fmla="*/ 0 h 3568700"/>
              <a:gd name="connsiteX1" fmla="*/ 316 w 368616"/>
              <a:gd name="connsiteY1" fmla="*/ 1803400 h 3568700"/>
              <a:gd name="connsiteX2" fmla="*/ 317816 w 368616"/>
              <a:gd name="connsiteY2" fmla="*/ 3568700 h 356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616" h="3568700">
                <a:moveTo>
                  <a:pt x="368616" y="0"/>
                </a:moveTo>
                <a:cubicBezTo>
                  <a:pt x="188699" y="604308"/>
                  <a:pt x="8783" y="1208617"/>
                  <a:pt x="316" y="1803400"/>
                </a:cubicBezTo>
                <a:cubicBezTo>
                  <a:pt x="-8151" y="2398183"/>
                  <a:pt x="154832" y="2983441"/>
                  <a:pt x="317816" y="3568700"/>
                </a:cubicBezTo>
              </a:path>
            </a:pathLst>
          </a:custGeom>
          <a:noFill/>
          <a:ln w="38100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40F24D-B2C3-65F2-E20D-CB58D8414AE6}"/>
              </a:ext>
            </a:extLst>
          </p:cNvPr>
          <p:cNvSpPr txBox="1">
            <a:spLocks/>
          </p:cNvSpPr>
          <p:nvPr/>
        </p:nvSpPr>
        <p:spPr>
          <a:xfrm>
            <a:off x="8663257" y="3437176"/>
            <a:ext cx="2908300" cy="2396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Air warms more above dry soils</a:t>
            </a: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CA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92ABF9-022A-6EC4-9ECD-6F8E2D4A3788}"/>
              </a:ext>
            </a:extLst>
          </p:cNvPr>
          <p:cNvSpPr txBox="1"/>
          <p:nvPr/>
        </p:nvSpPr>
        <p:spPr>
          <a:xfrm>
            <a:off x="3564178" y="60850"/>
            <a:ext cx="10715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Heat+Drought</a:t>
            </a:r>
            <a:r>
              <a:rPr lang="en-US" sz="32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connections</a:t>
            </a:r>
          </a:p>
        </p:txBody>
      </p:sp>
    </p:spTree>
    <p:extLst>
      <p:ext uri="{BB962C8B-B14F-4D97-AF65-F5344CB8AC3E}">
        <p14:creationId xmlns:p14="http://schemas.microsoft.com/office/powerpoint/2010/main" val="3936466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34BE39-7BE5-4393-AB1B-56A1ED9616B5}"/>
              </a:ext>
            </a:extLst>
          </p:cNvPr>
          <p:cNvSpPr txBox="1"/>
          <p:nvPr/>
        </p:nvSpPr>
        <p:spPr>
          <a:xfrm>
            <a:off x="1227378" y="136525"/>
            <a:ext cx="10715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Stronger </a:t>
            </a:r>
            <a:r>
              <a:rPr lang="en-US" sz="3200" b="1" dirty="0" err="1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Heat+Drought</a:t>
            </a:r>
            <a:r>
              <a:rPr lang="en-US" sz="32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connections under warming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34BE39-7BE5-4393-AB1B-56A1ED9616B5}"/>
              </a:ext>
            </a:extLst>
          </p:cNvPr>
          <p:cNvSpPr txBox="1"/>
          <p:nvPr/>
        </p:nvSpPr>
        <p:spPr>
          <a:xfrm>
            <a:off x="5854700" y="6500741"/>
            <a:ext cx="5956301" cy="301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7" b="1" dirty="0">
                <a:latin typeface="Helvetica" panose="020B0604020202020204" pitchFamily="34" charset="0"/>
                <a:cs typeface="Helvetica" panose="020B0604020202020204" pitchFamily="34" charset="0"/>
              </a:rPr>
              <a:t>Multi-model median of 12 CMIP6 GCMs/ESMs, SSP2-4.5, 2050-2100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95634A-A507-4B8C-ACE5-F918DD93532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30"/>
          <a:stretch/>
        </p:blipFill>
        <p:spPr bwMode="auto">
          <a:xfrm>
            <a:off x="2030330" y="863164"/>
            <a:ext cx="6658140" cy="54931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6F0964-EC9D-ECEF-B7A4-7282E0C59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62E7-2720-4769-BCAB-20B2965A291A}" type="slidenum">
              <a:rPr lang="en-CA" smtClean="0"/>
              <a:t>29</a:t>
            </a:fld>
            <a:endParaRPr lang="en-CA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54BC509-3ADF-4146-0293-5BE51575722B}"/>
              </a:ext>
            </a:extLst>
          </p:cNvPr>
          <p:cNvSpPr txBox="1">
            <a:spLocks/>
          </p:cNvSpPr>
          <p:nvPr/>
        </p:nvSpPr>
        <p:spPr>
          <a:xfrm>
            <a:off x="9091531" y="2090977"/>
            <a:ext cx="3683000" cy="2396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Stronger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</a:rPr>
              <a:t>Heat+Drought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Connection</a:t>
            </a: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CA" sz="28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0307B54-D520-3D5A-8DA7-5E48C2C8DFEE}"/>
              </a:ext>
            </a:extLst>
          </p:cNvPr>
          <p:cNvCxnSpPr>
            <a:cxnSpLocks/>
          </p:cNvCxnSpPr>
          <p:nvPr/>
        </p:nvCxnSpPr>
        <p:spPr>
          <a:xfrm>
            <a:off x="8953500" y="1540962"/>
            <a:ext cx="0" cy="1748338"/>
          </a:xfrm>
          <a:prstGeom prst="straightConnector1">
            <a:avLst/>
          </a:prstGeom>
          <a:ln w="22225">
            <a:headEnd type="none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41FF5D-544F-7F15-7418-783E8642B636}"/>
              </a:ext>
            </a:extLst>
          </p:cNvPr>
          <p:cNvCxnSpPr>
            <a:cxnSpLocks/>
          </p:cNvCxnSpPr>
          <p:nvPr/>
        </p:nvCxnSpPr>
        <p:spPr>
          <a:xfrm>
            <a:off x="8991600" y="4246062"/>
            <a:ext cx="0" cy="1748338"/>
          </a:xfrm>
          <a:prstGeom prst="straightConnector1">
            <a:avLst/>
          </a:prstGeom>
          <a:ln w="22225">
            <a:headEnd type="none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B4697B86-CAAB-28C4-5607-06EAF9C1E1D2}"/>
              </a:ext>
            </a:extLst>
          </p:cNvPr>
          <p:cNvSpPr txBox="1">
            <a:spLocks/>
          </p:cNvSpPr>
          <p:nvPr/>
        </p:nvSpPr>
        <p:spPr>
          <a:xfrm>
            <a:off x="9207501" y="4796077"/>
            <a:ext cx="3683000" cy="2396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Stronger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</a:rPr>
              <a:t>Heat+Drought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Connection</a:t>
            </a: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CA" sz="2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C5F52B4-BB3B-AF64-77CF-F792BB2C25FB}"/>
              </a:ext>
            </a:extLst>
          </p:cNvPr>
          <p:cNvSpPr txBox="1">
            <a:spLocks/>
          </p:cNvSpPr>
          <p:nvPr/>
        </p:nvSpPr>
        <p:spPr>
          <a:xfrm>
            <a:off x="114301" y="6551975"/>
            <a:ext cx="7255079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rial" panose="020B0604020202020204" pitchFamily="34" charset="0"/>
              </a:rPr>
              <a:t>Lesk et al. 2021 </a:t>
            </a:r>
            <a:r>
              <a:rPr lang="en-US" sz="2000" i="1" dirty="0">
                <a:latin typeface="Arial" panose="020B0604020202020204" pitchFamily="34" charset="0"/>
              </a:rPr>
              <a:t>Nature Food</a:t>
            </a:r>
          </a:p>
          <a:p>
            <a:endParaRPr lang="en-US" sz="2000" dirty="0">
              <a:latin typeface="Arial" panose="020B0604020202020204" pitchFamily="34" charset="0"/>
            </a:endParaRP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550050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7E4740C-AAB6-4012-6FB1-CCE501CDBB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9"/>
          <a:stretch/>
        </p:blipFill>
        <p:spPr>
          <a:xfrm>
            <a:off x="0" y="-1558019"/>
            <a:ext cx="12192000" cy="85787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FEEE59-85D9-AB6E-116C-15919D391B6F}"/>
              </a:ext>
            </a:extLst>
          </p:cNvPr>
          <p:cNvSpPr txBox="1"/>
          <p:nvPr/>
        </p:nvSpPr>
        <p:spPr>
          <a:xfrm>
            <a:off x="5207000" y="5824268"/>
            <a:ext cx="68939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600" b="1" i="1" dirty="0">
                <a:solidFill>
                  <a:srgbClr val="000000"/>
                </a:solidFill>
                <a:latin typeface="Arial" panose="020B0604020202020204" pitchFamily="34" charset="0"/>
              </a:rPr>
              <a:t>But a bad harvest does increase food security risk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EDC7BB-143A-797E-A3D7-D781FBF28998}"/>
              </a:ext>
            </a:extLst>
          </p:cNvPr>
          <p:cNvSpPr txBox="1"/>
          <p:nvPr/>
        </p:nvSpPr>
        <p:spPr>
          <a:xfrm>
            <a:off x="0" y="5820434"/>
            <a:ext cx="5689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0000"/>
                </a:solidFill>
                <a:latin typeface="Arial" panose="020B0604020202020204" pitchFamily="34" charset="0"/>
              </a:rPr>
              <a:t>A good harvest does not ensure food security</a:t>
            </a:r>
          </a:p>
        </p:txBody>
      </p:sp>
    </p:spTree>
    <p:extLst>
      <p:ext uri="{BB962C8B-B14F-4D97-AF65-F5344CB8AC3E}">
        <p14:creationId xmlns:p14="http://schemas.microsoft.com/office/powerpoint/2010/main" val="743560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34BE39-7BE5-4393-AB1B-56A1ED9616B5}"/>
              </a:ext>
            </a:extLst>
          </p:cNvPr>
          <p:cNvSpPr txBox="1"/>
          <p:nvPr/>
        </p:nvSpPr>
        <p:spPr>
          <a:xfrm>
            <a:off x="638671" y="227433"/>
            <a:ext cx="10715129" cy="80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26" b="1" dirty="0">
                <a:latin typeface="Helvetica" panose="020B0604020202020204" pitchFamily="34" charset="0"/>
                <a:cs typeface="Helvetica" panose="020B0604020202020204" pitchFamily="34" charset="0"/>
              </a:rPr>
              <a:t>Historical trends suggest enhanced couplings will increase heat sensitivity of crops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34BE39-7BE5-4393-AB1B-56A1ED9616B5}"/>
              </a:ext>
            </a:extLst>
          </p:cNvPr>
          <p:cNvSpPr txBox="1"/>
          <p:nvPr/>
        </p:nvSpPr>
        <p:spPr>
          <a:xfrm>
            <a:off x="6870291" y="6500741"/>
            <a:ext cx="4940710" cy="301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7" b="1" dirty="0">
                <a:latin typeface="Helvetica" panose="020B0604020202020204" pitchFamily="34" charset="0"/>
                <a:cs typeface="Helvetica" panose="020B0604020202020204" pitchFamily="34" charset="0"/>
              </a:rPr>
              <a:t>Multi-model median of 12 CMIP6 GCMs/ESMs, 2050-2100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95634A-A507-4B8C-ACE5-F918DD93532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30"/>
          <a:stretch/>
        </p:blipFill>
        <p:spPr bwMode="auto">
          <a:xfrm>
            <a:off x="1327039" y="1878694"/>
            <a:ext cx="3758166" cy="31006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98BE2A-1468-EF2F-A3FC-BD427C281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62E7-2720-4769-BCAB-20B2965A291A}" type="slidenum">
              <a:rPr lang="en-CA" smtClean="0"/>
              <a:t>30</a:t>
            </a:fld>
            <a:endParaRPr lang="en-C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1041F1-DF44-950C-8559-E5CFA2829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317" y="1488365"/>
            <a:ext cx="4023883" cy="433403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31004D9-51DF-4719-AA30-1854581F9DE3}"/>
              </a:ext>
            </a:extLst>
          </p:cNvPr>
          <p:cNvCxnSpPr>
            <a:cxnSpLocks/>
          </p:cNvCxnSpPr>
          <p:nvPr/>
        </p:nvCxnSpPr>
        <p:spPr>
          <a:xfrm>
            <a:off x="7970258" y="3119245"/>
            <a:ext cx="953729" cy="1072272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320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rey\Downloads\fig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6" b="52404"/>
          <a:stretch/>
        </p:blipFill>
        <p:spPr bwMode="auto">
          <a:xfrm>
            <a:off x="1566433" y="1587500"/>
            <a:ext cx="9521203" cy="50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34BE39-7BE5-4393-AB1B-56A1ED9616B5}"/>
              </a:ext>
            </a:extLst>
          </p:cNvPr>
          <p:cNvSpPr txBox="1"/>
          <p:nvPr/>
        </p:nvSpPr>
        <p:spPr>
          <a:xfrm>
            <a:off x="381000" y="231691"/>
            <a:ext cx="124333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Helvetica" panose="020B0604020202020204" pitchFamily="34" charset="0"/>
                <a:cs typeface="Helvetica" panose="020B0604020202020204" pitchFamily="34" charset="0"/>
              </a:rPr>
              <a:t>Future change in couplings exacerbates crop yield impacts of warming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34BE39-7BE5-4393-AB1B-56A1ED9616B5}"/>
              </a:ext>
            </a:extLst>
          </p:cNvPr>
          <p:cNvSpPr txBox="1"/>
          <p:nvPr/>
        </p:nvSpPr>
        <p:spPr>
          <a:xfrm>
            <a:off x="8349695" y="6351942"/>
            <a:ext cx="3236705" cy="301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7" b="1" dirty="0">
                <a:latin typeface="Helvetica" panose="020B0604020202020204" pitchFamily="34" charset="0"/>
                <a:cs typeface="Helvetica" panose="020B0604020202020204" pitchFamily="34" charset="0"/>
              </a:rPr>
              <a:t>Based on 12 CMIP6 GCMs/ESMs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C7C178-92FA-4615-8439-236583BF5D2C}"/>
              </a:ext>
            </a:extLst>
          </p:cNvPr>
          <p:cNvSpPr txBox="1"/>
          <p:nvPr/>
        </p:nvSpPr>
        <p:spPr>
          <a:xfrm>
            <a:off x="4708681" y="861839"/>
            <a:ext cx="3236705" cy="450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26" b="1" dirty="0">
                <a:latin typeface="Helvetica" panose="020B0604020202020204" pitchFamily="34" charset="0"/>
                <a:cs typeface="Helvetica" panose="020B0604020202020204" pitchFamily="34" charset="0"/>
              </a:rPr>
              <a:t>Global average = 5%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174124-30C0-4C93-970F-1AD7E42F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62E7-2720-4769-BCAB-20B2965A291A}" type="slidenum">
              <a:rPr lang="en-CA" smtClean="0"/>
              <a:t>31</a:t>
            </a:fld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2600492-3BD5-8975-F0EC-E92446FAB013}"/>
              </a:ext>
            </a:extLst>
          </p:cNvPr>
          <p:cNvSpPr txBox="1">
            <a:spLocks/>
          </p:cNvSpPr>
          <p:nvPr/>
        </p:nvSpPr>
        <p:spPr>
          <a:xfrm>
            <a:off x="114301" y="6577375"/>
            <a:ext cx="7255079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rial" panose="020B0604020202020204" pitchFamily="34" charset="0"/>
              </a:rPr>
              <a:t>Lesk et al. 2021 </a:t>
            </a:r>
            <a:r>
              <a:rPr lang="en-US" sz="2000" i="1" dirty="0">
                <a:latin typeface="Arial" panose="020B0604020202020204" pitchFamily="34" charset="0"/>
              </a:rPr>
              <a:t>Nature Food</a:t>
            </a:r>
          </a:p>
          <a:p>
            <a:endParaRPr lang="en-US" sz="2000" dirty="0">
              <a:latin typeface="Arial" panose="020B0604020202020204" pitchFamily="34" charset="0"/>
            </a:endParaRP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020992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rey\Downloads\fig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05"/>
          <a:stretch/>
        </p:blipFill>
        <p:spPr bwMode="auto">
          <a:xfrm>
            <a:off x="3065566" y="1044305"/>
            <a:ext cx="5609965" cy="326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C7C178-92FA-4615-8439-236583BF5D2C}"/>
              </a:ext>
            </a:extLst>
          </p:cNvPr>
          <p:cNvSpPr txBox="1"/>
          <p:nvPr/>
        </p:nvSpPr>
        <p:spPr>
          <a:xfrm>
            <a:off x="698586" y="5482217"/>
            <a:ext cx="10794827" cy="80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26" b="1" dirty="0">
                <a:latin typeface="Helvetica" panose="020B0604020202020204" pitchFamily="34" charset="0"/>
                <a:cs typeface="Helvetica" panose="020B0604020202020204" pitchFamily="34" charset="0"/>
              </a:rPr>
              <a:t>Not included in present risk assessments!</a:t>
            </a:r>
          </a:p>
          <a:p>
            <a:pPr algn="ctr"/>
            <a:r>
              <a:rPr lang="en-US" sz="2326" b="1" dirty="0">
                <a:latin typeface="Helvetica" panose="020B0604020202020204" pitchFamily="34" charset="0"/>
                <a:cs typeface="Helvetica" panose="020B0604020202020204" pitchFamily="34" charset="0"/>
              </a:rPr>
              <a:t>(for a variety of technical reasons we can talk about)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A32633-52C3-487F-969B-BA18F4C74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62E7-2720-4769-BCAB-20B2965A291A}" type="slidenum">
              <a:rPr lang="en-CA" smtClean="0"/>
              <a:t>32</a:t>
            </a:fld>
            <a:endParaRPr lang="en-CA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6561723-0242-E2ED-07B9-245B13789EA7}"/>
              </a:ext>
            </a:extLst>
          </p:cNvPr>
          <p:cNvCxnSpPr>
            <a:cxnSpLocks/>
          </p:cNvCxnSpPr>
          <p:nvPr/>
        </p:nvCxnSpPr>
        <p:spPr>
          <a:xfrm>
            <a:off x="5870549" y="4329771"/>
            <a:ext cx="0" cy="1130404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92A5FE0B-5D84-91EC-AE1D-7BBCEAAFD022}"/>
              </a:ext>
            </a:extLst>
          </p:cNvPr>
          <p:cNvSpPr txBox="1">
            <a:spLocks/>
          </p:cNvSpPr>
          <p:nvPr/>
        </p:nvSpPr>
        <p:spPr>
          <a:xfrm>
            <a:off x="114301" y="6551975"/>
            <a:ext cx="7255079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rial" panose="020B0604020202020204" pitchFamily="34" charset="0"/>
              </a:rPr>
              <a:t>Lesk et al. 2021 </a:t>
            </a:r>
            <a:r>
              <a:rPr lang="en-US" sz="2000" i="1" dirty="0">
                <a:latin typeface="Arial" panose="020B0604020202020204" pitchFamily="34" charset="0"/>
              </a:rPr>
              <a:t>Nature Food</a:t>
            </a:r>
          </a:p>
          <a:p>
            <a:endParaRPr lang="en-US" sz="2000" dirty="0">
              <a:latin typeface="Arial" panose="020B0604020202020204" pitchFamily="34" charset="0"/>
            </a:endParaRP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461589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91AC3C0-FD54-89CC-28E8-ACF5F5E1AFE5}"/>
              </a:ext>
            </a:extLst>
          </p:cNvPr>
          <p:cNvSpPr txBox="1">
            <a:spLocks/>
          </p:cNvSpPr>
          <p:nvPr/>
        </p:nvSpPr>
        <p:spPr>
          <a:xfrm>
            <a:off x="685684" y="5004820"/>
            <a:ext cx="10809165" cy="2396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Will this help or hurt?</a:t>
            </a: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CA" sz="28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AFED4BA-B27C-3A36-EAE9-661756D85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768" y="652010"/>
            <a:ext cx="4980864" cy="601117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39F494F-B17E-89DE-86F2-2CBF6B3CD7A2}"/>
              </a:ext>
            </a:extLst>
          </p:cNvPr>
          <p:cNvSpPr txBox="1">
            <a:spLocks/>
          </p:cNvSpPr>
          <p:nvPr/>
        </p:nvSpPr>
        <p:spPr>
          <a:xfrm>
            <a:off x="8432800" y="3416300"/>
            <a:ext cx="3848100" cy="2396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Hotter droughts</a:t>
            </a:r>
          </a:p>
          <a:p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endParaRPr lang="en-CA" sz="2800" b="1" dirty="0">
              <a:solidFill>
                <a:srgbClr val="C00000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5F314CE-4114-B30E-0CB9-D4F3118D0BF7}"/>
              </a:ext>
            </a:extLst>
          </p:cNvPr>
          <p:cNvSpPr txBox="1">
            <a:spLocks/>
          </p:cNvSpPr>
          <p:nvPr/>
        </p:nvSpPr>
        <p:spPr>
          <a:xfrm>
            <a:off x="685684" y="3486148"/>
            <a:ext cx="3848100" cy="2396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More intense rainfall</a:t>
            </a:r>
          </a:p>
          <a:p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en-CA" sz="2800" b="1" dirty="0">
              <a:solidFill>
                <a:srgbClr val="0070C0"/>
              </a:solidFill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36773FC-DDBF-549E-B6BF-390E0339AD14}"/>
              </a:ext>
            </a:extLst>
          </p:cNvPr>
          <p:cNvCxnSpPr>
            <a:cxnSpLocks/>
          </p:cNvCxnSpPr>
          <p:nvPr/>
        </p:nvCxnSpPr>
        <p:spPr>
          <a:xfrm>
            <a:off x="2428849" y="4012853"/>
            <a:ext cx="0" cy="1027640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62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0355E41-D5E3-BF14-0C95-EBC99ED81904}"/>
              </a:ext>
            </a:extLst>
          </p:cNvPr>
          <p:cNvGrpSpPr/>
          <p:nvPr/>
        </p:nvGrpSpPr>
        <p:grpSpPr>
          <a:xfrm>
            <a:off x="1027977" y="940227"/>
            <a:ext cx="4649536" cy="4259409"/>
            <a:chOff x="-1303753" y="297700"/>
            <a:chExt cx="4649536" cy="4259409"/>
          </a:xfrm>
        </p:grpSpPr>
        <p:pic>
          <p:nvPicPr>
            <p:cNvPr id="9" name="Picture 2" descr="Fig. 4">
              <a:extLst>
                <a:ext uri="{FF2B5EF4-FFF2-40B4-BE49-F238E27FC236}">
                  <a16:creationId xmlns:a16="http://schemas.microsoft.com/office/drawing/2014/main" id="{A91A3407-CD80-4D05-A722-BD8BC6C11E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1" t="71355" r="80995" b="-3420"/>
            <a:stretch/>
          </p:blipFill>
          <p:spPr bwMode="auto">
            <a:xfrm>
              <a:off x="-1303753" y="297700"/>
              <a:ext cx="3836627" cy="4038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Fig. 4">
              <a:extLst>
                <a:ext uri="{FF2B5EF4-FFF2-40B4-BE49-F238E27FC236}">
                  <a16:creationId xmlns:a16="http://schemas.microsoft.com/office/drawing/2014/main" id="{8F04D2A4-CF71-526C-E975-7CD4E67BD1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06" t="77043" r="65297" b="19811"/>
            <a:stretch/>
          </p:blipFill>
          <p:spPr bwMode="auto">
            <a:xfrm>
              <a:off x="-720170" y="4175803"/>
              <a:ext cx="4065953" cy="381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Fig. 4">
              <a:extLst>
                <a:ext uri="{FF2B5EF4-FFF2-40B4-BE49-F238E27FC236}">
                  <a16:creationId xmlns:a16="http://schemas.microsoft.com/office/drawing/2014/main" id="{BCB4D995-12F5-B5C8-092A-25FD675C97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84" t="72376" r="46798" b="-4441"/>
            <a:stretch/>
          </p:blipFill>
          <p:spPr bwMode="auto">
            <a:xfrm>
              <a:off x="2036346" y="426314"/>
              <a:ext cx="1154473" cy="403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CD87A-20E5-B982-84AB-5E15E29DD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62E7-2720-4769-BCAB-20B2965A291A}" type="slidenum">
              <a:rPr lang="en-CA" smtClean="0"/>
              <a:t>34</a:t>
            </a:fld>
            <a:endParaRPr lang="en-C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8434B4-E103-3F6C-DEDB-02D7A2B82401}"/>
              </a:ext>
            </a:extLst>
          </p:cNvPr>
          <p:cNvSpPr/>
          <p:nvPr/>
        </p:nvSpPr>
        <p:spPr>
          <a:xfrm>
            <a:off x="2269956" y="1588686"/>
            <a:ext cx="2054832" cy="431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6A7273-4B1A-7EB4-6997-36ED32F9F2CE}"/>
              </a:ext>
            </a:extLst>
          </p:cNvPr>
          <p:cNvSpPr txBox="1"/>
          <p:nvPr/>
        </p:nvSpPr>
        <p:spPr>
          <a:xfrm rot="16200000">
            <a:off x="-3199" y="2119141"/>
            <a:ext cx="1643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Yield</a:t>
            </a:r>
            <a:endParaRPr lang="en-CA" sz="28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76983F7-C7DF-C1AA-190F-733B5F84B951}"/>
              </a:ext>
            </a:extLst>
          </p:cNvPr>
          <p:cNvCxnSpPr>
            <a:cxnSpLocks/>
          </p:cNvCxnSpPr>
          <p:nvPr/>
        </p:nvCxnSpPr>
        <p:spPr>
          <a:xfrm flipH="1">
            <a:off x="3759200" y="2615853"/>
            <a:ext cx="993749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882AED2E-0742-46FA-A0EE-3D881EFF7D42}"/>
              </a:ext>
            </a:extLst>
          </p:cNvPr>
          <p:cNvSpPr txBox="1">
            <a:spLocks/>
          </p:cNvSpPr>
          <p:nvPr/>
        </p:nvSpPr>
        <p:spPr>
          <a:xfrm>
            <a:off x="4846531" y="1235018"/>
            <a:ext cx="7174996" cy="3126872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>
            <a:lvl1pPr algn="l" defTabSz="17145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2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Historically, heavy rainfall benefits yields</a:t>
            </a:r>
          </a:p>
          <a:p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8744802-3D34-4C2B-9BEB-00428AF3D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886" y="502109"/>
            <a:ext cx="3836627" cy="94400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Maize and Soy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344137B-51C3-9EBB-0EF9-94F1835C6A15}"/>
              </a:ext>
            </a:extLst>
          </p:cNvPr>
          <p:cNvSpPr txBox="1">
            <a:spLocks/>
          </p:cNvSpPr>
          <p:nvPr/>
        </p:nvSpPr>
        <p:spPr>
          <a:xfrm>
            <a:off x="1612287" y="5135554"/>
            <a:ext cx="4483713" cy="9440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Hourly rainfall intensity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803FEE-1F69-AD1D-A9ED-49C7FC3A062A}"/>
              </a:ext>
            </a:extLst>
          </p:cNvPr>
          <p:cNvSpPr/>
          <p:nvPr/>
        </p:nvSpPr>
        <p:spPr>
          <a:xfrm>
            <a:off x="2417142" y="3017040"/>
            <a:ext cx="960949" cy="1046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FB4F292-CB0D-E937-B9AB-8DA2C92545A1}"/>
              </a:ext>
            </a:extLst>
          </p:cNvPr>
          <p:cNvSpPr txBox="1">
            <a:spLocks/>
          </p:cNvSpPr>
          <p:nvPr/>
        </p:nvSpPr>
        <p:spPr>
          <a:xfrm>
            <a:off x="114301" y="6551975"/>
            <a:ext cx="7255079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rial" panose="020B0604020202020204" pitchFamily="34" charset="0"/>
              </a:rPr>
              <a:t>Lesk et al. 2020 </a:t>
            </a:r>
            <a:r>
              <a:rPr lang="en-US" sz="2000" i="1" dirty="0">
                <a:latin typeface="Arial" panose="020B0604020202020204" pitchFamily="34" charset="0"/>
              </a:rPr>
              <a:t>Nature Climate Change</a:t>
            </a:r>
          </a:p>
          <a:p>
            <a:endParaRPr lang="en-US" sz="2000" dirty="0">
              <a:latin typeface="Arial" panose="020B0604020202020204" pitchFamily="34" charset="0"/>
            </a:endParaRP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4272381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0355E41-D5E3-BF14-0C95-EBC99ED81904}"/>
              </a:ext>
            </a:extLst>
          </p:cNvPr>
          <p:cNvGrpSpPr/>
          <p:nvPr/>
        </p:nvGrpSpPr>
        <p:grpSpPr>
          <a:xfrm>
            <a:off x="1027977" y="940227"/>
            <a:ext cx="4649536" cy="4259409"/>
            <a:chOff x="-1303753" y="297700"/>
            <a:chExt cx="4649536" cy="4259409"/>
          </a:xfrm>
        </p:grpSpPr>
        <p:pic>
          <p:nvPicPr>
            <p:cNvPr id="9" name="Picture 2" descr="Fig. 4">
              <a:extLst>
                <a:ext uri="{FF2B5EF4-FFF2-40B4-BE49-F238E27FC236}">
                  <a16:creationId xmlns:a16="http://schemas.microsoft.com/office/drawing/2014/main" id="{A91A3407-CD80-4D05-A722-BD8BC6C11E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1" t="71355" r="80995" b="-3420"/>
            <a:stretch/>
          </p:blipFill>
          <p:spPr bwMode="auto">
            <a:xfrm>
              <a:off x="-1303753" y="297700"/>
              <a:ext cx="3836627" cy="4038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Fig. 4">
              <a:extLst>
                <a:ext uri="{FF2B5EF4-FFF2-40B4-BE49-F238E27FC236}">
                  <a16:creationId xmlns:a16="http://schemas.microsoft.com/office/drawing/2014/main" id="{8F04D2A4-CF71-526C-E975-7CD4E67BD1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06" t="77043" r="65297" b="19811"/>
            <a:stretch/>
          </p:blipFill>
          <p:spPr bwMode="auto">
            <a:xfrm>
              <a:off x="-720170" y="4175803"/>
              <a:ext cx="4065953" cy="381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Fig. 4">
              <a:extLst>
                <a:ext uri="{FF2B5EF4-FFF2-40B4-BE49-F238E27FC236}">
                  <a16:creationId xmlns:a16="http://schemas.microsoft.com/office/drawing/2014/main" id="{BCB4D995-12F5-B5C8-092A-25FD675C97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84" t="72376" r="46798" b="-4441"/>
            <a:stretch/>
          </p:blipFill>
          <p:spPr bwMode="auto">
            <a:xfrm>
              <a:off x="2036346" y="426314"/>
              <a:ext cx="1154473" cy="403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CD87A-20E5-B982-84AB-5E15E29DD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62E7-2720-4769-BCAB-20B2965A291A}" type="slidenum">
              <a:rPr lang="en-CA" smtClean="0"/>
              <a:t>35</a:t>
            </a:fld>
            <a:endParaRPr lang="en-C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8434B4-E103-3F6C-DEDB-02D7A2B82401}"/>
              </a:ext>
            </a:extLst>
          </p:cNvPr>
          <p:cNvSpPr/>
          <p:nvPr/>
        </p:nvSpPr>
        <p:spPr>
          <a:xfrm>
            <a:off x="2269956" y="1588686"/>
            <a:ext cx="2054832" cy="431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6A7273-4B1A-7EB4-6997-36ED32F9F2CE}"/>
              </a:ext>
            </a:extLst>
          </p:cNvPr>
          <p:cNvSpPr txBox="1"/>
          <p:nvPr/>
        </p:nvSpPr>
        <p:spPr>
          <a:xfrm rot="16200000">
            <a:off x="-3199" y="2119141"/>
            <a:ext cx="1643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Yield</a:t>
            </a:r>
            <a:endParaRPr lang="en-CA" sz="28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76983F7-C7DF-C1AA-190F-733B5F84B951}"/>
              </a:ext>
            </a:extLst>
          </p:cNvPr>
          <p:cNvCxnSpPr>
            <a:cxnSpLocks/>
          </p:cNvCxnSpPr>
          <p:nvPr/>
        </p:nvCxnSpPr>
        <p:spPr>
          <a:xfrm flipH="1">
            <a:off x="3759200" y="2615853"/>
            <a:ext cx="993749" cy="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882AED2E-0742-46FA-A0EE-3D881EFF7D42}"/>
              </a:ext>
            </a:extLst>
          </p:cNvPr>
          <p:cNvSpPr txBox="1">
            <a:spLocks/>
          </p:cNvSpPr>
          <p:nvPr/>
        </p:nvSpPr>
        <p:spPr>
          <a:xfrm>
            <a:off x="4864604" y="1588686"/>
            <a:ext cx="7174996" cy="3126872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>
            <a:lvl1pPr algn="l" defTabSz="17145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2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Historically, heavy rainfall benefits yields</a:t>
            </a:r>
          </a:p>
          <a:p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Extremes are damaging, but very rare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small impact, on average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CFB053E-30F0-CEA9-C3D7-FFB7DF0B86D5}"/>
              </a:ext>
            </a:extLst>
          </p:cNvPr>
          <p:cNvCxnSpPr>
            <a:cxnSpLocks/>
          </p:cNvCxnSpPr>
          <p:nvPr/>
        </p:nvCxnSpPr>
        <p:spPr>
          <a:xfrm flipH="1" flipV="1">
            <a:off x="4191000" y="3060700"/>
            <a:ext cx="561949" cy="27940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68744802-3D34-4C2B-9BEB-00428AF3D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886" y="502109"/>
            <a:ext cx="3836627" cy="94400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Maize and Soy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344137B-51C3-9EBB-0EF9-94F1835C6A15}"/>
              </a:ext>
            </a:extLst>
          </p:cNvPr>
          <p:cNvSpPr txBox="1">
            <a:spLocks/>
          </p:cNvSpPr>
          <p:nvPr/>
        </p:nvSpPr>
        <p:spPr>
          <a:xfrm>
            <a:off x="1612287" y="5135554"/>
            <a:ext cx="4483713" cy="9440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Hourly rainfall intensity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803FEE-1F69-AD1D-A9ED-49C7FC3A062A}"/>
              </a:ext>
            </a:extLst>
          </p:cNvPr>
          <p:cNvSpPr/>
          <p:nvPr/>
        </p:nvSpPr>
        <p:spPr>
          <a:xfrm>
            <a:off x="2417142" y="3017040"/>
            <a:ext cx="960949" cy="1046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FB4F292-CB0D-E937-B9AB-8DA2C92545A1}"/>
              </a:ext>
            </a:extLst>
          </p:cNvPr>
          <p:cNvSpPr txBox="1">
            <a:spLocks/>
          </p:cNvSpPr>
          <p:nvPr/>
        </p:nvSpPr>
        <p:spPr>
          <a:xfrm>
            <a:off x="114301" y="6551975"/>
            <a:ext cx="7255079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rial" panose="020B0604020202020204" pitchFamily="34" charset="0"/>
              </a:rPr>
              <a:t>Lesk et al. 2020 </a:t>
            </a:r>
            <a:r>
              <a:rPr lang="en-US" sz="2000" i="1" dirty="0">
                <a:latin typeface="Arial" panose="020B0604020202020204" pitchFamily="34" charset="0"/>
              </a:rPr>
              <a:t>Nature Climate Change</a:t>
            </a:r>
          </a:p>
          <a:p>
            <a:endParaRPr lang="en-US" sz="2000" dirty="0">
              <a:latin typeface="Arial" panose="020B0604020202020204" pitchFamily="34" charset="0"/>
            </a:endParaRP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564042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8744802-3D34-4C2B-9BEB-00428AF3D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580" y="29541"/>
            <a:ext cx="11135412" cy="94400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Heavier rainfall will likely benefits yields (slightly)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DA610C4-AAFD-4411-ACE2-37DDE5842629}"/>
              </a:ext>
            </a:extLst>
          </p:cNvPr>
          <p:cNvSpPr txBox="1">
            <a:spLocks/>
          </p:cNvSpPr>
          <p:nvPr/>
        </p:nvSpPr>
        <p:spPr>
          <a:xfrm>
            <a:off x="1587500" y="5767405"/>
            <a:ext cx="9766300" cy="1396948"/>
          </a:xfrm>
          <a:prstGeom prst="rect">
            <a:avLst/>
          </a:prstGeom>
        </p:spPr>
        <p:txBody>
          <a:bodyPr vert="horz" lIns="85725" tIns="42863" rIns="85725" bIns="4286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Yield gains around 2%</a:t>
            </a:r>
          </a:p>
          <a:p>
            <a:pPr algn="ctr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algn="ctr"/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355E41-D5E3-BF14-0C95-EBC99ED81904}"/>
              </a:ext>
            </a:extLst>
          </p:cNvPr>
          <p:cNvGrpSpPr/>
          <p:nvPr/>
        </p:nvGrpSpPr>
        <p:grpSpPr>
          <a:xfrm>
            <a:off x="1041400" y="856185"/>
            <a:ext cx="6882173" cy="4154010"/>
            <a:chOff x="-1303753" y="297700"/>
            <a:chExt cx="6882173" cy="4154010"/>
          </a:xfrm>
        </p:grpSpPr>
        <p:pic>
          <p:nvPicPr>
            <p:cNvPr id="9" name="Picture 2" descr="Fig. 4">
              <a:extLst>
                <a:ext uri="{FF2B5EF4-FFF2-40B4-BE49-F238E27FC236}">
                  <a16:creationId xmlns:a16="http://schemas.microsoft.com/office/drawing/2014/main" id="{A91A3407-CD80-4D05-A722-BD8BC6C11E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1" t="71355" r="80995" b="-3420"/>
            <a:stretch/>
          </p:blipFill>
          <p:spPr bwMode="auto">
            <a:xfrm>
              <a:off x="-1303753" y="297700"/>
              <a:ext cx="3836627" cy="4038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Fig. 4">
              <a:extLst>
                <a:ext uri="{FF2B5EF4-FFF2-40B4-BE49-F238E27FC236}">
                  <a16:creationId xmlns:a16="http://schemas.microsoft.com/office/drawing/2014/main" id="{BCB4D995-12F5-B5C8-092A-25FD675C97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58" t="72376" r="46798" b="-4441"/>
            <a:stretch/>
          </p:blipFill>
          <p:spPr bwMode="auto">
            <a:xfrm>
              <a:off x="1741792" y="413614"/>
              <a:ext cx="3836628" cy="403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CD87A-20E5-B982-84AB-5E15E29DD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62E7-2720-4769-BCAB-20B2965A291A}" type="slidenum">
              <a:rPr lang="en-CA" smtClean="0"/>
              <a:t>36</a:t>
            </a:fld>
            <a:endParaRPr lang="en-C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8434B4-E103-3F6C-DEDB-02D7A2B82401}"/>
              </a:ext>
            </a:extLst>
          </p:cNvPr>
          <p:cNvSpPr/>
          <p:nvPr/>
        </p:nvSpPr>
        <p:spPr>
          <a:xfrm>
            <a:off x="2311685" y="1551398"/>
            <a:ext cx="2054832" cy="431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6A7273-4B1A-7EB4-6997-36ED32F9F2CE}"/>
              </a:ext>
            </a:extLst>
          </p:cNvPr>
          <p:cNvSpPr txBox="1"/>
          <p:nvPr/>
        </p:nvSpPr>
        <p:spPr>
          <a:xfrm rot="16200000">
            <a:off x="-3199" y="2119141"/>
            <a:ext cx="16431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Yield</a:t>
            </a:r>
            <a:endParaRPr lang="en-CA" sz="2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2AED2E-0742-46FA-A0EE-3D881EFF7D42}"/>
              </a:ext>
            </a:extLst>
          </p:cNvPr>
          <p:cNvSpPr txBox="1">
            <a:spLocks/>
          </p:cNvSpPr>
          <p:nvPr/>
        </p:nvSpPr>
        <p:spPr>
          <a:xfrm>
            <a:off x="7627457" y="1440411"/>
            <a:ext cx="4310543" cy="3126872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>
            <a:lvl1pPr algn="l" defTabSz="17145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2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25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Benefits of more heavy rain </a:t>
            </a:r>
            <a:r>
              <a:rPr lang="en-US" sz="2625" b="1" dirty="0">
                <a:latin typeface="Helvetica" panose="020B0604020202020204" pitchFamily="34" charset="0"/>
                <a:cs typeface="Helvetica" panose="020B0604020202020204" pitchFamily="34" charset="0"/>
              </a:rPr>
              <a:t>outweigh</a:t>
            </a:r>
            <a:r>
              <a:rPr lang="en-US" sz="2625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25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damages from more extremes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17804A-1FA3-B4E8-E3FE-1A9B01B05EF8}"/>
              </a:ext>
            </a:extLst>
          </p:cNvPr>
          <p:cNvSpPr/>
          <p:nvPr/>
        </p:nvSpPr>
        <p:spPr>
          <a:xfrm>
            <a:off x="2417142" y="2928140"/>
            <a:ext cx="960949" cy="1046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194288-AE7B-48E5-EE51-6EBB0765218E}"/>
              </a:ext>
            </a:extLst>
          </p:cNvPr>
          <p:cNvSpPr/>
          <p:nvPr/>
        </p:nvSpPr>
        <p:spPr>
          <a:xfrm>
            <a:off x="4989351" y="2938732"/>
            <a:ext cx="960949" cy="1046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" name="Picture 2" descr="Fig. 4">
            <a:extLst>
              <a:ext uri="{FF2B5EF4-FFF2-40B4-BE49-F238E27FC236}">
                <a16:creationId xmlns:a16="http://schemas.microsoft.com/office/drawing/2014/main" id="{20C143AF-66FC-35C7-4850-8D2EE6A3F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6" t="77043" r="65297" b="19811"/>
          <a:stretch/>
        </p:blipFill>
        <p:spPr bwMode="auto">
          <a:xfrm>
            <a:off x="2959713" y="4703627"/>
            <a:ext cx="4065953" cy="38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1917212-9383-E2E2-C4E8-060FE5E5FD98}"/>
              </a:ext>
            </a:extLst>
          </p:cNvPr>
          <p:cNvSpPr txBox="1">
            <a:spLocks/>
          </p:cNvSpPr>
          <p:nvPr/>
        </p:nvSpPr>
        <p:spPr>
          <a:xfrm>
            <a:off x="114301" y="6551975"/>
            <a:ext cx="7255079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Arial" panose="020B0604020202020204" pitchFamily="34" charset="0"/>
              </a:rPr>
              <a:t>Lesk et al. 2020 </a:t>
            </a:r>
            <a:r>
              <a:rPr lang="en-US" sz="2000" i="1" dirty="0">
                <a:latin typeface="Arial" panose="020B0604020202020204" pitchFamily="34" charset="0"/>
              </a:rPr>
              <a:t>Nature Climate Change</a:t>
            </a:r>
          </a:p>
          <a:p>
            <a:endParaRPr lang="en-US" sz="2000" dirty="0">
              <a:latin typeface="Arial" panose="020B0604020202020204" pitchFamily="34" charset="0"/>
            </a:endParaRP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9474643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91AC3C0-FD54-89CC-28E8-ACF5F5E1AFE5}"/>
              </a:ext>
            </a:extLst>
          </p:cNvPr>
          <p:cNvSpPr txBox="1">
            <a:spLocks/>
          </p:cNvSpPr>
          <p:nvPr/>
        </p:nvSpPr>
        <p:spPr>
          <a:xfrm>
            <a:off x="843202" y="5365114"/>
            <a:ext cx="10809165" cy="2396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CA" sz="28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AFED4BA-B27C-3A36-EAE9-661756D85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768" y="652010"/>
            <a:ext cx="4980864" cy="601117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739F494F-B17E-89DE-86F2-2CBF6B3CD7A2}"/>
              </a:ext>
            </a:extLst>
          </p:cNvPr>
          <p:cNvSpPr txBox="1">
            <a:spLocks/>
          </p:cNvSpPr>
          <p:nvPr/>
        </p:nvSpPr>
        <p:spPr>
          <a:xfrm>
            <a:off x="8432800" y="3416300"/>
            <a:ext cx="3848100" cy="2396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Hotter droughts</a:t>
            </a:r>
          </a:p>
          <a:p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endParaRPr lang="en-CA" sz="2800" b="1" dirty="0">
              <a:solidFill>
                <a:srgbClr val="C00000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5F314CE-4114-B30E-0CB9-D4F3118D0BF7}"/>
              </a:ext>
            </a:extLst>
          </p:cNvPr>
          <p:cNvSpPr txBox="1">
            <a:spLocks/>
          </p:cNvSpPr>
          <p:nvPr/>
        </p:nvSpPr>
        <p:spPr>
          <a:xfrm>
            <a:off x="825500" y="4012853"/>
            <a:ext cx="3848100" cy="1149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More intense rainfall</a:t>
            </a:r>
          </a:p>
          <a:p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en-CA" sz="2800" b="1" dirty="0">
              <a:solidFill>
                <a:srgbClr val="0070C0"/>
              </a:solidFill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36773FC-DDBF-549E-B6BF-390E0339AD14}"/>
              </a:ext>
            </a:extLst>
          </p:cNvPr>
          <p:cNvCxnSpPr>
            <a:cxnSpLocks/>
          </p:cNvCxnSpPr>
          <p:nvPr/>
        </p:nvCxnSpPr>
        <p:spPr>
          <a:xfrm>
            <a:off x="2428849" y="4012853"/>
            <a:ext cx="0" cy="1027640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9E4D58A8-3C2A-92B8-8F0B-BE66A90C7988}"/>
              </a:ext>
            </a:extLst>
          </p:cNvPr>
          <p:cNvSpPr txBox="1">
            <a:spLocks/>
          </p:cNvSpPr>
          <p:nvPr/>
        </p:nvSpPr>
        <p:spPr>
          <a:xfrm>
            <a:off x="1321759" y="5961667"/>
            <a:ext cx="3848100" cy="1149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+2% yields</a:t>
            </a:r>
          </a:p>
          <a:p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en-CA" sz="2800" b="1" dirty="0">
              <a:solidFill>
                <a:srgbClr val="0070C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2D28DA-FEAA-7C28-788B-31058CBB5015}"/>
              </a:ext>
            </a:extLst>
          </p:cNvPr>
          <p:cNvSpPr txBox="1">
            <a:spLocks/>
          </p:cNvSpPr>
          <p:nvPr/>
        </p:nvSpPr>
        <p:spPr>
          <a:xfrm>
            <a:off x="8753500" y="5988760"/>
            <a:ext cx="3848100" cy="1149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-5% yields</a:t>
            </a:r>
          </a:p>
          <a:p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endParaRPr lang="en-CA" sz="2800" b="1" dirty="0">
              <a:solidFill>
                <a:srgbClr val="C00000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29525ED-9D89-AAAB-3F20-2CD20224BCEF}"/>
              </a:ext>
            </a:extLst>
          </p:cNvPr>
          <p:cNvCxnSpPr>
            <a:cxnSpLocks/>
          </p:cNvCxnSpPr>
          <p:nvPr/>
        </p:nvCxnSpPr>
        <p:spPr>
          <a:xfrm>
            <a:off x="9731349" y="4100802"/>
            <a:ext cx="0" cy="1027640"/>
          </a:xfrm>
          <a:prstGeom prst="straightConnector1">
            <a:avLst/>
          </a:prstGeom>
          <a:ln w="508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792C775B-66DD-FC08-FC64-D28180E84CA6}"/>
              </a:ext>
            </a:extLst>
          </p:cNvPr>
          <p:cNvSpPr txBox="1">
            <a:spLocks/>
          </p:cNvSpPr>
          <p:nvPr/>
        </p:nvSpPr>
        <p:spPr>
          <a:xfrm>
            <a:off x="1736051" y="207558"/>
            <a:ext cx="9634298" cy="2396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</a:rPr>
              <a:t>Additional crop risks from compound extremes</a:t>
            </a:r>
          </a:p>
          <a:p>
            <a:endParaRPr lang="en-US" sz="2800" b="1" dirty="0"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</a:endParaRPr>
          </a:p>
          <a:p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27532510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91AC3C0-FD54-89CC-28E8-ACF5F5E1AFE5}"/>
              </a:ext>
            </a:extLst>
          </p:cNvPr>
          <p:cNvSpPr txBox="1">
            <a:spLocks/>
          </p:cNvSpPr>
          <p:nvPr/>
        </p:nvSpPr>
        <p:spPr>
          <a:xfrm>
            <a:off x="843202" y="5365114"/>
            <a:ext cx="10809165" cy="2396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CA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92C775B-66DD-FC08-FC64-D28180E84CA6}"/>
              </a:ext>
            </a:extLst>
          </p:cNvPr>
          <p:cNvSpPr txBox="1">
            <a:spLocks/>
          </p:cNvSpPr>
          <p:nvPr/>
        </p:nvSpPr>
        <p:spPr>
          <a:xfrm>
            <a:off x="2129751" y="245658"/>
            <a:ext cx="9634298" cy="2396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</a:rPr>
              <a:t>Additional crop risks from compound extremes</a:t>
            </a:r>
          </a:p>
          <a:p>
            <a:endParaRPr lang="en-US" sz="2800" b="1" dirty="0"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</a:endParaRPr>
          </a:p>
          <a:p>
            <a:endParaRPr lang="en-CA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4AF645-CF50-692F-776C-0748B1A1B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589" y="744447"/>
            <a:ext cx="8769612" cy="478015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F2128AE-0F4A-131B-F780-D96AD9BCED53}"/>
              </a:ext>
            </a:extLst>
          </p:cNvPr>
          <p:cNvSpPr txBox="1">
            <a:spLocks/>
          </p:cNvSpPr>
          <p:nvPr/>
        </p:nvSpPr>
        <p:spPr>
          <a:xfrm>
            <a:off x="1714500" y="5672970"/>
            <a:ext cx="9634298" cy="2396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</a:rPr>
              <a:t>Only beginning to be considered in risk assessments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</a:rPr>
              <a:t>But clarifies effective adaptation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</a:endParaRPr>
          </a:p>
          <a:p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34700875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btitle 2">
            <a:extLst>
              <a:ext uri="{FF2B5EF4-FFF2-40B4-BE49-F238E27FC236}">
                <a16:creationId xmlns:a16="http://schemas.microsoft.com/office/drawing/2014/main" id="{63B51D5A-B6A0-20F1-556E-E4C1AFFC5913}"/>
              </a:ext>
            </a:extLst>
          </p:cNvPr>
          <p:cNvSpPr txBox="1">
            <a:spLocks/>
          </p:cNvSpPr>
          <p:nvPr/>
        </p:nvSpPr>
        <p:spPr>
          <a:xfrm>
            <a:off x="3621464" y="239992"/>
            <a:ext cx="8656032" cy="1552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Multi-stress adaptation to climate change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D9DF8C-3B25-2E9A-B320-6EC109C14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4719" cy="6858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7A06B55-F407-0EB7-9198-2090575C7E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52" t="18453" r="50824" b="7178"/>
          <a:stretch/>
        </p:blipFill>
        <p:spPr>
          <a:xfrm>
            <a:off x="5514321" y="3027626"/>
            <a:ext cx="1408131" cy="1575738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3D8FC0E8-C1D9-B9B3-7086-8D39AC542B64}"/>
              </a:ext>
            </a:extLst>
          </p:cNvPr>
          <p:cNvGrpSpPr/>
          <p:nvPr/>
        </p:nvGrpSpPr>
        <p:grpSpPr>
          <a:xfrm>
            <a:off x="7689243" y="3128181"/>
            <a:ext cx="2437453" cy="1353605"/>
            <a:chOff x="1787241" y="4667380"/>
            <a:chExt cx="4080601" cy="2308627"/>
          </a:xfrm>
        </p:grpSpPr>
        <p:pic>
          <p:nvPicPr>
            <p:cNvPr id="32" name="Picture 2" descr="Buy 5 Acenew Water Drop Sticker Poster|Save Water|Save Environment Online  at Low Prices in India - Amazon.in">
              <a:extLst>
                <a:ext uri="{FF2B5EF4-FFF2-40B4-BE49-F238E27FC236}">
                  <a16:creationId xmlns:a16="http://schemas.microsoft.com/office/drawing/2014/main" id="{614097FD-6CF7-887B-74F6-4E86D1DA7A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9478" y="4906327"/>
              <a:ext cx="1737131" cy="1737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Plus 11">
              <a:extLst>
                <a:ext uri="{FF2B5EF4-FFF2-40B4-BE49-F238E27FC236}">
                  <a16:creationId xmlns:a16="http://schemas.microsoft.com/office/drawing/2014/main" id="{F38A8F99-EAC9-F31C-D7C2-038721BC69EF}"/>
                </a:ext>
              </a:extLst>
            </p:cNvPr>
            <p:cNvSpPr/>
            <p:nvPr/>
          </p:nvSpPr>
          <p:spPr>
            <a:xfrm>
              <a:off x="3383300" y="5368765"/>
              <a:ext cx="873788" cy="812253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745"/>
            </a:p>
          </p:txBody>
        </p:sp>
        <p:sp>
          <p:nvSpPr>
            <p:cNvPr id="34" name="Multiply 9">
              <a:extLst>
                <a:ext uri="{FF2B5EF4-FFF2-40B4-BE49-F238E27FC236}">
                  <a16:creationId xmlns:a16="http://schemas.microsoft.com/office/drawing/2014/main" id="{1A79E031-41C1-F8F8-DA48-7F8F97F1A02F}"/>
                </a:ext>
              </a:extLst>
            </p:cNvPr>
            <p:cNvSpPr/>
            <p:nvPr/>
          </p:nvSpPr>
          <p:spPr>
            <a:xfrm>
              <a:off x="3990170" y="4667380"/>
              <a:ext cx="1877672" cy="2308627"/>
            </a:xfrm>
            <a:prstGeom prst="mathMultiply">
              <a:avLst>
                <a:gd name="adj1" fmla="val 1268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745" dirty="0"/>
            </a:p>
          </p:txBody>
        </p:sp>
        <p:sp>
          <p:nvSpPr>
            <p:cNvPr id="35" name="Sun 34">
              <a:extLst>
                <a:ext uri="{FF2B5EF4-FFF2-40B4-BE49-F238E27FC236}">
                  <a16:creationId xmlns:a16="http://schemas.microsoft.com/office/drawing/2014/main" id="{66EA17BA-538E-80D0-3757-8918DFE36035}"/>
                </a:ext>
              </a:extLst>
            </p:cNvPr>
            <p:cNvSpPr/>
            <p:nvPr/>
          </p:nvSpPr>
          <p:spPr>
            <a:xfrm>
              <a:off x="1787241" y="4898841"/>
              <a:ext cx="1596059" cy="1660891"/>
            </a:xfrm>
            <a:prstGeom prst="sun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5" dirty="0"/>
            </a:p>
          </p:txBody>
        </p:sp>
      </p:grpSp>
      <p:sp>
        <p:nvSpPr>
          <p:cNvPr id="36" name="Subtitle 2">
            <a:extLst>
              <a:ext uri="{FF2B5EF4-FFF2-40B4-BE49-F238E27FC236}">
                <a16:creationId xmlns:a16="http://schemas.microsoft.com/office/drawing/2014/main" id="{D552F905-4781-52E2-3570-EA0D0511CBC1}"/>
              </a:ext>
            </a:extLst>
          </p:cNvPr>
          <p:cNvSpPr txBox="1">
            <a:spLocks/>
          </p:cNvSpPr>
          <p:nvPr/>
        </p:nvSpPr>
        <p:spPr>
          <a:xfrm>
            <a:off x="3621464" y="2084706"/>
            <a:ext cx="7984503" cy="1552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Climate extremes are becoming increasingly compound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6E36FDD-0E3D-BE13-1DC4-1472163DF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62E7-2720-4769-BCAB-20B2965A291A}" type="slidenum">
              <a:rPr lang="en-CA" smtClean="0"/>
              <a:t>39</a:t>
            </a:fld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F5A319-20BF-B8C8-F5C0-B5DD11D63E3D}"/>
              </a:ext>
            </a:extLst>
          </p:cNvPr>
          <p:cNvSpPr txBox="1">
            <a:spLocks/>
          </p:cNvSpPr>
          <p:nvPr/>
        </p:nvSpPr>
        <p:spPr>
          <a:xfrm>
            <a:off x="3696991" y="4965380"/>
            <a:ext cx="7984503" cy="1552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Some ‘traditional’ adaptation approaches may not work well</a:t>
            </a:r>
          </a:p>
        </p:txBody>
      </p:sp>
    </p:spTree>
    <p:extLst>
      <p:ext uri="{BB962C8B-B14F-4D97-AF65-F5344CB8AC3E}">
        <p14:creationId xmlns:p14="http://schemas.microsoft.com/office/powerpoint/2010/main" val="205560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7E4740C-AAB6-4012-6FB1-CCE501CDBB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9"/>
          <a:stretch/>
        </p:blipFill>
        <p:spPr>
          <a:xfrm>
            <a:off x="0" y="-1558019"/>
            <a:ext cx="12192000" cy="85787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180DD2-DD86-0919-4647-E8FCA8ED12E8}"/>
              </a:ext>
            </a:extLst>
          </p:cNvPr>
          <p:cNvSpPr txBox="1"/>
          <p:nvPr/>
        </p:nvSpPr>
        <p:spPr>
          <a:xfrm>
            <a:off x="787400" y="5824974"/>
            <a:ext cx="1096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0000"/>
                </a:solidFill>
                <a:latin typeface="Arial" panose="020B0604020202020204" pitchFamily="34" charset="0"/>
              </a:rPr>
              <a:t>A warming climate stresses crops in many ways</a:t>
            </a:r>
            <a:endParaRPr lang="en-CA" sz="3600" b="1" dirty="0"/>
          </a:p>
        </p:txBody>
      </p:sp>
    </p:spTree>
    <p:extLst>
      <p:ext uri="{BB962C8B-B14F-4D97-AF65-F5344CB8AC3E}">
        <p14:creationId xmlns:p14="http://schemas.microsoft.com/office/powerpoint/2010/main" val="5554208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8F48DEA-2D7F-4C32-B6DA-84341F1E32A8}"/>
              </a:ext>
            </a:extLst>
          </p:cNvPr>
          <p:cNvGrpSpPr/>
          <p:nvPr/>
        </p:nvGrpSpPr>
        <p:grpSpPr>
          <a:xfrm>
            <a:off x="4002417" y="3639893"/>
            <a:ext cx="5268516" cy="2035972"/>
            <a:chOff x="3381376" y="2838446"/>
            <a:chExt cx="5619750" cy="2171703"/>
          </a:xfrm>
        </p:grpSpPr>
        <p:pic>
          <p:nvPicPr>
            <p:cNvPr id="5" name="Picture 4" descr="Image result for maize plant cartoon">
              <a:extLst>
                <a:ext uri="{FF2B5EF4-FFF2-40B4-BE49-F238E27FC236}">
                  <a16:creationId xmlns:a16="http://schemas.microsoft.com/office/drawing/2014/main" id="{6B16BC53-2B71-4BE4-AAE5-F5B5A3D1B2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81376" y="2838450"/>
              <a:ext cx="1085850" cy="217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maize plant cartoon">
              <a:extLst>
                <a:ext uri="{FF2B5EF4-FFF2-40B4-BE49-F238E27FC236}">
                  <a16:creationId xmlns:a16="http://schemas.microsoft.com/office/drawing/2014/main" id="{70551400-203B-4A93-B81C-E93E5EA27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029076" y="2838449"/>
              <a:ext cx="1085850" cy="217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Image result for maize plant cartoon">
              <a:extLst>
                <a:ext uri="{FF2B5EF4-FFF2-40B4-BE49-F238E27FC236}">
                  <a16:creationId xmlns:a16="http://schemas.microsoft.com/office/drawing/2014/main" id="{F7DFE024-6BF6-412E-B978-CEC2CAE86E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76776" y="2838449"/>
              <a:ext cx="1085850" cy="217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maize plant cartoon">
              <a:extLst>
                <a:ext uri="{FF2B5EF4-FFF2-40B4-BE49-F238E27FC236}">
                  <a16:creationId xmlns:a16="http://schemas.microsoft.com/office/drawing/2014/main" id="{29BAF533-1C2A-4280-A8AF-5224F85854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24476" y="2838448"/>
              <a:ext cx="1085850" cy="217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Image result for maize plant cartoon">
              <a:extLst>
                <a:ext uri="{FF2B5EF4-FFF2-40B4-BE49-F238E27FC236}">
                  <a16:creationId xmlns:a16="http://schemas.microsoft.com/office/drawing/2014/main" id="{C7D41AC4-A07A-47B8-AAD2-6200E0331C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72176" y="2838448"/>
              <a:ext cx="1085850" cy="217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Image result for maize plant cartoon">
              <a:extLst>
                <a:ext uri="{FF2B5EF4-FFF2-40B4-BE49-F238E27FC236}">
                  <a16:creationId xmlns:a16="http://schemas.microsoft.com/office/drawing/2014/main" id="{18630E22-322B-4B8A-8F9E-1D746125CD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19876" y="2838447"/>
              <a:ext cx="1085850" cy="217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mage result for maize plant cartoon">
              <a:extLst>
                <a:ext uri="{FF2B5EF4-FFF2-40B4-BE49-F238E27FC236}">
                  <a16:creationId xmlns:a16="http://schemas.microsoft.com/office/drawing/2014/main" id="{68A8DC1D-62CF-440A-B97A-FADF61DCEF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67576" y="2838447"/>
              <a:ext cx="1085850" cy="217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Image result for maize plant cartoon">
              <a:extLst>
                <a:ext uri="{FF2B5EF4-FFF2-40B4-BE49-F238E27FC236}">
                  <a16:creationId xmlns:a16="http://schemas.microsoft.com/office/drawing/2014/main" id="{026DB8C8-D9C4-43E2-93A6-1077015681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15276" y="2838446"/>
              <a:ext cx="1085850" cy="217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4" descr="Image result for maize plant cartoon">
            <a:extLst>
              <a:ext uri="{FF2B5EF4-FFF2-40B4-BE49-F238E27FC236}">
                <a16:creationId xmlns:a16="http://schemas.microsoft.com/office/drawing/2014/main" id="{8B5FFA78-3AAB-47E7-8D27-BE10563B2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95198" y="3639897"/>
            <a:ext cx="1017985" cy="203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maize plant cartoon">
            <a:extLst>
              <a:ext uri="{FF2B5EF4-FFF2-40B4-BE49-F238E27FC236}">
                <a16:creationId xmlns:a16="http://schemas.microsoft.com/office/drawing/2014/main" id="{6DA89F3F-E3AD-4E48-AC93-D5DF610E8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87979" y="3639897"/>
            <a:ext cx="1017985" cy="203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53B5C03-86CD-414A-AB39-AB6C3542891C}"/>
              </a:ext>
            </a:extLst>
          </p:cNvPr>
          <p:cNvSpPr/>
          <p:nvPr/>
        </p:nvSpPr>
        <p:spPr>
          <a:xfrm>
            <a:off x="2373450" y="103861"/>
            <a:ext cx="6906058" cy="4962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25" dirty="0">
                <a:latin typeface="Helvetica" panose="020B0604020202020204" pitchFamily="34" charset="0"/>
                <a:cs typeface="Helvetica" panose="020B0604020202020204" pitchFamily="34" charset="0"/>
              </a:rPr>
              <a:t>Breeding crops for drought: limit transpiration</a:t>
            </a:r>
            <a:endParaRPr lang="en-US" sz="2625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F5A3851-831C-4FC1-A072-F372582C7924}"/>
              </a:ext>
            </a:extLst>
          </p:cNvPr>
          <p:cNvSpPr txBox="1"/>
          <p:nvPr/>
        </p:nvSpPr>
        <p:spPr>
          <a:xfrm>
            <a:off x="7059329" y="900208"/>
            <a:ext cx="479933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25" dirty="0">
                <a:latin typeface="Helvetica" panose="020B0604020202020204" pitchFamily="34" charset="0"/>
                <a:cs typeface="Helvetica" panose="020B0604020202020204" pitchFamily="34" charset="0"/>
              </a:rPr>
              <a:t>Decrease water use</a:t>
            </a:r>
          </a:p>
          <a:p>
            <a:pPr algn="ctr"/>
            <a:r>
              <a:rPr lang="en-US" sz="2625" dirty="0">
                <a:latin typeface="Helvetica" panose="020B0604020202020204" pitchFamily="34" charset="0"/>
                <a:cs typeface="Helvetica" panose="020B0604020202020204" pitchFamily="34" charset="0"/>
              </a:rPr>
              <a:t>Maintain water status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9770DF-5605-E4B2-CF10-2B895954B564}"/>
              </a:ext>
            </a:extLst>
          </p:cNvPr>
          <p:cNvGrpSpPr/>
          <p:nvPr/>
        </p:nvGrpSpPr>
        <p:grpSpPr>
          <a:xfrm>
            <a:off x="5030255" y="2846287"/>
            <a:ext cx="225243" cy="1018759"/>
            <a:chOff x="6986697" y="1061720"/>
            <a:chExt cx="240259" cy="108667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9324BE8-DA9D-1BD8-5496-51935E732A85}"/>
                </a:ext>
              </a:extLst>
            </p:cNvPr>
            <p:cNvSpPr/>
            <p:nvPr/>
          </p:nvSpPr>
          <p:spPr>
            <a:xfrm rot="20864890">
              <a:off x="6986697" y="1278384"/>
              <a:ext cx="240259" cy="870012"/>
            </a:xfrm>
            <a:custGeom>
              <a:avLst/>
              <a:gdLst>
                <a:gd name="connsiteX0" fmla="*/ 106561 w 240259"/>
                <a:gd name="connsiteY0" fmla="*/ 870012 h 870012"/>
                <a:gd name="connsiteX1" fmla="*/ 29 w 240259"/>
                <a:gd name="connsiteY1" fmla="*/ 736847 h 870012"/>
                <a:gd name="connsiteX2" fmla="*/ 115439 w 240259"/>
                <a:gd name="connsiteY2" fmla="*/ 603682 h 870012"/>
                <a:gd name="connsiteX3" fmla="*/ 44418 w 240259"/>
                <a:gd name="connsiteY3" fmla="*/ 514905 h 870012"/>
                <a:gd name="connsiteX4" fmla="*/ 177583 w 240259"/>
                <a:gd name="connsiteY4" fmla="*/ 426129 h 870012"/>
                <a:gd name="connsiteX5" fmla="*/ 26662 w 240259"/>
                <a:gd name="connsiteY5" fmla="*/ 337352 h 870012"/>
                <a:gd name="connsiteX6" fmla="*/ 239726 w 240259"/>
                <a:gd name="connsiteY6" fmla="*/ 275208 h 870012"/>
                <a:gd name="connsiteX7" fmla="*/ 88806 w 240259"/>
                <a:gd name="connsiteY7" fmla="*/ 159799 h 870012"/>
                <a:gd name="connsiteX8" fmla="*/ 133194 w 240259"/>
                <a:gd name="connsiteY8" fmla="*/ 0 h 87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259" h="870012">
                  <a:moveTo>
                    <a:pt x="106561" y="870012"/>
                  </a:moveTo>
                  <a:cubicBezTo>
                    <a:pt x="52555" y="825623"/>
                    <a:pt x="-1451" y="781235"/>
                    <a:pt x="29" y="736847"/>
                  </a:cubicBezTo>
                  <a:cubicBezTo>
                    <a:pt x="1509" y="692459"/>
                    <a:pt x="108041" y="640672"/>
                    <a:pt x="115439" y="603682"/>
                  </a:cubicBezTo>
                  <a:cubicBezTo>
                    <a:pt x="122837" y="566692"/>
                    <a:pt x="34061" y="544497"/>
                    <a:pt x="44418" y="514905"/>
                  </a:cubicBezTo>
                  <a:cubicBezTo>
                    <a:pt x="54775" y="485313"/>
                    <a:pt x="180542" y="455721"/>
                    <a:pt x="177583" y="426129"/>
                  </a:cubicBezTo>
                  <a:cubicBezTo>
                    <a:pt x="174624" y="396537"/>
                    <a:pt x="16305" y="362505"/>
                    <a:pt x="26662" y="337352"/>
                  </a:cubicBezTo>
                  <a:cubicBezTo>
                    <a:pt x="37019" y="312198"/>
                    <a:pt x="229369" y="304800"/>
                    <a:pt x="239726" y="275208"/>
                  </a:cubicBezTo>
                  <a:cubicBezTo>
                    <a:pt x="250083" y="245616"/>
                    <a:pt x="106561" y="205667"/>
                    <a:pt x="88806" y="159799"/>
                  </a:cubicBezTo>
                  <a:cubicBezTo>
                    <a:pt x="71051" y="113931"/>
                    <a:pt x="96204" y="48827"/>
                    <a:pt x="133194" y="0"/>
                  </a:cubicBezTo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CF9E439-D483-7282-4770-5FD3B22191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0966" y="1061720"/>
              <a:ext cx="68174" cy="240762"/>
            </a:xfrm>
            <a:prstGeom prst="straightConnector1">
              <a:avLst/>
            </a:prstGeom>
            <a:ln w="952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CAF3860-4D77-F425-8D05-DEBA64BC8F95}"/>
              </a:ext>
            </a:extLst>
          </p:cNvPr>
          <p:cNvGrpSpPr/>
          <p:nvPr/>
        </p:nvGrpSpPr>
        <p:grpSpPr>
          <a:xfrm>
            <a:off x="5258305" y="2860898"/>
            <a:ext cx="225243" cy="1018759"/>
            <a:chOff x="6986697" y="1061720"/>
            <a:chExt cx="240259" cy="1086676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8206133-D008-1731-29F1-985FEB413BD9}"/>
                </a:ext>
              </a:extLst>
            </p:cNvPr>
            <p:cNvSpPr/>
            <p:nvPr/>
          </p:nvSpPr>
          <p:spPr>
            <a:xfrm rot="20864890">
              <a:off x="6986697" y="1278384"/>
              <a:ext cx="240259" cy="870012"/>
            </a:xfrm>
            <a:custGeom>
              <a:avLst/>
              <a:gdLst>
                <a:gd name="connsiteX0" fmla="*/ 106561 w 240259"/>
                <a:gd name="connsiteY0" fmla="*/ 870012 h 870012"/>
                <a:gd name="connsiteX1" fmla="*/ 29 w 240259"/>
                <a:gd name="connsiteY1" fmla="*/ 736847 h 870012"/>
                <a:gd name="connsiteX2" fmla="*/ 115439 w 240259"/>
                <a:gd name="connsiteY2" fmla="*/ 603682 h 870012"/>
                <a:gd name="connsiteX3" fmla="*/ 44418 w 240259"/>
                <a:gd name="connsiteY3" fmla="*/ 514905 h 870012"/>
                <a:gd name="connsiteX4" fmla="*/ 177583 w 240259"/>
                <a:gd name="connsiteY4" fmla="*/ 426129 h 870012"/>
                <a:gd name="connsiteX5" fmla="*/ 26662 w 240259"/>
                <a:gd name="connsiteY5" fmla="*/ 337352 h 870012"/>
                <a:gd name="connsiteX6" fmla="*/ 239726 w 240259"/>
                <a:gd name="connsiteY6" fmla="*/ 275208 h 870012"/>
                <a:gd name="connsiteX7" fmla="*/ 88806 w 240259"/>
                <a:gd name="connsiteY7" fmla="*/ 159799 h 870012"/>
                <a:gd name="connsiteX8" fmla="*/ 133194 w 240259"/>
                <a:gd name="connsiteY8" fmla="*/ 0 h 87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259" h="870012">
                  <a:moveTo>
                    <a:pt x="106561" y="870012"/>
                  </a:moveTo>
                  <a:cubicBezTo>
                    <a:pt x="52555" y="825623"/>
                    <a:pt x="-1451" y="781235"/>
                    <a:pt x="29" y="736847"/>
                  </a:cubicBezTo>
                  <a:cubicBezTo>
                    <a:pt x="1509" y="692459"/>
                    <a:pt x="108041" y="640672"/>
                    <a:pt x="115439" y="603682"/>
                  </a:cubicBezTo>
                  <a:cubicBezTo>
                    <a:pt x="122837" y="566692"/>
                    <a:pt x="34061" y="544497"/>
                    <a:pt x="44418" y="514905"/>
                  </a:cubicBezTo>
                  <a:cubicBezTo>
                    <a:pt x="54775" y="485313"/>
                    <a:pt x="180542" y="455721"/>
                    <a:pt x="177583" y="426129"/>
                  </a:cubicBezTo>
                  <a:cubicBezTo>
                    <a:pt x="174624" y="396537"/>
                    <a:pt x="16305" y="362505"/>
                    <a:pt x="26662" y="337352"/>
                  </a:cubicBezTo>
                  <a:cubicBezTo>
                    <a:pt x="37019" y="312198"/>
                    <a:pt x="229369" y="304800"/>
                    <a:pt x="239726" y="275208"/>
                  </a:cubicBezTo>
                  <a:cubicBezTo>
                    <a:pt x="250083" y="245616"/>
                    <a:pt x="106561" y="205667"/>
                    <a:pt x="88806" y="159799"/>
                  </a:cubicBezTo>
                  <a:cubicBezTo>
                    <a:pt x="71051" y="113931"/>
                    <a:pt x="96204" y="48827"/>
                    <a:pt x="133194" y="0"/>
                  </a:cubicBezTo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3A62394-0F9A-020C-26F9-6A0B11BAB5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0966" y="1061720"/>
              <a:ext cx="68174" cy="240762"/>
            </a:xfrm>
            <a:prstGeom prst="straightConnector1">
              <a:avLst/>
            </a:prstGeom>
            <a:ln w="952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F0CBB3F-FA44-55F7-2E13-B8D7675103A6}"/>
              </a:ext>
            </a:extLst>
          </p:cNvPr>
          <p:cNvSpPr txBox="1"/>
          <p:nvPr/>
        </p:nvSpPr>
        <p:spPr>
          <a:xfrm>
            <a:off x="4400425" y="2238961"/>
            <a:ext cx="3147078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25" dirty="0">
                <a:latin typeface="Helvetica" panose="020B0604020202020204" pitchFamily="34" charset="0"/>
                <a:cs typeface="Helvetica" panose="020B0604020202020204" pitchFamily="34" charset="0"/>
              </a:rPr>
              <a:t>Transpiration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2FB4CEE-97C6-B4EC-056A-A1B3360CC02B}"/>
              </a:ext>
            </a:extLst>
          </p:cNvPr>
          <p:cNvGrpSpPr/>
          <p:nvPr/>
        </p:nvGrpSpPr>
        <p:grpSpPr>
          <a:xfrm>
            <a:off x="2414466" y="933255"/>
            <a:ext cx="1587951" cy="1807692"/>
            <a:chOff x="3990170" y="4667380"/>
            <a:chExt cx="1877672" cy="2308627"/>
          </a:xfrm>
        </p:grpSpPr>
        <p:pic>
          <p:nvPicPr>
            <p:cNvPr id="50" name="Picture 2" descr="Buy 5 Acenew Water Drop Sticker Poster|Save Water|Save Environment Online  at Low Prices in India - Amazon.in">
              <a:extLst>
                <a:ext uri="{FF2B5EF4-FFF2-40B4-BE49-F238E27FC236}">
                  <a16:creationId xmlns:a16="http://schemas.microsoft.com/office/drawing/2014/main" id="{BCB025AF-08B5-F845-D4A8-D55767CBF7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9478" y="4906327"/>
              <a:ext cx="1737131" cy="1737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Multiply 9">
              <a:extLst>
                <a:ext uri="{FF2B5EF4-FFF2-40B4-BE49-F238E27FC236}">
                  <a16:creationId xmlns:a16="http://schemas.microsoft.com/office/drawing/2014/main" id="{FD037061-94EB-E490-EDE1-DA6C76FFD2F1}"/>
                </a:ext>
              </a:extLst>
            </p:cNvPr>
            <p:cNvSpPr/>
            <p:nvPr/>
          </p:nvSpPr>
          <p:spPr>
            <a:xfrm>
              <a:off x="3990170" y="4667380"/>
              <a:ext cx="1877672" cy="2308627"/>
            </a:xfrm>
            <a:prstGeom prst="mathMultiply">
              <a:avLst>
                <a:gd name="adj1" fmla="val 1268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745" dirty="0"/>
            </a:p>
          </p:txBody>
        </p:sp>
      </p:grp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4663CF66-A383-6035-ABE0-27DE4E826F95}"/>
              </a:ext>
            </a:extLst>
          </p:cNvPr>
          <p:cNvCxnSpPr/>
          <p:nvPr/>
        </p:nvCxnSpPr>
        <p:spPr>
          <a:xfrm rot="5400000" flipH="1" flipV="1">
            <a:off x="6019528" y="693213"/>
            <a:ext cx="875869" cy="224231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9D7DBE-B18F-686F-8F42-3D32D4EAC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62E7-2720-4769-BCAB-20B2965A291A}" type="slidenum">
              <a:rPr lang="en-CA" smtClean="0"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51141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8F48DEA-2D7F-4C32-B6DA-84341F1E32A8}"/>
              </a:ext>
            </a:extLst>
          </p:cNvPr>
          <p:cNvGrpSpPr/>
          <p:nvPr/>
        </p:nvGrpSpPr>
        <p:grpSpPr>
          <a:xfrm>
            <a:off x="4002417" y="3639893"/>
            <a:ext cx="5268516" cy="2035972"/>
            <a:chOff x="3381376" y="2838446"/>
            <a:chExt cx="5619750" cy="2171703"/>
          </a:xfrm>
        </p:grpSpPr>
        <p:pic>
          <p:nvPicPr>
            <p:cNvPr id="5" name="Picture 4" descr="Image result for maize plant cartoon">
              <a:extLst>
                <a:ext uri="{FF2B5EF4-FFF2-40B4-BE49-F238E27FC236}">
                  <a16:creationId xmlns:a16="http://schemas.microsoft.com/office/drawing/2014/main" id="{6B16BC53-2B71-4BE4-AAE5-F5B5A3D1B2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81376" y="2838450"/>
              <a:ext cx="1085850" cy="217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maize plant cartoon">
              <a:extLst>
                <a:ext uri="{FF2B5EF4-FFF2-40B4-BE49-F238E27FC236}">
                  <a16:creationId xmlns:a16="http://schemas.microsoft.com/office/drawing/2014/main" id="{70551400-203B-4A93-B81C-E93E5EA27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029076" y="2838449"/>
              <a:ext cx="1085850" cy="217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Image result for maize plant cartoon">
              <a:extLst>
                <a:ext uri="{FF2B5EF4-FFF2-40B4-BE49-F238E27FC236}">
                  <a16:creationId xmlns:a16="http://schemas.microsoft.com/office/drawing/2014/main" id="{F7DFE024-6BF6-412E-B978-CEC2CAE86E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76776" y="2838449"/>
              <a:ext cx="1085850" cy="217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maize plant cartoon">
              <a:extLst>
                <a:ext uri="{FF2B5EF4-FFF2-40B4-BE49-F238E27FC236}">
                  <a16:creationId xmlns:a16="http://schemas.microsoft.com/office/drawing/2014/main" id="{29BAF533-1C2A-4280-A8AF-5224F85854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24476" y="2838448"/>
              <a:ext cx="1085850" cy="217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Image result for maize plant cartoon">
              <a:extLst>
                <a:ext uri="{FF2B5EF4-FFF2-40B4-BE49-F238E27FC236}">
                  <a16:creationId xmlns:a16="http://schemas.microsoft.com/office/drawing/2014/main" id="{C7D41AC4-A07A-47B8-AAD2-6200E0331C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72176" y="2838448"/>
              <a:ext cx="1085850" cy="217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Image result for maize plant cartoon">
              <a:extLst>
                <a:ext uri="{FF2B5EF4-FFF2-40B4-BE49-F238E27FC236}">
                  <a16:creationId xmlns:a16="http://schemas.microsoft.com/office/drawing/2014/main" id="{18630E22-322B-4B8A-8F9E-1D746125CD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19876" y="2838447"/>
              <a:ext cx="1085850" cy="217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mage result for maize plant cartoon">
              <a:extLst>
                <a:ext uri="{FF2B5EF4-FFF2-40B4-BE49-F238E27FC236}">
                  <a16:creationId xmlns:a16="http://schemas.microsoft.com/office/drawing/2014/main" id="{68A8DC1D-62CF-440A-B97A-FADF61DCEF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67576" y="2838447"/>
              <a:ext cx="1085850" cy="217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Image result for maize plant cartoon">
              <a:extLst>
                <a:ext uri="{FF2B5EF4-FFF2-40B4-BE49-F238E27FC236}">
                  <a16:creationId xmlns:a16="http://schemas.microsoft.com/office/drawing/2014/main" id="{026DB8C8-D9C4-43E2-93A6-1077015681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15276" y="2838446"/>
              <a:ext cx="1085850" cy="217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4" descr="Image result for maize plant cartoon">
            <a:extLst>
              <a:ext uri="{FF2B5EF4-FFF2-40B4-BE49-F238E27FC236}">
                <a16:creationId xmlns:a16="http://schemas.microsoft.com/office/drawing/2014/main" id="{8B5FFA78-3AAB-47E7-8D27-BE10563B2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95198" y="3639897"/>
            <a:ext cx="1017985" cy="203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maize plant cartoon">
            <a:extLst>
              <a:ext uri="{FF2B5EF4-FFF2-40B4-BE49-F238E27FC236}">
                <a16:creationId xmlns:a16="http://schemas.microsoft.com/office/drawing/2014/main" id="{6DA89F3F-E3AD-4E48-AC93-D5DF610E8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87979" y="3639897"/>
            <a:ext cx="1017985" cy="203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53B5C03-86CD-414A-AB39-AB6C3542891C}"/>
              </a:ext>
            </a:extLst>
          </p:cNvPr>
          <p:cNvSpPr/>
          <p:nvPr/>
        </p:nvSpPr>
        <p:spPr>
          <a:xfrm>
            <a:off x="2373450" y="103861"/>
            <a:ext cx="6906058" cy="4962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25" dirty="0">
                <a:latin typeface="Helvetica" panose="020B0604020202020204" pitchFamily="34" charset="0"/>
                <a:cs typeface="Helvetica" panose="020B0604020202020204" pitchFamily="34" charset="0"/>
              </a:rPr>
              <a:t>Breeding crops for drought: limit transpiration</a:t>
            </a:r>
            <a:endParaRPr lang="en-US" sz="2625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F5A3851-831C-4FC1-A072-F372582C7924}"/>
              </a:ext>
            </a:extLst>
          </p:cNvPr>
          <p:cNvSpPr txBox="1"/>
          <p:nvPr/>
        </p:nvSpPr>
        <p:spPr>
          <a:xfrm>
            <a:off x="7059329" y="900208"/>
            <a:ext cx="479933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25" dirty="0">
                <a:latin typeface="Helvetica" panose="020B0604020202020204" pitchFamily="34" charset="0"/>
                <a:cs typeface="Helvetica" panose="020B0604020202020204" pitchFamily="34" charset="0"/>
              </a:rPr>
              <a:t>Decrease water use</a:t>
            </a:r>
          </a:p>
          <a:p>
            <a:pPr algn="ctr"/>
            <a:r>
              <a:rPr lang="en-US" sz="2625" dirty="0">
                <a:latin typeface="Helvetica" panose="020B0604020202020204" pitchFamily="34" charset="0"/>
                <a:cs typeface="Helvetica" panose="020B0604020202020204" pitchFamily="34" charset="0"/>
              </a:rPr>
              <a:t>Maintain water status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9770DF-5605-E4B2-CF10-2B895954B564}"/>
              </a:ext>
            </a:extLst>
          </p:cNvPr>
          <p:cNvGrpSpPr/>
          <p:nvPr/>
        </p:nvGrpSpPr>
        <p:grpSpPr>
          <a:xfrm>
            <a:off x="5030255" y="2846287"/>
            <a:ext cx="225243" cy="1018759"/>
            <a:chOff x="6986697" y="1061720"/>
            <a:chExt cx="240259" cy="108667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9324BE8-DA9D-1BD8-5496-51935E732A85}"/>
                </a:ext>
              </a:extLst>
            </p:cNvPr>
            <p:cNvSpPr/>
            <p:nvPr/>
          </p:nvSpPr>
          <p:spPr>
            <a:xfrm rot="20864890">
              <a:off x="6986697" y="1278384"/>
              <a:ext cx="240259" cy="870012"/>
            </a:xfrm>
            <a:custGeom>
              <a:avLst/>
              <a:gdLst>
                <a:gd name="connsiteX0" fmla="*/ 106561 w 240259"/>
                <a:gd name="connsiteY0" fmla="*/ 870012 h 870012"/>
                <a:gd name="connsiteX1" fmla="*/ 29 w 240259"/>
                <a:gd name="connsiteY1" fmla="*/ 736847 h 870012"/>
                <a:gd name="connsiteX2" fmla="*/ 115439 w 240259"/>
                <a:gd name="connsiteY2" fmla="*/ 603682 h 870012"/>
                <a:gd name="connsiteX3" fmla="*/ 44418 w 240259"/>
                <a:gd name="connsiteY3" fmla="*/ 514905 h 870012"/>
                <a:gd name="connsiteX4" fmla="*/ 177583 w 240259"/>
                <a:gd name="connsiteY4" fmla="*/ 426129 h 870012"/>
                <a:gd name="connsiteX5" fmla="*/ 26662 w 240259"/>
                <a:gd name="connsiteY5" fmla="*/ 337352 h 870012"/>
                <a:gd name="connsiteX6" fmla="*/ 239726 w 240259"/>
                <a:gd name="connsiteY6" fmla="*/ 275208 h 870012"/>
                <a:gd name="connsiteX7" fmla="*/ 88806 w 240259"/>
                <a:gd name="connsiteY7" fmla="*/ 159799 h 870012"/>
                <a:gd name="connsiteX8" fmla="*/ 133194 w 240259"/>
                <a:gd name="connsiteY8" fmla="*/ 0 h 87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259" h="870012">
                  <a:moveTo>
                    <a:pt x="106561" y="870012"/>
                  </a:moveTo>
                  <a:cubicBezTo>
                    <a:pt x="52555" y="825623"/>
                    <a:pt x="-1451" y="781235"/>
                    <a:pt x="29" y="736847"/>
                  </a:cubicBezTo>
                  <a:cubicBezTo>
                    <a:pt x="1509" y="692459"/>
                    <a:pt x="108041" y="640672"/>
                    <a:pt x="115439" y="603682"/>
                  </a:cubicBezTo>
                  <a:cubicBezTo>
                    <a:pt x="122837" y="566692"/>
                    <a:pt x="34061" y="544497"/>
                    <a:pt x="44418" y="514905"/>
                  </a:cubicBezTo>
                  <a:cubicBezTo>
                    <a:pt x="54775" y="485313"/>
                    <a:pt x="180542" y="455721"/>
                    <a:pt x="177583" y="426129"/>
                  </a:cubicBezTo>
                  <a:cubicBezTo>
                    <a:pt x="174624" y="396537"/>
                    <a:pt x="16305" y="362505"/>
                    <a:pt x="26662" y="337352"/>
                  </a:cubicBezTo>
                  <a:cubicBezTo>
                    <a:pt x="37019" y="312198"/>
                    <a:pt x="229369" y="304800"/>
                    <a:pt x="239726" y="275208"/>
                  </a:cubicBezTo>
                  <a:cubicBezTo>
                    <a:pt x="250083" y="245616"/>
                    <a:pt x="106561" y="205667"/>
                    <a:pt x="88806" y="159799"/>
                  </a:cubicBezTo>
                  <a:cubicBezTo>
                    <a:pt x="71051" y="113931"/>
                    <a:pt x="96204" y="48827"/>
                    <a:pt x="133194" y="0"/>
                  </a:cubicBezTo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CF9E439-D483-7282-4770-5FD3B22191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0966" y="1061720"/>
              <a:ext cx="68174" cy="240762"/>
            </a:xfrm>
            <a:prstGeom prst="straightConnector1">
              <a:avLst/>
            </a:prstGeom>
            <a:ln w="952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CAF3860-4D77-F425-8D05-DEBA64BC8F95}"/>
              </a:ext>
            </a:extLst>
          </p:cNvPr>
          <p:cNvGrpSpPr/>
          <p:nvPr/>
        </p:nvGrpSpPr>
        <p:grpSpPr>
          <a:xfrm>
            <a:off x="5258305" y="2860898"/>
            <a:ext cx="225243" cy="1018759"/>
            <a:chOff x="6986697" y="1061720"/>
            <a:chExt cx="240259" cy="1086676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8206133-D008-1731-29F1-985FEB413BD9}"/>
                </a:ext>
              </a:extLst>
            </p:cNvPr>
            <p:cNvSpPr/>
            <p:nvPr/>
          </p:nvSpPr>
          <p:spPr>
            <a:xfrm rot="20864890">
              <a:off x="6986697" y="1278384"/>
              <a:ext cx="240259" cy="870012"/>
            </a:xfrm>
            <a:custGeom>
              <a:avLst/>
              <a:gdLst>
                <a:gd name="connsiteX0" fmla="*/ 106561 w 240259"/>
                <a:gd name="connsiteY0" fmla="*/ 870012 h 870012"/>
                <a:gd name="connsiteX1" fmla="*/ 29 w 240259"/>
                <a:gd name="connsiteY1" fmla="*/ 736847 h 870012"/>
                <a:gd name="connsiteX2" fmla="*/ 115439 w 240259"/>
                <a:gd name="connsiteY2" fmla="*/ 603682 h 870012"/>
                <a:gd name="connsiteX3" fmla="*/ 44418 w 240259"/>
                <a:gd name="connsiteY3" fmla="*/ 514905 h 870012"/>
                <a:gd name="connsiteX4" fmla="*/ 177583 w 240259"/>
                <a:gd name="connsiteY4" fmla="*/ 426129 h 870012"/>
                <a:gd name="connsiteX5" fmla="*/ 26662 w 240259"/>
                <a:gd name="connsiteY5" fmla="*/ 337352 h 870012"/>
                <a:gd name="connsiteX6" fmla="*/ 239726 w 240259"/>
                <a:gd name="connsiteY6" fmla="*/ 275208 h 870012"/>
                <a:gd name="connsiteX7" fmla="*/ 88806 w 240259"/>
                <a:gd name="connsiteY7" fmla="*/ 159799 h 870012"/>
                <a:gd name="connsiteX8" fmla="*/ 133194 w 240259"/>
                <a:gd name="connsiteY8" fmla="*/ 0 h 87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259" h="870012">
                  <a:moveTo>
                    <a:pt x="106561" y="870012"/>
                  </a:moveTo>
                  <a:cubicBezTo>
                    <a:pt x="52555" y="825623"/>
                    <a:pt x="-1451" y="781235"/>
                    <a:pt x="29" y="736847"/>
                  </a:cubicBezTo>
                  <a:cubicBezTo>
                    <a:pt x="1509" y="692459"/>
                    <a:pt x="108041" y="640672"/>
                    <a:pt x="115439" y="603682"/>
                  </a:cubicBezTo>
                  <a:cubicBezTo>
                    <a:pt x="122837" y="566692"/>
                    <a:pt x="34061" y="544497"/>
                    <a:pt x="44418" y="514905"/>
                  </a:cubicBezTo>
                  <a:cubicBezTo>
                    <a:pt x="54775" y="485313"/>
                    <a:pt x="180542" y="455721"/>
                    <a:pt x="177583" y="426129"/>
                  </a:cubicBezTo>
                  <a:cubicBezTo>
                    <a:pt x="174624" y="396537"/>
                    <a:pt x="16305" y="362505"/>
                    <a:pt x="26662" y="337352"/>
                  </a:cubicBezTo>
                  <a:cubicBezTo>
                    <a:pt x="37019" y="312198"/>
                    <a:pt x="229369" y="304800"/>
                    <a:pt x="239726" y="275208"/>
                  </a:cubicBezTo>
                  <a:cubicBezTo>
                    <a:pt x="250083" y="245616"/>
                    <a:pt x="106561" y="205667"/>
                    <a:pt x="88806" y="159799"/>
                  </a:cubicBezTo>
                  <a:cubicBezTo>
                    <a:pt x="71051" y="113931"/>
                    <a:pt x="96204" y="48827"/>
                    <a:pt x="133194" y="0"/>
                  </a:cubicBezTo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3A62394-0F9A-020C-26F9-6A0B11BAB5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0966" y="1061720"/>
              <a:ext cx="68174" cy="240762"/>
            </a:xfrm>
            <a:prstGeom prst="straightConnector1">
              <a:avLst/>
            </a:prstGeom>
            <a:ln w="952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F0CBB3F-FA44-55F7-2E13-B8D7675103A6}"/>
              </a:ext>
            </a:extLst>
          </p:cNvPr>
          <p:cNvSpPr txBox="1"/>
          <p:nvPr/>
        </p:nvSpPr>
        <p:spPr>
          <a:xfrm>
            <a:off x="4319562" y="2266917"/>
            <a:ext cx="3147078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25" dirty="0">
                <a:latin typeface="Helvetica" panose="020B0604020202020204" pitchFamily="34" charset="0"/>
                <a:cs typeface="Helvetica" panose="020B0604020202020204" pitchFamily="34" charset="0"/>
              </a:rPr>
              <a:t>Transpiration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2FB4CEE-97C6-B4EC-056A-A1B3360CC02B}"/>
              </a:ext>
            </a:extLst>
          </p:cNvPr>
          <p:cNvGrpSpPr/>
          <p:nvPr/>
        </p:nvGrpSpPr>
        <p:grpSpPr>
          <a:xfrm>
            <a:off x="2414466" y="933255"/>
            <a:ext cx="1587951" cy="1807692"/>
            <a:chOff x="3990170" y="4667380"/>
            <a:chExt cx="1877672" cy="2308627"/>
          </a:xfrm>
        </p:grpSpPr>
        <p:pic>
          <p:nvPicPr>
            <p:cNvPr id="50" name="Picture 2" descr="Buy 5 Acenew Water Drop Sticker Poster|Save Water|Save Environment Online  at Low Prices in India - Amazon.in">
              <a:extLst>
                <a:ext uri="{FF2B5EF4-FFF2-40B4-BE49-F238E27FC236}">
                  <a16:creationId xmlns:a16="http://schemas.microsoft.com/office/drawing/2014/main" id="{BCB025AF-08B5-F845-D4A8-D55767CBF7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9478" y="4906327"/>
              <a:ext cx="1737131" cy="1737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Multiply 9">
              <a:extLst>
                <a:ext uri="{FF2B5EF4-FFF2-40B4-BE49-F238E27FC236}">
                  <a16:creationId xmlns:a16="http://schemas.microsoft.com/office/drawing/2014/main" id="{FD037061-94EB-E490-EDE1-DA6C76FFD2F1}"/>
                </a:ext>
              </a:extLst>
            </p:cNvPr>
            <p:cNvSpPr/>
            <p:nvPr/>
          </p:nvSpPr>
          <p:spPr>
            <a:xfrm>
              <a:off x="3990170" y="4667380"/>
              <a:ext cx="1877672" cy="2308627"/>
            </a:xfrm>
            <a:prstGeom prst="mathMultiply">
              <a:avLst>
                <a:gd name="adj1" fmla="val 1268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745" dirty="0"/>
            </a:p>
          </p:txBody>
        </p:sp>
      </p:grp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4663CF66-A383-6035-ABE0-27DE4E826F95}"/>
              </a:ext>
            </a:extLst>
          </p:cNvPr>
          <p:cNvCxnSpPr/>
          <p:nvPr/>
        </p:nvCxnSpPr>
        <p:spPr>
          <a:xfrm rot="5400000" flipH="1" flipV="1">
            <a:off x="6019528" y="693213"/>
            <a:ext cx="875869" cy="224231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9D7DBE-B18F-686F-8F42-3D32D4EAC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62E7-2720-4769-BCAB-20B2965A291A}" type="slidenum">
              <a:rPr lang="en-CA" smtClean="0"/>
              <a:t>41</a:t>
            </a:fld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485052-CBA8-3086-7B4C-83717583E061}"/>
              </a:ext>
            </a:extLst>
          </p:cNvPr>
          <p:cNvSpPr txBox="1"/>
          <p:nvPr/>
        </p:nvSpPr>
        <p:spPr>
          <a:xfrm>
            <a:off x="6837657" y="2092019"/>
            <a:ext cx="438857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625" dirty="0">
                <a:latin typeface="Helvetica" panose="020B0604020202020204" pitchFamily="34" charset="0"/>
                <a:cs typeface="Helvetica" panose="020B0604020202020204" pitchFamily="34" charset="0"/>
              </a:rPr>
              <a:t>But crops sweat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625" dirty="0">
                <a:latin typeface="Helvetica" panose="020B0604020202020204" pitchFamily="34" charset="0"/>
                <a:cs typeface="Helvetica" panose="020B0604020202020204" pitchFamily="34" charset="0"/>
              </a:rPr>
              <a:t>May decrease a crop’s ability to cool itself</a:t>
            </a:r>
          </a:p>
          <a:p>
            <a:pPr algn="ctr"/>
            <a:endParaRPr lang="en-US" sz="2625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2490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8F48DEA-2D7F-4C32-B6DA-84341F1E32A8}"/>
              </a:ext>
            </a:extLst>
          </p:cNvPr>
          <p:cNvGrpSpPr/>
          <p:nvPr/>
        </p:nvGrpSpPr>
        <p:grpSpPr>
          <a:xfrm>
            <a:off x="4002417" y="3639893"/>
            <a:ext cx="5268516" cy="2035972"/>
            <a:chOff x="3381376" y="2838446"/>
            <a:chExt cx="5619750" cy="2171703"/>
          </a:xfrm>
        </p:grpSpPr>
        <p:pic>
          <p:nvPicPr>
            <p:cNvPr id="5" name="Picture 4" descr="Image result for maize plant cartoon">
              <a:extLst>
                <a:ext uri="{FF2B5EF4-FFF2-40B4-BE49-F238E27FC236}">
                  <a16:creationId xmlns:a16="http://schemas.microsoft.com/office/drawing/2014/main" id="{6B16BC53-2B71-4BE4-AAE5-F5B5A3D1B2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81376" y="2838450"/>
              <a:ext cx="1085850" cy="217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maize plant cartoon">
              <a:extLst>
                <a:ext uri="{FF2B5EF4-FFF2-40B4-BE49-F238E27FC236}">
                  <a16:creationId xmlns:a16="http://schemas.microsoft.com/office/drawing/2014/main" id="{70551400-203B-4A93-B81C-E93E5EA27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029076" y="2838449"/>
              <a:ext cx="1085850" cy="217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Image result for maize plant cartoon">
              <a:extLst>
                <a:ext uri="{FF2B5EF4-FFF2-40B4-BE49-F238E27FC236}">
                  <a16:creationId xmlns:a16="http://schemas.microsoft.com/office/drawing/2014/main" id="{F7DFE024-6BF6-412E-B978-CEC2CAE86E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76776" y="2838449"/>
              <a:ext cx="1085850" cy="217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maize plant cartoon">
              <a:extLst>
                <a:ext uri="{FF2B5EF4-FFF2-40B4-BE49-F238E27FC236}">
                  <a16:creationId xmlns:a16="http://schemas.microsoft.com/office/drawing/2014/main" id="{29BAF533-1C2A-4280-A8AF-5224F85854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24476" y="2838448"/>
              <a:ext cx="1085850" cy="217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Image result for maize plant cartoon">
              <a:extLst>
                <a:ext uri="{FF2B5EF4-FFF2-40B4-BE49-F238E27FC236}">
                  <a16:creationId xmlns:a16="http://schemas.microsoft.com/office/drawing/2014/main" id="{C7D41AC4-A07A-47B8-AAD2-6200E0331C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72176" y="2838448"/>
              <a:ext cx="1085850" cy="217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Image result for maize plant cartoon">
              <a:extLst>
                <a:ext uri="{FF2B5EF4-FFF2-40B4-BE49-F238E27FC236}">
                  <a16:creationId xmlns:a16="http://schemas.microsoft.com/office/drawing/2014/main" id="{18630E22-322B-4B8A-8F9E-1D746125CD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19876" y="2838447"/>
              <a:ext cx="1085850" cy="217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Image result for maize plant cartoon">
              <a:extLst>
                <a:ext uri="{FF2B5EF4-FFF2-40B4-BE49-F238E27FC236}">
                  <a16:creationId xmlns:a16="http://schemas.microsoft.com/office/drawing/2014/main" id="{68A8DC1D-62CF-440A-B97A-FADF61DCEF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67576" y="2838447"/>
              <a:ext cx="1085850" cy="217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Image result for maize plant cartoon">
              <a:extLst>
                <a:ext uri="{FF2B5EF4-FFF2-40B4-BE49-F238E27FC236}">
                  <a16:creationId xmlns:a16="http://schemas.microsoft.com/office/drawing/2014/main" id="{026DB8C8-D9C4-43E2-93A6-1077015681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15276" y="2838446"/>
              <a:ext cx="1085850" cy="217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4" descr="Image result for maize plant cartoon">
            <a:extLst>
              <a:ext uri="{FF2B5EF4-FFF2-40B4-BE49-F238E27FC236}">
                <a16:creationId xmlns:a16="http://schemas.microsoft.com/office/drawing/2014/main" id="{8B5FFA78-3AAB-47E7-8D27-BE10563B2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95198" y="3639897"/>
            <a:ext cx="1017985" cy="203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maize plant cartoon">
            <a:extLst>
              <a:ext uri="{FF2B5EF4-FFF2-40B4-BE49-F238E27FC236}">
                <a16:creationId xmlns:a16="http://schemas.microsoft.com/office/drawing/2014/main" id="{6DA89F3F-E3AD-4E48-AC93-D5DF610E8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87979" y="3639897"/>
            <a:ext cx="1017985" cy="203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DC8644F-F63C-4329-9B32-F3311A6EA61F}"/>
              </a:ext>
            </a:extLst>
          </p:cNvPr>
          <p:cNvGrpSpPr/>
          <p:nvPr/>
        </p:nvGrpSpPr>
        <p:grpSpPr>
          <a:xfrm>
            <a:off x="5030255" y="2846287"/>
            <a:ext cx="225243" cy="1018759"/>
            <a:chOff x="6986697" y="1061720"/>
            <a:chExt cx="240259" cy="108667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EDBC758-ABC0-4427-A6B6-38ECB8F5E6C7}"/>
                </a:ext>
              </a:extLst>
            </p:cNvPr>
            <p:cNvSpPr/>
            <p:nvPr/>
          </p:nvSpPr>
          <p:spPr>
            <a:xfrm rot="20864890">
              <a:off x="6986697" y="1278384"/>
              <a:ext cx="240259" cy="870012"/>
            </a:xfrm>
            <a:custGeom>
              <a:avLst/>
              <a:gdLst>
                <a:gd name="connsiteX0" fmla="*/ 106561 w 240259"/>
                <a:gd name="connsiteY0" fmla="*/ 870012 h 870012"/>
                <a:gd name="connsiteX1" fmla="*/ 29 w 240259"/>
                <a:gd name="connsiteY1" fmla="*/ 736847 h 870012"/>
                <a:gd name="connsiteX2" fmla="*/ 115439 w 240259"/>
                <a:gd name="connsiteY2" fmla="*/ 603682 h 870012"/>
                <a:gd name="connsiteX3" fmla="*/ 44418 w 240259"/>
                <a:gd name="connsiteY3" fmla="*/ 514905 h 870012"/>
                <a:gd name="connsiteX4" fmla="*/ 177583 w 240259"/>
                <a:gd name="connsiteY4" fmla="*/ 426129 h 870012"/>
                <a:gd name="connsiteX5" fmla="*/ 26662 w 240259"/>
                <a:gd name="connsiteY5" fmla="*/ 337352 h 870012"/>
                <a:gd name="connsiteX6" fmla="*/ 239726 w 240259"/>
                <a:gd name="connsiteY6" fmla="*/ 275208 h 870012"/>
                <a:gd name="connsiteX7" fmla="*/ 88806 w 240259"/>
                <a:gd name="connsiteY7" fmla="*/ 159799 h 870012"/>
                <a:gd name="connsiteX8" fmla="*/ 133194 w 240259"/>
                <a:gd name="connsiteY8" fmla="*/ 0 h 87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259" h="870012">
                  <a:moveTo>
                    <a:pt x="106561" y="870012"/>
                  </a:moveTo>
                  <a:cubicBezTo>
                    <a:pt x="52555" y="825623"/>
                    <a:pt x="-1451" y="781235"/>
                    <a:pt x="29" y="736847"/>
                  </a:cubicBezTo>
                  <a:cubicBezTo>
                    <a:pt x="1509" y="692459"/>
                    <a:pt x="108041" y="640672"/>
                    <a:pt x="115439" y="603682"/>
                  </a:cubicBezTo>
                  <a:cubicBezTo>
                    <a:pt x="122837" y="566692"/>
                    <a:pt x="34061" y="544497"/>
                    <a:pt x="44418" y="514905"/>
                  </a:cubicBezTo>
                  <a:cubicBezTo>
                    <a:pt x="54775" y="485313"/>
                    <a:pt x="180542" y="455721"/>
                    <a:pt x="177583" y="426129"/>
                  </a:cubicBezTo>
                  <a:cubicBezTo>
                    <a:pt x="174624" y="396537"/>
                    <a:pt x="16305" y="362505"/>
                    <a:pt x="26662" y="337352"/>
                  </a:cubicBezTo>
                  <a:cubicBezTo>
                    <a:pt x="37019" y="312198"/>
                    <a:pt x="229369" y="304800"/>
                    <a:pt x="239726" y="275208"/>
                  </a:cubicBezTo>
                  <a:cubicBezTo>
                    <a:pt x="250083" y="245616"/>
                    <a:pt x="106561" y="205667"/>
                    <a:pt x="88806" y="159799"/>
                  </a:cubicBezTo>
                  <a:cubicBezTo>
                    <a:pt x="71051" y="113931"/>
                    <a:pt x="96204" y="48827"/>
                    <a:pt x="133194" y="0"/>
                  </a:cubicBezTo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59B7C40-983A-4401-9F42-A865C8DC28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0966" y="1061720"/>
              <a:ext cx="68174" cy="240762"/>
            </a:xfrm>
            <a:prstGeom prst="straightConnector1">
              <a:avLst/>
            </a:prstGeom>
            <a:ln w="952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05062CC-9AC7-469D-9BBC-138DCE7A4D56}"/>
              </a:ext>
            </a:extLst>
          </p:cNvPr>
          <p:cNvGrpSpPr/>
          <p:nvPr/>
        </p:nvGrpSpPr>
        <p:grpSpPr>
          <a:xfrm>
            <a:off x="5258305" y="2860898"/>
            <a:ext cx="225243" cy="1018759"/>
            <a:chOff x="6986697" y="1061720"/>
            <a:chExt cx="240259" cy="108667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A1B64D7-0291-41EE-87A1-E77A4441C2BD}"/>
                </a:ext>
              </a:extLst>
            </p:cNvPr>
            <p:cNvSpPr/>
            <p:nvPr/>
          </p:nvSpPr>
          <p:spPr>
            <a:xfrm rot="20864890">
              <a:off x="6986697" y="1278384"/>
              <a:ext cx="240259" cy="870012"/>
            </a:xfrm>
            <a:custGeom>
              <a:avLst/>
              <a:gdLst>
                <a:gd name="connsiteX0" fmla="*/ 106561 w 240259"/>
                <a:gd name="connsiteY0" fmla="*/ 870012 h 870012"/>
                <a:gd name="connsiteX1" fmla="*/ 29 w 240259"/>
                <a:gd name="connsiteY1" fmla="*/ 736847 h 870012"/>
                <a:gd name="connsiteX2" fmla="*/ 115439 w 240259"/>
                <a:gd name="connsiteY2" fmla="*/ 603682 h 870012"/>
                <a:gd name="connsiteX3" fmla="*/ 44418 w 240259"/>
                <a:gd name="connsiteY3" fmla="*/ 514905 h 870012"/>
                <a:gd name="connsiteX4" fmla="*/ 177583 w 240259"/>
                <a:gd name="connsiteY4" fmla="*/ 426129 h 870012"/>
                <a:gd name="connsiteX5" fmla="*/ 26662 w 240259"/>
                <a:gd name="connsiteY5" fmla="*/ 337352 h 870012"/>
                <a:gd name="connsiteX6" fmla="*/ 239726 w 240259"/>
                <a:gd name="connsiteY6" fmla="*/ 275208 h 870012"/>
                <a:gd name="connsiteX7" fmla="*/ 88806 w 240259"/>
                <a:gd name="connsiteY7" fmla="*/ 159799 h 870012"/>
                <a:gd name="connsiteX8" fmla="*/ 133194 w 240259"/>
                <a:gd name="connsiteY8" fmla="*/ 0 h 87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259" h="870012">
                  <a:moveTo>
                    <a:pt x="106561" y="870012"/>
                  </a:moveTo>
                  <a:cubicBezTo>
                    <a:pt x="52555" y="825623"/>
                    <a:pt x="-1451" y="781235"/>
                    <a:pt x="29" y="736847"/>
                  </a:cubicBezTo>
                  <a:cubicBezTo>
                    <a:pt x="1509" y="692459"/>
                    <a:pt x="108041" y="640672"/>
                    <a:pt x="115439" y="603682"/>
                  </a:cubicBezTo>
                  <a:cubicBezTo>
                    <a:pt x="122837" y="566692"/>
                    <a:pt x="34061" y="544497"/>
                    <a:pt x="44418" y="514905"/>
                  </a:cubicBezTo>
                  <a:cubicBezTo>
                    <a:pt x="54775" y="485313"/>
                    <a:pt x="180542" y="455721"/>
                    <a:pt x="177583" y="426129"/>
                  </a:cubicBezTo>
                  <a:cubicBezTo>
                    <a:pt x="174624" y="396537"/>
                    <a:pt x="16305" y="362505"/>
                    <a:pt x="26662" y="337352"/>
                  </a:cubicBezTo>
                  <a:cubicBezTo>
                    <a:pt x="37019" y="312198"/>
                    <a:pt x="229369" y="304800"/>
                    <a:pt x="239726" y="275208"/>
                  </a:cubicBezTo>
                  <a:cubicBezTo>
                    <a:pt x="250083" y="245616"/>
                    <a:pt x="106561" y="205667"/>
                    <a:pt x="88806" y="159799"/>
                  </a:cubicBezTo>
                  <a:cubicBezTo>
                    <a:pt x="71051" y="113931"/>
                    <a:pt x="96204" y="48827"/>
                    <a:pt x="133194" y="0"/>
                  </a:cubicBezTo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941C53D-A3EC-45BE-BE2B-6BED9E7FED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0966" y="1061720"/>
              <a:ext cx="68174" cy="240762"/>
            </a:xfrm>
            <a:prstGeom prst="straightConnector1">
              <a:avLst/>
            </a:prstGeom>
            <a:ln w="952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6E93B33-EE64-41FC-92F4-554FA6658824}"/>
              </a:ext>
            </a:extLst>
          </p:cNvPr>
          <p:cNvSpPr txBox="1"/>
          <p:nvPr/>
        </p:nvSpPr>
        <p:spPr>
          <a:xfrm>
            <a:off x="3793758" y="2252305"/>
            <a:ext cx="2441081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25" dirty="0">
                <a:latin typeface="Helvetica" panose="020B0604020202020204" pitchFamily="34" charset="0"/>
                <a:cs typeface="Helvetica" panose="020B0604020202020204" pitchFamily="34" charset="0"/>
              </a:rPr>
              <a:t>↓Transpiration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745C98-675A-442B-B54A-38C96202E2F9}"/>
              </a:ext>
            </a:extLst>
          </p:cNvPr>
          <p:cNvSpPr txBox="1"/>
          <p:nvPr/>
        </p:nvSpPr>
        <p:spPr>
          <a:xfrm>
            <a:off x="6431290" y="2252305"/>
            <a:ext cx="3157210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25" dirty="0">
                <a:latin typeface="Helvetica" panose="020B0604020202020204" pitchFamily="34" charset="0"/>
                <a:cs typeface="Helvetica" panose="020B0604020202020204" pitchFamily="34" charset="0"/>
              </a:rPr>
              <a:t>↑Crop temperature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8010126-392F-400D-B90E-E642BEC0F4E8}"/>
              </a:ext>
            </a:extLst>
          </p:cNvPr>
          <p:cNvGrpSpPr/>
          <p:nvPr/>
        </p:nvGrpSpPr>
        <p:grpSpPr>
          <a:xfrm>
            <a:off x="7269400" y="2753263"/>
            <a:ext cx="225243" cy="1018759"/>
            <a:chOff x="6986697" y="1061720"/>
            <a:chExt cx="240259" cy="1086676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9F85325-C86E-4691-B412-8D026A26FFC7}"/>
                </a:ext>
              </a:extLst>
            </p:cNvPr>
            <p:cNvSpPr/>
            <p:nvPr/>
          </p:nvSpPr>
          <p:spPr>
            <a:xfrm rot="20864890">
              <a:off x="6986697" y="1278384"/>
              <a:ext cx="240259" cy="870012"/>
            </a:xfrm>
            <a:custGeom>
              <a:avLst/>
              <a:gdLst>
                <a:gd name="connsiteX0" fmla="*/ 106561 w 240259"/>
                <a:gd name="connsiteY0" fmla="*/ 870012 h 870012"/>
                <a:gd name="connsiteX1" fmla="*/ 29 w 240259"/>
                <a:gd name="connsiteY1" fmla="*/ 736847 h 870012"/>
                <a:gd name="connsiteX2" fmla="*/ 115439 w 240259"/>
                <a:gd name="connsiteY2" fmla="*/ 603682 h 870012"/>
                <a:gd name="connsiteX3" fmla="*/ 44418 w 240259"/>
                <a:gd name="connsiteY3" fmla="*/ 514905 h 870012"/>
                <a:gd name="connsiteX4" fmla="*/ 177583 w 240259"/>
                <a:gd name="connsiteY4" fmla="*/ 426129 h 870012"/>
                <a:gd name="connsiteX5" fmla="*/ 26662 w 240259"/>
                <a:gd name="connsiteY5" fmla="*/ 337352 h 870012"/>
                <a:gd name="connsiteX6" fmla="*/ 239726 w 240259"/>
                <a:gd name="connsiteY6" fmla="*/ 275208 h 870012"/>
                <a:gd name="connsiteX7" fmla="*/ 88806 w 240259"/>
                <a:gd name="connsiteY7" fmla="*/ 159799 h 870012"/>
                <a:gd name="connsiteX8" fmla="*/ 133194 w 240259"/>
                <a:gd name="connsiteY8" fmla="*/ 0 h 87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259" h="870012">
                  <a:moveTo>
                    <a:pt x="106561" y="870012"/>
                  </a:moveTo>
                  <a:cubicBezTo>
                    <a:pt x="52555" y="825623"/>
                    <a:pt x="-1451" y="781235"/>
                    <a:pt x="29" y="736847"/>
                  </a:cubicBezTo>
                  <a:cubicBezTo>
                    <a:pt x="1509" y="692459"/>
                    <a:pt x="108041" y="640672"/>
                    <a:pt x="115439" y="603682"/>
                  </a:cubicBezTo>
                  <a:cubicBezTo>
                    <a:pt x="122837" y="566692"/>
                    <a:pt x="34061" y="544497"/>
                    <a:pt x="44418" y="514905"/>
                  </a:cubicBezTo>
                  <a:cubicBezTo>
                    <a:pt x="54775" y="485313"/>
                    <a:pt x="180542" y="455721"/>
                    <a:pt x="177583" y="426129"/>
                  </a:cubicBezTo>
                  <a:cubicBezTo>
                    <a:pt x="174624" y="396537"/>
                    <a:pt x="16305" y="362505"/>
                    <a:pt x="26662" y="337352"/>
                  </a:cubicBezTo>
                  <a:cubicBezTo>
                    <a:pt x="37019" y="312198"/>
                    <a:pt x="229369" y="304800"/>
                    <a:pt x="239726" y="275208"/>
                  </a:cubicBezTo>
                  <a:cubicBezTo>
                    <a:pt x="250083" y="245616"/>
                    <a:pt x="106561" y="205667"/>
                    <a:pt x="88806" y="159799"/>
                  </a:cubicBezTo>
                  <a:cubicBezTo>
                    <a:pt x="71051" y="113931"/>
                    <a:pt x="96204" y="48827"/>
                    <a:pt x="133194" y="0"/>
                  </a:cubicBezTo>
                </a:path>
              </a:pathLst>
            </a:cu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556136F-B279-4E48-B078-22CBEACAB2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0966" y="1061720"/>
              <a:ext cx="68174" cy="240762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1D0DE-DF8B-4939-A8C9-612E2B314263}"/>
              </a:ext>
            </a:extLst>
          </p:cNvPr>
          <p:cNvGrpSpPr/>
          <p:nvPr/>
        </p:nvGrpSpPr>
        <p:grpSpPr>
          <a:xfrm>
            <a:off x="7497450" y="2767874"/>
            <a:ext cx="225243" cy="1018759"/>
            <a:chOff x="6986697" y="1061720"/>
            <a:chExt cx="240259" cy="108667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7216678-4EE3-4E37-8993-2833A06D4BB7}"/>
                </a:ext>
              </a:extLst>
            </p:cNvPr>
            <p:cNvSpPr/>
            <p:nvPr/>
          </p:nvSpPr>
          <p:spPr>
            <a:xfrm rot="20864890">
              <a:off x="6986697" y="1278384"/>
              <a:ext cx="240259" cy="870012"/>
            </a:xfrm>
            <a:custGeom>
              <a:avLst/>
              <a:gdLst>
                <a:gd name="connsiteX0" fmla="*/ 106561 w 240259"/>
                <a:gd name="connsiteY0" fmla="*/ 870012 h 870012"/>
                <a:gd name="connsiteX1" fmla="*/ 29 w 240259"/>
                <a:gd name="connsiteY1" fmla="*/ 736847 h 870012"/>
                <a:gd name="connsiteX2" fmla="*/ 115439 w 240259"/>
                <a:gd name="connsiteY2" fmla="*/ 603682 h 870012"/>
                <a:gd name="connsiteX3" fmla="*/ 44418 w 240259"/>
                <a:gd name="connsiteY3" fmla="*/ 514905 h 870012"/>
                <a:gd name="connsiteX4" fmla="*/ 177583 w 240259"/>
                <a:gd name="connsiteY4" fmla="*/ 426129 h 870012"/>
                <a:gd name="connsiteX5" fmla="*/ 26662 w 240259"/>
                <a:gd name="connsiteY5" fmla="*/ 337352 h 870012"/>
                <a:gd name="connsiteX6" fmla="*/ 239726 w 240259"/>
                <a:gd name="connsiteY6" fmla="*/ 275208 h 870012"/>
                <a:gd name="connsiteX7" fmla="*/ 88806 w 240259"/>
                <a:gd name="connsiteY7" fmla="*/ 159799 h 870012"/>
                <a:gd name="connsiteX8" fmla="*/ 133194 w 240259"/>
                <a:gd name="connsiteY8" fmla="*/ 0 h 87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259" h="870012">
                  <a:moveTo>
                    <a:pt x="106561" y="870012"/>
                  </a:moveTo>
                  <a:cubicBezTo>
                    <a:pt x="52555" y="825623"/>
                    <a:pt x="-1451" y="781235"/>
                    <a:pt x="29" y="736847"/>
                  </a:cubicBezTo>
                  <a:cubicBezTo>
                    <a:pt x="1509" y="692459"/>
                    <a:pt x="108041" y="640672"/>
                    <a:pt x="115439" y="603682"/>
                  </a:cubicBezTo>
                  <a:cubicBezTo>
                    <a:pt x="122837" y="566692"/>
                    <a:pt x="34061" y="544497"/>
                    <a:pt x="44418" y="514905"/>
                  </a:cubicBezTo>
                  <a:cubicBezTo>
                    <a:pt x="54775" y="485313"/>
                    <a:pt x="180542" y="455721"/>
                    <a:pt x="177583" y="426129"/>
                  </a:cubicBezTo>
                  <a:cubicBezTo>
                    <a:pt x="174624" y="396537"/>
                    <a:pt x="16305" y="362505"/>
                    <a:pt x="26662" y="337352"/>
                  </a:cubicBezTo>
                  <a:cubicBezTo>
                    <a:pt x="37019" y="312198"/>
                    <a:pt x="229369" y="304800"/>
                    <a:pt x="239726" y="275208"/>
                  </a:cubicBezTo>
                  <a:cubicBezTo>
                    <a:pt x="250083" y="245616"/>
                    <a:pt x="106561" y="205667"/>
                    <a:pt x="88806" y="159799"/>
                  </a:cubicBezTo>
                  <a:cubicBezTo>
                    <a:pt x="71051" y="113931"/>
                    <a:pt x="96204" y="48827"/>
                    <a:pt x="133194" y="0"/>
                  </a:cubicBezTo>
                </a:path>
              </a:pathLst>
            </a:cu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57E198EF-EC08-4F79-87CB-222356B0CF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20966" y="1061720"/>
              <a:ext cx="68174" cy="240762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25C21BB3-5460-3629-573A-AD45F2339E96}"/>
              </a:ext>
            </a:extLst>
          </p:cNvPr>
          <p:cNvSpPr/>
          <p:nvPr/>
        </p:nvSpPr>
        <p:spPr>
          <a:xfrm>
            <a:off x="2459453" y="126541"/>
            <a:ext cx="6811480" cy="4962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25" dirty="0">
                <a:latin typeface="Helvetica" panose="020B0604020202020204" pitchFamily="34" charset="0"/>
                <a:cs typeface="Helvetica" panose="020B0604020202020204" pitchFamily="34" charset="0"/>
              </a:rPr>
              <a:t>Potentially maladaptive for drought </a:t>
            </a:r>
            <a:r>
              <a:rPr lang="en-US" sz="2625" b="1" dirty="0">
                <a:latin typeface="Helvetica" panose="020B0604020202020204" pitchFamily="34" charset="0"/>
                <a:cs typeface="Helvetica" panose="020B0604020202020204" pitchFamily="34" charset="0"/>
              </a:rPr>
              <a:t>and</a:t>
            </a:r>
            <a:r>
              <a:rPr lang="en-US" sz="2625" dirty="0">
                <a:latin typeface="Helvetica" panose="020B0604020202020204" pitchFamily="34" charset="0"/>
                <a:cs typeface="Helvetica" panose="020B0604020202020204" pitchFamily="34" charset="0"/>
              </a:rPr>
              <a:t> heat</a:t>
            </a:r>
            <a:endParaRPr lang="en-US" sz="2625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05EA87B-D6C3-959E-5E88-E118B08B4742}"/>
              </a:ext>
            </a:extLst>
          </p:cNvPr>
          <p:cNvSpPr txBox="1"/>
          <p:nvPr/>
        </p:nvSpPr>
        <p:spPr>
          <a:xfrm>
            <a:off x="1879600" y="6007153"/>
            <a:ext cx="8458200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25" dirty="0">
                <a:latin typeface="Helvetica" panose="020B0604020202020204" pitchFamily="34" charset="0"/>
                <a:cs typeface="Helvetica" panose="020B0604020202020204" pitchFamily="34" charset="0"/>
              </a:rPr>
              <a:t>Drought breeding targets </a:t>
            </a:r>
            <a:r>
              <a:rPr lang="en-US" sz="2625" b="1" dirty="0">
                <a:latin typeface="Helvetica" panose="020B0604020202020204" pitchFamily="34" charset="0"/>
                <a:cs typeface="Helvetica" panose="020B0604020202020204" pitchFamily="34" charset="0"/>
              </a:rPr>
              <a:t>at odds with heat</a:t>
            </a:r>
            <a:r>
              <a:rPr lang="en-US" sz="2625" dirty="0"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74F43F3-DD53-2B45-B2D7-051FE9C8312E}"/>
              </a:ext>
            </a:extLst>
          </p:cNvPr>
          <p:cNvGrpSpPr/>
          <p:nvPr/>
        </p:nvGrpSpPr>
        <p:grpSpPr>
          <a:xfrm>
            <a:off x="266989" y="905807"/>
            <a:ext cx="3455437" cy="2035968"/>
            <a:chOff x="1787241" y="4667380"/>
            <a:chExt cx="4080601" cy="2308627"/>
          </a:xfrm>
        </p:grpSpPr>
        <p:pic>
          <p:nvPicPr>
            <p:cNvPr id="46" name="Picture 2" descr="Buy 5 Acenew Water Drop Sticker Poster|Save Water|Save Environment Online  at Low Prices in India - Amazon.in">
              <a:extLst>
                <a:ext uri="{FF2B5EF4-FFF2-40B4-BE49-F238E27FC236}">
                  <a16:creationId xmlns:a16="http://schemas.microsoft.com/office/drawing/2014/main" id="{004FF04C-95D0-2C1E-F9C0-014FC73716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9478" y="4906327"/>
              <a:ext cx="1737131" cy="1737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Plus 11">
              <a:extLst>
                <a:ext uri="{FF2B5EF4-FFF2-40B4-BE49-F238E27FC236}">
                  <a16:creationId xmlns:a16="http://schemas.microsoft.com/office/drawing/2014/main" id="{E2FDCA85-EDFF-981B-0ED5-28FE6E0F2072}"/>
                </a:ext>
              </a:extLst>
            </p:cNvPr>
            <p:cNvSpPr/>
            <p:nvPr/>
          </p:nvSpPr>
          <p:spPr>
            <a:xfrm>
              <a:off x="3383300" y="5368765"/>
              <a:ext cx="873788" cy="812253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745"/>
            </a:p>
          </p:txBody>
        </p:sp>
        <p:sp>
          <p:nvSpPr>
            <p:cNvPr id="48" name="Multiply 9">
              <a:extLst>
                <a:ext uri="{FF2B5EF4-FFF2-40B4-BE49-F238E27FC236}">
                  <a16:creationId xmlns:a16="http://schemas.microsoft.com/office/drawing/2014/main" id="{3E340196-196C-235B-BB57-3FA7ABE66F37}"/>
                </a:ext>
              </a:extLst>
            </p:cNvPr>
            <p:cNvSpPr/>
            <p:nvPr/>
          </p:nvSpPr>
          <p:spPr>
            <a:xfrm>
              <a:off x="3990170" y="4667380"/>
              <a:ext cx="1877672" cy="2308627"/>
            </a:xfrm>
            <a:prstGeom prst="mathMultiply">
              <a:avLst>
                <a:gd name="adj1" fmla="val 1268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745" dirty="0"/>
            </a:p>
          </p:txBody>
        </p:sp>
        <p:sp>
          <p:nvSpPr>
            <p:cNvPr id="49" name="Sun 48">
              <a:extLst>
                <a:ext uri="{FF2B5EF4-FFF2-40B4-BE49-F238E27FC236}">
                  <a16:creationId xmlns:a16="http://schemas.microsoft.com/office/drawing/2014/main" id="{AB0461FF-09C0-00A5-BBD4-E832B41D8F44}"/>
                </a:ext>
              </a:extLst>
            </p:cNvPr>
            <p:cNvSpPr/>
            <p:nvPr/>
          </p:nvSpPr>
          <p:spPr>
            <a:xfrm>
              <a:off x="1787241" y="4898841"/>
              <a:ext cx="1596059" cy="1660891"/>
            </a:xfrm>
            <a:prstGeom prst="sun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5" dirty="0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8115D993-6879-38A9-720A-147086AAB724}"/>
              </a:ext>
            </a:extLst>
          </p:cNvPr>
          <p:cNvSpPr txBox="1"/>
          <p:nvPr/>
        </p:nvSpPr>
        <p:spPr>
          <a:xfrm>
            <a:off x="8252949" y="1028851"/>
            <a:ext cx="3807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Drought adaptation amplifies heat stress</a:t>
            </a:r>
          </a:p>
        </p:txBody>
      </p: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DD330C7C-A4D5-7D9B-8B58-FF7E6C60647F}"/>
              </a:ext>
            </a:extLst>
          </p:cNvPr>
          <p:cNvCxnSpPr>
            <a:cxnSpLocks/>
            <a:stCxn id="30" idx="0"/>
            <a:endCxn id="50" idx="1"/>
          </p:cNvCxnSpPr>
          <p:nvPr/>
        </p:nvCxnSpPr>
        <p:spPr>
          <a:xfrm rot="5400000" flipH="1" flipV="1">
            <a:off x="7696667" y="1696023"/>
            <a:ext cx="869511" cy="24305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Slide Number Placeholder 53">
            <a:extLst>
              <a:ext uri="{FF2B5EF4-FFF2-40B4-BE49-F238E27FC236}">
                <a16:creationId xmlns:a16="http://schemas.microsoft.com/office/drawing/2014/main" id="{FD975412-9745-BF90-7852-C1492E8A6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62E7-2720-4769-BCAB-20B2965A291A}" type="slidenum">
              <a:rPr lang="en-CA" smtClean="0"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5994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btitle 2">
            <a:extLst>
              <a:ext uri="{FF2B5EF4-FFF2-40B4-BE49-F238E27FC236}">
                <a16:creationId xmlns:a16="http://schemas.microsoft.com/office/drawing/2014/main" id="{63B51D5A-B6A0-20F1-556E-E4C1AFFC5913}"/>
              </a:ext>
            </a:extLst>
          </p:cNvPr>
          <p:cNvSpPr txBox="1">
            <a:spLocks/>
          </p:cNvSpPr>
          <p:nvPr/>
        </p:nvSpPr>
        <p:spPr>
          <a:xfrm>
            <a:off x="3751868" y="210142"/>
            <a:ext cx="7984503" cy="1552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But there are alternative targets!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D9DF8C-3B25-2E9A-B320-6EC109C14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4719" cy="6858000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C514C740-936E-D505-0249-641AC468B58B}"/>
              </a:ext>
            </a:extLst>
          </p:cNvPr>
          <p:cNvSpPr txBox="1">
            <a:spLocks/>
          </p:cNvSpPr>
          <p:nvPr/>
        </p:nvSpPr>
        <p:spPr>
          <a:xfrm>
            <a:off x="4079017" y="1457624"/>
            <a:ext cx="7984503" cy="4518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Some soybean varieties limit leaf transpiration during combined heat and drought</a:t>
            </a:r>
          </a:p>
          <a:p>
            <a:pPr marL="0" indent="0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But maintain flower transpiration (2-3°C cooling)</a:t>
            </a:r>
          </a:p>
          <a:p>
            <a:pPr marL="0" indent="0"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Flowers are very heat sensitive</a:t>
            </a:r>
          </a:p>
          <a:p>
            <a:pPr marL="0" indent="0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Demonstrates wealth of genetic resources to breed for combined stresses</a:t>
            </a:r>
          </a:p>
          <a:p>
            <a:pPr marL="0" indent="0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24655C-4161-C462-B223-9D21BF979F71}"/>
              </a:ext>
            </a:extLst>
          </p:cNvPr>
          <p:cNvSpPr txBox="1"/>
          <p:nvPr/>
        </p:nvSpPr>
        <p:spPr>
          <a:xfrm>
            <a:off x="9975917" y="6446759"/>
            <a:ext cx="2514954" cy="37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Sinha et al. 2022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264058B-80F6-D14E-9378-8FB10ADD69A1}"/>
              </a:ext>
            </a:extLst>
          </p:cNvPr>
          <p:cNvCxnSpPr/>
          <p:nvPr/>
        </p:nvCxnSpPr>
        <p:spPr>
          <a:xfrm flipH="1">
            <a:off x="2253006" y="1828617"/>
            <a:ext cx="161198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7811D7-CE97-30A7-4E63-2240F6DA9766}"/>
              </a:ext>
            </a:extLst>
          </p:cNvPr>
          <p:cNvCxnSpPr>
            <a:cxnSpLocks/>
          </p:cNvCxnSpPr>
          <p:nvPr/>
        </p:nvCxnSpPr>
        <p:spPr>
          <a:xfrm flipH="1">
            <a:off x="2885440" y="3342457"/>
            <a:ext cx="1114458" cy="5589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85C9D-0C9A-5037-9FF5-5CD1C7D17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62E7-2720-4769-BCAB-20B2965A291A}" type="slidenum">
              <a:rPr lang="en-CA" smtClean="0"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26936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btitle 2">
            <a:extLst>
              <a:ext uri="{FF2B5EF4-FFF2-40B4-BE49-F238E27FC236}">
                <a16:creationId xmlns:a16="http://schemas.microsoft.com/office/drawing/2014/main" id="{63B51D5A-B6A0-20F1-556E-E4C1AFFC5913}"/>
              </a:ext>
            </a:extLst>
          </p:cNvPr>
          <p:cNvSpPr txBox="1">
            <a:spLocks/>
          </p:cNvSpPr>
          <p:nvPr/>
        </p:nvSpPr>
        <p:spPr>
          <a:xfrm>
            <a:off x="3751868" y="210142"/>
            <a:ext cx="7984503" cy="1552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But genetics are only a small piece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D9DF8C-3B25-2E9A-B320-6EC109C14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4719" cy="6858000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C514C740-936E-D505-0249-641AC468B58B}"/>
              </a:ext>
            </a:extLst>
          </p:cNvPr>
          <p:cNvSpPr txBox="1">
            <a:spLocks/>
          </p:cNvSpPr>
          <p:nvPr/>
        </p:nvSpPr>
        <p:spPr>
          <a:xfrm>
            <a:off x="4079017" y="1457624"/>
            <a:ext cx="7984503" cy="4518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85C9D-0C9A-5037-9FF5-5CD1C7D17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62E7-2720-4769-BCAB-20B2965A291A}" type="slidenum">
              <a:rPr lang="en-CA" smtClean="0"/>
              <a:t>44</a:t>
            </a:fld>
            <a:endParaRPr lang="en-CA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D868738-FD96-5724-AC98-728B0C8843CA}"/>
              </a:ext>
            </a:extLst>
          </p:cNvPr>
          <p:cNvSpPr txBox="1">
            <a:spLocks/>
          </p:cNvSpPr>
          <p:nvPr/>
        </p:nvSpPr>
        <p:spPr>
          <a:xfrm>
            <a:off x="4231417" y="1610024"/>
            <a:ext cx="7984503" cy="4518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Plant-centric adaptations won’t address wider food system vulnerabilities</a:t>
            </a:r>
          </a:p>
          <a:p>
            <a:pPr marL="0" indent="0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Are these technologies available to subsistence farmers?</a:t>
            </a: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Historically, mostly not</a:t>
            </a: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If so, often at the expense of food security (debt)</a:t>
            </a:r>
          </a:p>
          <a:p>
            <a:pPr marL="0" indent="0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170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btitle 2">
            <a:extLst>
              <a:ext uri="{FF2B5EF4-FFF2-40B4-BE49-F238E27FC236}">
                <a16:creationId xmlns:a16="http://schemas.microsoft.com/office/drawing/2014/main" id="{63B51D5A-B6A0-20F1-556E-E4C1AFFC5913}"/>
              </a:ext>
            </a:extLst>
          </p:cNvPr>
          <p:cNvSpPr txBox="1">
            <a:spLocks/>
          </p:cNvSpPr>
          <p:nvPr/>
        </p:nvSpPr>
        <p:spPr>
          <a:xfrm>
            <a:off x="4829797" y="2432642"/>
            <a:ext cx="6295403" cy="1552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As ever in the climate crisis, no silver bullets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D9DF8C-3B25-2E9A-B320-6EC109C14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4719" cy="6858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85C9D-0C9A-5037-9FF5-5CD1C7D17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62E7-2720-4769-BCAB-20B2965A291A}" type="slidenum">
              <a:rPr lang="en-CA" smtClean="0"/>
              <a:t>45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34298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CEAAE13-BE1E-CEDE-4E3F-683E867F92C2}"/>
              </a:ext>
            </a:extLst>
          </p:cNvPr>
          <p:cNvSpPr txBox="1">
            <a:spLocks/>
          </p:cNvSpPr>
          <p:nvPr/>
        </p:nvSpPr>
        <p:spPr>
          <a:xfrm>
            <a:off x="1051560" y="1576289"/>
            <a:ext cx="10601700" cy="4766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305A25E-E31B-DF86-A1AA-841C37041281}"/>
              </a:ext>
            </a:extLst>
          </p:cNvPr>
          <p:cNvSpPr txBox="1">
            <a:spLocks/>
          </p:cNvSpPr>
          <p:nvPr/>
        </p:nvSpPr>
        <p:spPr>
          <a:xfrm>
            <a:off x="4042874" y="51053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200" dirty="0">
                <a:latin typeface="Helvetica" panose="020B0604020202020204" pitchFamily="34" charset="0"/>
                <a:cs typeface="Helvetica" panose="020B0604020202020204" pitchFamily="34" charset="0"/>
              </a:rPr>
              <a:t>Corey.S.Lesk@dartmouth.edu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CA94DB-411F-B4C5-4ED7-B829DA73F060}"/>
              </a:ext>
            </a:extLst>
          </p:cNvPr>
          <p:cNvSpPr txBox="1">
            <a:spLocks/>
          </p:cNvSpPr>
          <p:nvPr/>
        </p:nvSpPr>
        <p:spPr>
          <a:xfrm>
            <a:off x="-457200" y="53676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Thanks!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B44C23-20E6-4649-CA7A-DBCA6E4B70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35" b="31512"/>
          <a:stretch/>
        </p:blipFill>
        <p:spPr>
          <a:xfrm>
            <a:off x="43403" y="5336321"/>
            <a:ext cx="2392969" cy="5357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D821E9-C2F2-026E-9546-1FFCE0402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5820076"/>
            <a:ext cx="2392969" cy="10220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FB7750-B857-4D60-E7A5-D6A48B867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" y="5837996"/>
            <a:ext cx="947197" cy="95214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D19AE1C-B1E5-D484-70BF-BB5DA1CBE81C}"/>
              </a:ext>
            </a:extLst>
          </p:cNvPr>
          <p:cNvSpPr txBox="1">
            <a:spLocks/>
          </p:cNvSpPr>
          <p:nvPr/>
        </p:nvSpPr>
        <p:spPr>
          <a:xfrm>
            <a:off x="6568310" y="5866054"/>
            <a:ext cx="5896528" cy="1129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800" dirty="0">
                <a:latin typeface="Helvetica" panose="020B0604020202020204" pitchFamily="34" charset="0"/>
                <a:cs typeface="Helvetica" panose="020B0604020202020204" pitchFamily="34" charset="0"/>
              </a:rPr>
              <a:t>Collaborators: Radley Horton, Ethan </a:t>
            </a:r>
            <a:r>
              <a:rPr lang="en-CA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Coffel</a:t>
            </a:r>
            <a:r>
              <a:rPr lang="en-CA" sz="1800" dirty="0">
                <a:latin typeface="Helvetica" panose="020B0604020202020204" pitchFamily="34" charset="0"/>
                <a:cs typeface="Helvetica" panose="020B0604020202020204" pitchFamily="34" charset="0"/>
              </a:rPr>
              <a:t>, Jonathan Winter, Sonia Seneviratne, Jakob </a:t>
            </a:r>
            <a:r>
              <a:rPr lang="en-CA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Zscheischler</a:t>
            </a:r>
            <a:r>
              <a:rPr lang="en-CA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D6CDA2-A94B-F391-8E54-5D61FE1CF5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7644" y="441551"/>
            <a:ext cx="8407866" cy="381270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D00FA36-BAC1-2E59-A679-D1093189C982}"/>
              </a:ext>
            </a:extLst>
          </p:cNvPr>
          <p:cNvSpPr txBox="1">
            <a:spLocks/>
          </p:cNvSpPr>
          <p:nvPr/>
        </p:nvSpPr>
        <p:spPr>
          <a:xfrm>
            <a:off x="0" y="1815329"/>
            <a:ext cx="30024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dirty="0">
                <a:latin typeface="Helvetica" panose="020B0604020202020204" pitchFamily="34" charset="0"/>
                <a:cs typeface="Helvetica" panose="020B0604020202020204" pitchFamily="34" charset="0"/>
              </a:rPr>
              <a:t>Check out review for more discussion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BB7F465-8676-01C2-C8D8-CAF364D26888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3002489" y="2478110"/>
            <a:ext cx="69515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8545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BA7B1-F0E4-410F-8632-70E3321B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74339" cy="1325563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Helvetica" panose="020B0604020202020204" pitchFamily="34" charset="0"/>
                <a:cs typeface="Helvetica" panose="020B0604020202020204" pitchFamily="34" charset="0"/>
              </a:rPr>
              <a:t>2) Useful scholarship will need to be integrative</a:t>
            </a:r>
            <a:br>
              <a:rPr lang="en-US" sz="4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EFA43-B019-7F08-6BB4-A32896E73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62E7-2720-4769-BCAB-20B2965A291A}" type="slidenum">
              <a:rPr lang="en-CA" smtClean="0"/>
              <a:t>47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D1EB0-CF60-EF0D-FDD6-95E2514161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52" t="18453" r="50824" b="7178"/>
          <a:stretch/>
        </p:blipFill>
        <p:spPr>
          <a:xfrm>
            <a:off x="4012541" y="2490581"/>
            <a:ext cx="1408131" cy="157573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912AC1D-62D4-82FF-FA31-9CC52D1E1CFE}"/>
              </a:ext>
            </a:extLst>
          </p:cNvPr>
          <p:cNvGrpSpPr/>
          <p:nvPr/>
        </p:nvGrpSpPr>
        <p:grpSpPr>
          <a:xfrm>
            <a:off x="5519643" y="2601647"/>
            <a:ext cx="2437453" cy="1353605"/>
            <a:chOff x="1787241" y="4667380"/>
            <a:chExt cx="4080601" cy="2308627"/>
          </a:xfrm>
        </p:grpSpPr>
        <p:pic>
          <p:nvPicPr>
            <p:cNvPr id="9" name="Picture 2" descr="Buy 5 Acenew Water Drop Sticker Poster|Save Water|Save Environment Online  at Low Prices in India - Amazon.in">
              <a:extLst>
                <a:ext uri="{FF2B5EF4-FFF2-40B4-BE49-F238E27FC236}">
                  <a16:creationId xmlns:a16="http://schemas.microsoft.com/office/drawing/2014/main" id="{F83CE2CA-EBFC-44D1-9BC9-A977493057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9478" y="4906327"/>
              <a:ext cx="1737131" cy="1737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Plus 11">
              <a:extLst>
                <a:ext uri="{FF2B5EF4-FFF2-40B4-BE49-F238E27FC236}">
                  <a16:creationId xmlns:a16="http://schemas.microsoft.com/office/drawing/2014/main" id="{B27C7423-7608-C619-EBF0-7C236493651B}"/>
                </a:ext>
              </a:extLst>
            </p:cNvPr>
            <p:cNvSpPr/>
            <p:nvPr/>
          </p:nvSpPr>
          <p:spPr>
            <a:xfrm>
              <a:off x="3383300" y="5368765"/>
              <a:ext cx="873788" cy="812253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745"/>
            </a:p>
          </p:txBody>
        </p:sp>
        <p:sp>
          <p:nvSpPr>
            <p:cNvPr id="11" name="Multiply 9">
              <a:extLst>
                <a:ext uri="{FF2B5EF4-FFF2-40B4-BE49-F238E27FC236}">
                  <a16:creationId xmlns:a16="http://schemas.microsoft.com/office/drawing/2014/main" id="{C89AC4BF-4D28-E96B-79A3-66D1439005FC}"/>
                </a:ext>
              </a:extLst>
            </p:cNvPr>
            <p:cNvSpPr/>
            <p:nvPr/>
          </p:nvSpPr>
          <p:spPr>
            <a:xfrm>
              <a:off x="3990170" y="4667380"/>
              <a:ext cx="1877672" cy="2308627"/>
            </a:xfrm>
            <a:prstGeom prst="mathMultiply">
              <a:avLst>
                <a:gd name="adj1" fmla="val 1268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745" dirty="0"/>
            </a:p>
          </p:txBody>
        </p:sp>
        <p:sp>
          <p:nvSpPr>
            <p:cNvPr id="12" name="Sun 11">
              <a:extLst>
                <a:ext uri="{FF2B5EF4-FFF2-40B4-BE49-F238E27FC236}">
                  <a16:creationId xmlns:a16="http://schemas.microsoft.com/office/drawing/2014/main" id="{0A55038F-6AEC-986E-74B7-5336C530C53B}"/>
                </a:ext>
              </a:extLst>
            </p:cNvPr>
            <p:cNvSpPr/>
            <p:nvPr/>
          </p:nvSpPr>
          <p:spPr>
            <a:xfrm>
              <a:off x="1787241" y="4898841"/>
              <a:ext cx="1596059" cy="1660891"/>
            </a:xfrm>
            <a:prstGeom prst="sun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5" dirty="0"/>
            </a:p>
          </p:txBody>
        </p:sp>
      </p:grpSp>
      <p:sp>
        <p:nvSpPr>
          <p:cNvPr id="13" name="Subtitle 2">
            <a:extLst>
              <a:ext uri="{FF2B5EF4-FFF2-40B4-BE49-F238E27FC236}">
                <a16:creationId xmlns:a16="http://schemas.microsoft.com/office/drawing/2014/main" id="{B159E674-6903-FD20-8BF8-D105E23A176E}"/>
              </a:ext>
            </a:extLst>
          </p:cNvPr>
          <p:cNvSpPr txBox="1">
            <a:spLocks/>
          </p:cNvSpPr>
          <p:nvPr/>
        </p:nvSpPr>
        <p:spPr>
          <a:xfrm>
            <a:off x="2968542" y="1333888"/>
            <a:ext cx="6411792" cy="973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Concept of compound extremes goes much beyond heat and moisture</a:t>
            </a:r>
          </a:p>
          <a:p>
            <a:pPr marL="0" indent="0" algn="ctr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2F96DA4-E80C-6AC5-42E3-85972853018A}"/>
              </a:ext>
            </a:extLst>
          </p:cNvPr>
          <p:cNvGrpSpPr/>
          <p:nvPr/>
        </p:nvGrpSpPr>
        <p:grpSpPr>
          <a:xfrm>
            <a:off x="3362069" y="4416356"/>
            <a:ext cx="5268516" cy="2035972"/>
            <a:chOff x="3381376" y="2838446"/>
            <a:chExt cx="5619750" cy="2171703"/>
          </a:xfrm>
        </p:grpSpPr>
        <p:pic>
          <p:nvPicPr>
            <p:cNvPr id="15" name="Picture 14" descr="Image result for maize plant cartoon">
              <a:extLst>
                <a:ext uri="{FF2B5EF4-FFF2-40B4-BE49-F238E27FC236}">
                  <a16:creationId xmlns:a16="http://schemas.microsoft.com/office/drawing/2014/main" id="{02971B70-C68C-D435-2E53-2C8F0EE8D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81376" y="2838450"/>
              <a:ext cx="1085850" cy="217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Image result for maize plant cartoon">
              <a:extLst>
                <a:ext uri="{FF2B5EF4-FFF2-40B4-BE49-F238E27FC236}">
                  <a16:creationId xmlns:a16="http://schemas.microsoft.com/office/drawing/2014/main" id="{82C6B4A7-6CD3-AB0D-E3D7-2E13438D85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029076" y="2838449"/>
              <a:ext cx="1085850" cy="217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Image result for maize plant cartoon">
              <a:extLst>
                <a:ext uri="{FF2B5EF4-FFF2-40B4-BE49-F238E27FC236}">
                  <a16:creationId xmlns:a16="http://schemas.microsoft.com/office/drawing/2014/main" id="{52C20AF9-1C6F-5598-5358-D0D56DD4BE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76776" y="2838449"/>
              <a:ext cx="1085850" cy="217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Image result for maize plant cartoon">
              <a:extLst>
                <a:ext uri="{FF2B5EF4-FFF2-40B4-BE49-F238E27FC236}">
                  <a16:creationId xmlns:a16="http://schemas.microsoft.com/office/drawing/2014/main" id="{35568697-5C4C-6D60-2FD1-F7AF04EEFB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24476" y="2838448"/>
              <a:ext cx="1085850" cy="217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Image result for maize plant cartoon">
              <a:extLst>
                <a:ext uri="{FF2B5EF4-FFF2-40B4-BE49-F238E27FC236}">
                  <a16:creationId xmlns:a16="http://schemas.microsoft.com/office/drawing/2014/main" id="{194F2FCC-ABE7-DD49-5027-48591324C9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72176" y="2838448"/>
              <a:ext cx="1085850" cy="217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Image result for maize plant cartoon">
              <a:extLst>
                <a:ext uri="{FF2B5EF4-FFF2-40B4-BE49-F238E27FC236}">
                  <a16:creationId xmlns:a16="http://schemas.microsoft.com/office/drawing/2014/main" id="{CBDE5B95-12A7-DC3D-C772-BA803CDEEB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19876" y="2838447"/>
              <a:ext cx="1085850" cy="217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Image result for maize plant cartoon">
              <a:extLst>
                <a:ext uri="{FF2B5EF4-FFF2-40B4-BE49-F238E27FC236}">
                  <a16:creationId xmlns:a16="http://schemas.microsoft.com/office/drawing/2014/main" id="{D9ECD55F-4B1F-2EE3-8762-B76D11E4FA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67576" y="2838447"/>
              <a:ext cx="1085850" cy="217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Image result for maize plant cartoon">
              <a:extLst>
                <a:ext uri="{FF2B5EF4-FFF2-40B4-BE49-F238E27FC236}">
                  <a16:creationId xmlns:a16="http://schemas.microsoft.com/office/drawing/2014/main" id="{90F1938D-4CD9-8873-0417-0F197FBF75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15276" y="2838446"/>
              <a:ext cx="1085850" cy="217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03538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BA7B1-F0E4-410F-8632-70E3321B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74339" cy="1325563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Helvetica" panose="020B0604020202020204" pitchFamily="34" charset="0"/>
                <a:cs typeface="Helvetica" panose="020B0604020202020204" pitchFamily="34" charset="0"/>
              </a:rPr>
              <a:t>2) Useful scholarship will need to be integrative</a:t>
            </a:r>
            <a:br>
              <a:rPr lang="en-US" sz="4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EFA43-B019-7F08-6BB4-A32896E73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62E7-2720-4769-BCAB-20B2965A291A}" type="slidenum">
              <a:rPr lang="en-CA" smtClean="0"/>
              <a:t>48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D1EB0-CF60-EF0D-FDD6-95E2514161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52" t="18453" r="50824" b="7178"/>
          <a:stretch/>
        </p:blipFill>
        <p:spPr>
          <a:xfrm>
            <a:off x="3871061" y="2056956"/>
            <a:ext cx="1408131" cy="157573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912AC1D-62D4-82FF-FA31-9CC52D1E1CFE}"/>
              </a:ext>
            </a:extLst>
          </p:cNvPr>
          <p:cNvGrpSpPr/>
          <p:nvPr/>
        </p:nvGrpSpPr>
        <p:grpSpPr>
          <a:xfrm>
            <a:off x="5283337" y="2108082"/>
            <a:ext cx="2437453" cy="1353605"/>
            <a:chOff x="1787241" y="4667380"/>
            <a:chExt cx="4080601" cy="2308627"/>
          </a:xfrm>
        </p:grpSpPr>
        <p:pic>
          <p:nvPicPr>
            <p:cNvPr id="9" name="Picture 2" descr="Buy 5 Acenew Water Drop Sticker Poster|Save Water|Save Environment Online  at Low Prices in India - Amazon.in">
              <a:extLst>
                <a:ext uri="{FF2B5EF4-FFF2-40B4-BE49-F238E27FC236}">
                  <a16:creationId xmlns:a16="http://schemas.microsoft.com/office/drawing/2014/main" id="{F83CE2CA-EBFC-44D1-9BC9-A977493057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9478" y="4906327"/>
              <a:ext cx="1737131" cy="1737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Plus 11">
              <a:extLst>
                <a:ext uri="{FF2B5EF4-FFF2-40B4-BE49-F238E27FC236}">
                  <a16:creationId xmlns:a16="http://schemas.microsoft.com/office/drawing/2014/main" id="{B27C7423-7608-C619-EBF0-7C236493651B}"/>
                </a:ext>
              </a:extLst>
            </p:cNvPr>
            <p:cNvSpPr/>
            <p:nvPr/>
          </p:nvSpPr>
          <p:spPr>
            <a:xfrm>
              <a:off x="3383300" y="5368765"/>
              <a:ext cx="873788" cy="812253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745"/>
            </a:p>
          </p:txBody>
        </p:sp>
        <p:sp>
          <p:nvSpPr>
            <p:cNvPr id="11" name="Multiply 9">
              <a:extLst>
                <a:ext uri="{FF2B5EF4-FFF2-40B4-BE49-F238E27FC236}">
                  <a16:creationId xmlns:a16="http://schemas.microsoft.com/office/drawing/2014/main" id="{C89AC4BF-4D28-E96B-79A3-66D1439005FC}"/>
                </a:ext>
              </a:extLst>
            </p:cNvPr>
            <p:cNvSpPr/>
            <p:nvPr/>
          </p:nvSpPr>
          <p:spPr>
            <a:xfrm>
              <a:off x="3990170" y="4667380"/>
              <a:ext cx="1877672" cy="2308627"/>
            </a:xfrm>
            <a:prstGeom prst="mathMultiply">
              <a:avLst>
                <a:gd name="adj1" fmla="val 12680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745" dirty="0"/>
            </a:p>
          </p:txBody>
        </p:sp>
        <p:sp>
          <p:nvSpPr>
            <p:cNvPr id="12" name="Sun 11">
              <a:extLst>
                <a:ext uri="{FF2B5EF4-FFF2-40B4-BE49-F238E27FC236}">
                  <a16:creationId xmlns:a16="http://schemas.microsoft.com/office/drawing/2014/main" id="{0A55038F-6AEC-986E-74B7-5336C530C53B}"/>
                </a:ext>
              </a:extLst>
            </p:cNvPr>
            <p:cNvSpPr/>
            <p:nvPr/>
          </p:nvSpPr>
          <p:spPr>
            <a:xfrm>
              <a:off x="1787241" y="4898841"/>
              <a:ext cx="1596059" cy="1660891"/>
            </a:xfrm>
            <a:prstGeom prst="sun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5" dirty="0"/>
            </a:p>
          </p:txBody>
        </p:sp>
      </p:grpSp>
      <p:sp>
        <p:nvSpPr>
          <p:cNvPr id="13" name="Subtitle 2">
            <a:extLst>
              <a:ext uri="{FF2B5EF4-FFF2-40B4-BE49-F238E27FC236}">
                <a16:creationId xmlns:a16="http://schemas.microsoft.com/office/drawing/2014/main" id="{B159E674-6903-FD20-8BF8-D105E23A176E}"/>
              </a:ext>
            </a:extLst>
          </p:cNvPr>
          <p:cNvSpPr txBox="1">
            <a:spLocks/>
          </p:cNvSpPr>
          <p:nvPr/>
        </p:nvSpPr>
        <p:spPr>
          <a:xfrm>
            <a:off x="2529928" y="1293513"/>
            <a:ext cx="7736469" cy="973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Compound extremes = interactions among:</a:t>
            </a:r>
          </a:p>
          <a:p>
            <a:pPr marL="0" indent="0" algn="ctr"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2F96DA4-E80C-6AC5-42E3-85972853018A}"/>
              </a:ext>
            </a:extLst>
          </p:cNvPr>
          <p:cNvGrpSpPr/>
          <p:nvPr/>
        </p:nvGrpSpPr>
        <p:grpSpPr>
          <a:xfrm>
            <a:off x="3362069" y="4416356"/>
            <a:ext cx="5268516" cy="2035972"/>
            <a:chOff x="3381376" y="2838446"/>
            <a:chExt cx="5619750" cy="2171703"/>
          </a:xfrm>
        </p:grpSpPr>
        <p:pic>
          <p:nvPicPr>
            <p:cNvPr id="15" name="Picture 14" descr="Image result for maize plant cartoon">
              <a:extLst>
                <a:ext uri="{FF2B5EF4-FFF2-40B4-BE49-F238E27FC236}">
                  <a16:creationId xmlns:a16="http://schemas.microsoft.com/office/drawing/2014/main" id="{02971B70-C68C-D435-2E53-2C8F0EE8D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81376" y="2838450"/>
              <a:ext cx="1085850" cy="217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Image result for maize plant cartoon">
              <a:extLst>
                <a:ext uri="{FF2B5EF4-FFF2-40B4-BE49-F238E27FC236}">
                  <a16:creationId xmlns:a16="http://schemas.microsoft.com/office/drawing/2014/main" id="{82C6B4A7-6CD3-AB0D-E3D7-2E13438D85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029076" y="2838449"/>
              <a:ext cx="1085850" cy="217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Image result for maize plant cartoon">
              <a:extLst>
                <a:ext uri="{FF2B5EF4-FFF2-40B4-BE49-F238E27FC236}">
                  <a16:creationId xmlns:a16="http://schemas.microsoft.com/office/drawing/2014/main" id="{52C20AF9-1C6F-5598-5358-D0D56DD4BE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76776" y="2838449"/>
              <a:ext cx="1085850" cy="217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Image result for maize plant cartoon">
              <a:extLst>
                <a:ext uri="{FF2B5EF4-FFF2-40B4-BE49-F238E27FC236}">
                  <a16:creationId xmlns:a16="http://schemas.microsoft.com/office/drawing/2014/main" id="{35568697-5C4C-6D60-2FD1-F7AF04EEFB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24476" y="2838448"/>
              <a:ext cx="1085850" cy="217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Image result for maize plant cartoon">
              <a:extLst>
                <a:ext uri="{FF2B5EF4-FFF2-40B4-BE49-F238E27FC236}">
                  <a16:creationId xmlns:a16="http://schemas.microsoft.com/office/drawing/2014/main" id="{194F2FCC-ABE7-DD49-5027-48591324C9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72176" y="2838448"/>
              <a:ext cx="1085850" cy="217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Image result for maize plant cartoon">
              <a:extLst>
                <a:ext uri="{FF2B5EF4-FFF2-40B4-BE49-F238E27FC236}">
                  <a16:creationId xmlns:a16="http://schemas.microsoft.com/office/drawing/2014/main" id="{CBDE5B95-12A7-DC3D-C772-BA803CDEEB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19876" y="2838447"/>
              <a:ext cx="1085850" cy="217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Image result for maize plant cartoon">
              <a:extLst>
                <a:ext uri="{FF2B5EF4-FFF2-40B4-BE49-F238E27FC236}">
                  <a16:creationId xmlns:a16="http://schemas.microsoft.com/office/drawing/2014/main" id="{D9ECD55F-4B1F-2EE3-8762-B76D11E4FA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67576" y="2838447"/>
              <a:ext cx="1085850" cy="217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Image result for maize plant cartoon">
              <a:extLst>
                <a:ext uri="{FF2B5EF4-FFF2-40B4-BE49-F238E27FC236}">
                  <a16:creationId xmlns:a16="http://schemas.microsoft.com/office/drawing/2014/main" id="{90F1938D-4CD9-8873-0417-0F197FBF75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15276" y="2838446"/>
              <a:ext cx="1085850" cy="217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Subtitle 2">
            <a:extLst>
              <a:ext uri="{FF2B5EF4-FFF2-40B4-BE49-F238E27FC236}">
                <a16:creationId xmlns:a16="http://schemas.microsoft.com/office/drawing/2014/main" id="{EE3C9680-609E-E517-576D-0FC0682429CA}"/>
              </a:ext>
            </a:extLst>
          </p:cNvPr>
          <p:cNvSpPr txBox="1">
            <a:spLocks/>
          </p:cNvSpPr>
          <p:nvPr/>
        </p:nvSpPr>
        <p:spPr>
          <a:xfrm>
            <a:off x="358133" y="2415416"/>
            <a:ext cx="3575292" cy="973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Climate</a:t>
            </a:r>
          </a:p>
          <a:p>
            <a:pPr marL="0" indent="0" algn="ctr"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D4D17596-CBD8-0118-6BC5-B89CBA3265FC}"/>
              </a:ext>
            </a:extLst>
          </p:cNvPr>
          <p:cNvSpPr txBox="1">
            <a:spLocks/>
          </p:cNvSpPr>
          <p:nvPr/>
        </p:nvSpPr>
        <p:spPr>
          <a:xfrm>
            <a:off x="592419" y="4384300"/>
            <a:ext cx="2995386" cy="9738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Crops (or other essential human-natural systems)</a:t>
            </a:r>
          </a:p>
          <a:p>
            <a:pPr marL="0" indent="0" algn="ctr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76792138-1B4F-4E63-9E61-16FE6F3CB6E9}"/>
              </a:ext>
            </a:extLst>
          </p:cNvPr>
          <p:cNvSpPr txBox="1">
            <a:spLocks/>
          </p:cNvSpPr>
          <p:nvPr/>
        </p:nvSpPr>
        <p:spPr>
          <a:xfrm>
            <a:off x="659931" y="5965413"/>
            <a:ext cx="2995386" cy="973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Soils</a:t>
            </a:r>
          </a:p>
          <a:p>
            <a:pPr marL="0" indent="0" algn="ctr">
              <a:buNone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4E4B9AB9-391B-82C8-EF52-7AEDB7767B84}"/>
              </a:ext>
            </a:extLst>
          </p:cNvPr>
          <p:cNvSpPr txBox="1">
            <a:spLocks/>
          </p:cNvSpPr>
          <p:nvPr/>
        </p:nvSpPr>
        <p:spPr>
          <a:xfrm>
            <a:off x="8776753" y="2642096"/>
            <a:ext cx="3302050" cy="3176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Water resources</a:t>
            </a:r>
          </a:p>
          <a:p>
            <a:pPr algn="ctr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Food trade</a:t>
            </a:r>
          </a:p>
          <a:p>
            <a:pPr algn="ctr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Institutional/industrial science</a:t>
            </a:r>
          </a:p>
          <a:p>
            <a:pPr algn="ctr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Geopolitics</a:t>
            </a:r>
          </a:p>
          <a:p>
            <a:pPr algn="ctr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Mitigation tradeoffs</a:t>
            </a:r>
          </a:p>
          <a:p>
            <a:pPr algn="ctr"/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1310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2471338B-0CC6-A690-89CF-439BE5C91F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 r="12071" b="50990"/>
          <a:stretch/>
        </p:blipFill>
        <p:spPr>
          <a:xfrm>
            <a:off x="5522928" y="4374060"/>
            <a:ext cx="1565754" cy="10925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44BF71-1B1B-E998-3F68-B7B60DC0F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30" y="-25159"/>
            <a:ext cx="548457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Crops face i</a:t>
            </a:r>
            <a:r>
              <a:rPr lang="en-US" sz="32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ncreasing combinations of extremes</a:t>
            </a:r>
            <a:endParaRPr lang="en-CA" sz="32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EE8F5-6D53-F24E-2B54-2DB39DF2E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67" y="1767445"/>
            <a:ext cx="1755930" cy="17559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86C7FF-46B7-E993-F600-5008C196F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736" y="2025083"/>
            <a:ext cx="2050335" cy="205033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49CDAE5-8C09-EEC8-7D81-A4B567EAFF25}"/>
              </a:ext>
            </a:extLst>
          </p:cNvPr>
          <p:cNvSpPr/>
          <p:nvPr/>
        </p:nvSpPr>
        <p:spPr>
          <a:xfrm>
            <a:off x="9508409" y="4507222"/>
            <a:ext cx="1432560" cy="1534160"/>
          </a:xfrm>
          <a:prstGeom prst="rect">
            <a:avLst/>
          </a:prstGeom>
          <a:solidFill>
            <a:srgbClr val="996633">
              <a:alpha val="7098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24C022-3CA7-9DCD-9AE0-E5BEB20CEE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68" b="10438"/>
          <a:stretch/>
        </p:blipFill>
        <p:spPr>
          <a:xfrm>
            <a:off x="1226974" y="5005620"/>
            <a:ext cx="2504317" cy="10925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7AA0D82-0E56-43F1-464B-D0F16FDC9F2C}"/>
              </a:ext>
            </a:extLst>
          </p:cNvPr>
          <p:cNvSpPr/>
          <p:nvPr/>
        </p:nvSpPr>
        <p:spPr>
          <a:xfrm>
            <a:off x="1544612" y="5005836"/>
            <a:ext cx="1884387" cy="1061830"/>
          </a:xfrm>
          <a:prstGeom prst="rect">
            <a:avLst/>
          </a:prstGeom>
          <a:solidFill>
            <a:schemeClr val="accent5">
              <a:lumMod val="60000"/>
              <a:lumOff val="40000"/>
              <a:alpha val="71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2A6F49-2DFA-1304-EEDF-BB460B3325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 t="48883" r="12071" b="10438"/>
          <a:stretch/>
        </p:blipFill>
        <p:spPr>
          <a:xfrm>
            <a:off x="3436651" y="4997900"/>
            <a:ext cx="1899733" cy="110024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426CC55-46CB-28D3-1418-AB58E9557CFA}"/>
              </a:ext>
            </a:extLst>
          </p:cNvPr>
          <p:cNvSpPr/>
          <p:nvPr/>
        </p:nvSpPr>
        <p:spPr>
          <a:xfrm>
            <a:off x="3451997" y="5005836"/>
            <a:ext cx="1884387" cy="1061830"/>
          </a:xfrm>
          <a:prstGeom prst="rect">
            <a:avLst/>
          </a:prstGeom>
          <a:solidFill>
            <a:srgbClr val="996633">
              <a:alpha val="71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522D21-86F1-179A-E25A-C267ECC142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 t="49168" r="12071" b="10438"/>
          <a:stretch/>
        </p:blipFill>
        <p:spPr>
          <a:xfrm>
            <a:off x="5331365" y="5005404"/>
            <a:ext cx="1899733" cy="10925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478814F-4D02-86B0-F510-D658F075B469}"/>
              </a:ext>
            </a:extLst>
          </p:cNvPr>
          <p:cNvSpPr/>
          <p:nvPr/>
        </p:nvSpPr>
        <p:spPr>
          <a:xfrm>
            <a:off x="5346711" y="5489183"/>
            <a:ext cx="1884387" cy="1061830"/>
          </a:xfrm>
          <a:prstGeom prst="rect">
            <a:avLst/>
          </a:prstGeom>
          <a:solidFill>
            <a:srgbClr val="996633">
              <a:alpha val="71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E4823E-6C76-E7A6-F7BB-7C3C2D63B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 r="12071" b="10438"/>
          <a:stretch/>
        </p:blipFill>
        <p:spPr>
          <a:xfrm>
            <a:off x="7215752" y="3668055"/>
            <a:ext cx="1899733" cy="242237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DB631C3-076D-4F94-C277-B638A3453FD8}"/>
              </a:ext>
            </a:extLst>
          </p:cNvPr>
          <p:cNvSpPr/>
          <p:nvPr/>
        </p:nvSpPr>
        <p:spPr>
          <a:xfrm>
            <a:off x="7231098" y="4998116"/>
            <a:ext cx="1884387" cy="1061830"/>
          </a:xfrm>
          <a:prstGeom prst="rect">
            <a:avLst/>
          </a:prstGeom>
          <a:solidFill>
            <a:schemeClr val="accent5">
              <a:lumMod val="60000"/>
              <a:lumOff val="40000"/>
              <a:alpha val="71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F6C8686-89B6-7C3D-F2D0-A3566BA3F4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 r="12071" b="10438"/>
          <a:stretch/>
        </p:blipFill>
        <p:spPr>
          <a:xfrm>
            <a:off x="9110466" y="3667839"/>
            <a:ext cx="1899733" cy="242237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45AF4BB-6978-DED9-F056-62055BFD52F7}"/>
              </a:ext>
            </a:extLst>
          </p:cNvPr>
          <p:cNvSpPr/>
          <p:nvPr/>
        </p:nvSpPr>
        <p:spPr>
          <a:xfrm>
            <a:off x="9125812" y="4997900"/>
            <a:ext cx="1884387" cy="1061830"/>
          </a:xfrm>
          <a:prstGeom prst="rect">
            <a:avLst/>
          </a:prstGeom>
          <a:solidFill>
            <a:schemeClr val="accent5">
              <a:lumMod val="60000"/>
              <a:lumOff val="40000"/>
              <a:alpha val="71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0F316FA-CAFA-3C60-ADBC-CCD841F18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14" y="2280431"/>
            <a:ext cx="1554647" cy="155464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599184-65CD-6625-317A-718A6A1BA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386" y="1495603"/>
            <a:ext cx="1554648" cy="1554648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EC07EA5E-59FD-9B09-2DE3-63C17721F537}"/>
              </a:ext>
            </a:extLst>
          </p:cNvPr>
          <p:cNvSpPr txBox="1">
            <a:spLocks/>
          </p:cNvSpPr>
          <p:nvPr/>
        </p:nvSpPr>
        <p:spPr>
          <a:xfrm>
            <a:off x="3486201" y="5869278"/>
            <a:ext cx="122439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</a:rPr>
              <a:t>Across the growing season</a:t>
            </a:r>
            <a:endParaRPr lang="en-CA" sz="3200" i="1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DF6CAED-A4DB-A243-5075-38005C2A6BC9}"/>
              </a:ext>
            </a:extLst>
          </p:cNvPr>
          <p:cNvCxnSpPr/>
          <p:nvPr/>
        </p:nvCxnSpPr>
        <p:spPr>
          <a:xfrm flipH="1">
            <a:off x="1601167" y="6532059"/>
            <a:ext cx="1698430" cy="0"/>
          </a:xfrm>
          <a:prstGeom prst="straightConnector1">
            <a:avLst/>
          </a:prstGeom>
          <a:ln w="22225">
            <a:headEnd type="none"/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A5637C4-9BCA-30BD-CBD2-8E272D7DA61B}"/>
              </a:ext>
            </a:extLst>
          </p:cNvPr>
          <p:cNvCxnSpPr>
            <a:cxnSpLocks/>
          </p:cNvCxnSpPr>
          <p:nvPr/>
        </p:nvCxnSpPr>
        <p:spPr>
          <a:xfrm>
            <a:off x="8646297" y="6532059"/>
            <a:ext cx="2363902" cy="0"/>
          </a:xfrm>
          <a:prstGeom prst="straightConnector1">
            <a:avLst/>
          </a:prstGeom>
          <a:ln w="22225">
            <a:headEnd type="none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itle 1">
            <a:extLst>
              <a:ext uri="{FF2B5EF4-FFF2-40B4-BE49-F238E27FC236}">
                <a16:creationId xmlns:a16="http://schemas.microsoft.com/office/drawing/2014/main" id="{DBD4F157-BD91-726C-C44A-659753E61E35}"/>
              </a:ext>
            </a:extLst>
          </p:cNvPr>
          <p:cNvSpPr txBox="1">
            <a:spLocks/>
          </p:cNvSpPr>
          <p:nvPr/>
        </p:nvSpPr>
        <p:spPr>
          <a:xfrm>
            <a:off x="8048960" y="-20155"/>
            <a:ext cx="51822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</a:rPr>
              <a:t>At the same time</a:t>
            </a:r>
            <a:endParaRPr lang="en-CA" sz="3200" i="1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3815646-9F1E-4F3E-C910-37826B953486}"/>
              </a:ext>
            </a:extLst>
          </p:cNvPr>
          <p:cNvCxnSpPr>
            <a:cxnSpLocks/>
          </p:cNvCxnSpPr>
          <p:nvPr/>
        </p:nvCxnSpPr>
        <p:spPr>
          <a:xfrm>
            <a:off x="8941029" y="1053754"/>
            <a:ext cx="63271" cy="246650"/>
          </a:xfrm>
          <a:prstGeom prst="straightConnector1">
            <a:avLst/>
          </a:prstGeom>
          <a:ln w="22225">
            <a:headEnd type="none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AD12D8A-0A0C-41B1-4713-04792E6F268B}"/>
              </a:ext>
            </a:extLst>
          </p:cNvPr>
          <p:cNvCxnSpPr>
            <a:cxnSpLocks/>
          </p:cNvCxnSpPr>
          <p:nvPr/>
        </p:nvCxnSpPr>
        <p:spPr>
          <a:xfrm flipH="1">
            <a:off x="6658456" y="958144"/>
            <a:ext cx="1221849" cy="693171"/>
          </a:xfrm>
          <a:prstGeom prst="straightConnector1">
            <a:avLst/>
          </a:prstGeom>
          <a:ln w="22225">
            <a:headEnd type="none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F8BD990-3D37-2A12-790F-379A6059CCB4}"/>
              </a:ext>
            </a:extLst>
          </p:cNvPr>
          <p:cNvCxnSpPr>
            <a:cxnSpLocks/>
          </p:cNvCxnSpPr>
          <p:nvPr/>
        </p:nvCxnSpPr>
        <p:spPr>
          <a:xfrm flipH="1">
            <a:off x="7033520" y="1110544"/>
            <a:ext cx="999185" cy="3776200"/>
          </a:xfrm>
          <a:prstGeom prst="straightConnector1">
            <a:avLst/>
          </a:prstGeom>
          <a:ln w="22225">
            <a:headEnd type="none"/>
            <a:tailEnd type="arrow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C15B848C-3624-C64F-3548-BB654D2CE5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 r="12071" b="50990"/>
          <a:stretch/>
        </p:blipFill>
        <p:spPr>
          <a:xfrm>
            <a:off x="2063484" y="4413168"/>
            <a:ext cx="801607" cy="55933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5D98B4B-A72B-37EC-B490-63F1F39742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 r="12071" b="50990"/>
          <a:stretch/>
        </p:blipFill>
        <p:spPr>
          <a:xfrm>
            <a:off x="3773415" y="4103052"/>
            <a:ext cx="1246048" cy="86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7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DE71E4-3B07-45E3-8F4E-177B98A32F2C}"/>
              </a:ext>
            </a:extLst>
          </p:cNvPr>
          <p:cNvSpPr txBox="1"/>
          <p:nvPr/>
        </p:nvSpPr>
        <p:spPr>
          <a:xfrm>
            <a:off x="1376239" y="167454"/>
            <a:ext cx="10153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The evolving focus of climate impacts (in the IPCC)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472E9F-0638-47FB-A434-237D325ADEDA}"/>
              </a:ext>
            </a:extLst>
          </p:cNvPr>
          <p:cNvSpPr txBox="1"/>
          <p:nvPr/>
        </p:nvSpPr>
        <p:spPr>
          <a:xfrm>
            <a:off x="366024" y="1072335"/>
            <a:ext cx="3825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u="sng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IPCC 2</a:t>
            </a:r>
            <a:r>
              <a:rPr lang="en-CA" sz="2000" u="sng" baseline="300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nd</a:t>
            </a:r>
            <a:r>
              <a:rPr lang="en-CA" sz="2000" u="sng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Report: </a:t>
            </a:r>
          </a:p>
          <a:p>
            <a:r>
              <a:rPr lang="en-CA" sz="20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Extremes </a:t>
            </a:r>
            <a:r>
              <a:rPr lang="en-CA" sz="2000" b="1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 mentioned</a:t>
            </a:r>
            <a:r>
              <a:rPr lang="en-CA" sz="20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 agricultural impacts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884A50-FA11-4CC0-93A0-2055F450FD3A}"/>
              </a:ext>
            </a:extLst>
          </p:cNvPr>
          <p:cNvSpPr txBox="1"/>
          <p:nvPr/>
        </p:nvSpPr>
        <p:spPr>
          <a:xfrm>
            <a:off x="787492" y="6050580"/>
            <a:ext cx="3825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Mean changes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8CA4A2-B191-6EA7-5B62-494300E6D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62E7-2720-4769-BCAB-20B2965A291A}" type="slidenum">
              <a:rPr lang="en-CA" smtClean="0"/>
              <a:t>5</a:t>
            </a:fld>
            <a:endParaRPr lang="en-CA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E0996E-214F-401E-CEF4-C5D152C17A6F}"/>
              </a:ext>
            </a:extLst>
          </p:cNvPr>
          <p:cNvGrpSpPr/>
          <p:nvPr/>
        </p:nvGrpSpPr>
        <p:grpSpPr>
          <a:xfrm>
            <a:off x="624840" y="5116135"/>
            <a:ext cx="10535920" cy="746901"/>
            <a:chOff x="548640" y="4378960"/>
            <a:chExt cx="10535920" cy="74690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1E91CF-9F9C-CDA6-2B66-95F897F09CB5}"/>
                </a:ext>
              </a:extLst>
            </p:cNvPr>
            <p:cNvSpPr txBox="1"/>
            <p:nvPr/>
          </p:nvSpPr>
          <p:spPr>
            <a:xfrm>
              <a:off x="858252" y="4664196"/>
              <a:ext cx="1024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>
                  <a:solidFill>
                    <a:srgbClr val="7030A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1990s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114299C-463A-9C8E-BD05-AAAF477679D0}"/>
                </a:ext>
              </a:extLst>
            </p:cNvPr>
            <p:cNvCxnSpPr/>
            <p:nvPr/>
          </p:nvCxnSpPr>
          <p:spPr>
            <a:xfrm>
              <a:off x="548640" y="4378960"/>
              <a:ext cx="1053592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B5094CB-73DA-531A-C0EF-8A1B82C0D475}"/>
                </a:ext>
              </a:extLst>
            </p:cNvPr>
            <p:cNvSpPr txBox="1"/>
            <p:nvPr/>
          </p:nvSpPr>
          <p:spPr>
            <a:xfrm>
              <a:off x="3653225" y="4662563"/>
              <a:ext cx="1024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>
                  <a:solidFill>
                    <a:schemeClr val="accent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2000s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B73673-6FD9-0909-9CFD-12FF9EE58E16}"/>
                </a:ext>
              </a:extLst>
            </p:cNvPr>
            <p:cNvSpPr txBox="1"/>
            <p:nvPr/>
          </p:nvSpPr>
          <p:spPr>
            <a:xfrm>
              <a:off x="6376910" y="4662563"/>
              <a:ext cx="1024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>
                  <a:solidFill>
                    <a:schemeClr val="accent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2010s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578F0AA-287C-A09A-CECC-AC5D3284ACE8}"/>
                </a:ext>
              </a:extLst>
            </p:cNvPr>
            <p:cNvSpPr txBox="1"/>
            <p:nvPr/>
          </p:nvSpPr>
          <p:spPr>
            <a:xfrm>
              <a:off x="9215370" y="4662563"/>
              <a:ext cx="1024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>
                  <a:solidFill>
                    <a:srgbClr val="FF66CC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2020s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83E9375F-111A-6C32-CC0B-8DF6250E02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6632"/>
          <a:stretch/>
        </p:blipFill>
        <p:spPr>
          <a:xfrm>
            <a:off x="1715785" y="2539696"/>
            <a:ext cx="726405" cy="254285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180FF1E-E2B7-97F0-2432-00ECC2B52C21}"/>
              </a:ext>
            </a:extLst>
          </p:cNvPr>
          <p:cNvSpPr/>
          <p:nvPr/>
        </p:nvSpPr>
        <p:spPr>
          <a:xfrm>
            <a:off x="2247956" y="2529422"/>
            <a:ext cx="726405" cy="1847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23E796-2EDF-E0F4-1227-FC610A4C6CB1}"/>
              </a:ext>
            </a:extLst>
          </p:cNvPr>
          <p:cNvSpPr txBox="1"/>
          <p:nvPr/>
        </p:nvSpPr>
        <p:spPr>
          <a:xfrm>
            <a:off x="331215" y="3343479"/>
            <a:ext cx="3825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+2°C</a:t>
            </a:r>
          </a:p>
        </p:txBody>
      </p:sp>
    </p:spTree>
    <p:extLst>
      <p:ext uri="{BB962C8B-B14F-4D97-AF65-F5344CB8AC3E}">
        <p14:creationId xmlns:p14="http://schemas.microsoft.com/office/powerpoint/2010/main" val="41813227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933608-2B2A-39CE-F33A-6F96A2CBC4C4}"/>
              </a:ext>
            </a:extLst>
          </p:cNvPr>
          <p:cNvSpPr txBox="1"/>
          <p:nvPr/>
        </p:nvSpPr>
        <p:spPr>
          <a:xfrm>
            <a:off x="4953884" y="519194"/>
            <a:ext cx="482541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</a:rPr>
              <a:t>Current policies and pledges put us in the range of 2°C warming by 2100</a:t>
            </a:r>
            <a:endParaRPr lang="en-CA" sz="2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F90FA-C824-FDF9-C80B-6E8795E56C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43"/>
          <a:stretch/>
        </p:blipFill>
        <p:spPr>
          <a:xfrm>
            <a:off x="0" y="0"/>
            <a:ext cx="4825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930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933608-2B2A-39CE-F33A-6F96A2CBC4C4}"/>
              </a:ext>
            </a:extLst>
          </p:cNvPr>
          <p:cNvSpPr txBox="1"/>
          <p:nvPr/>
        </p:nvSpPr>
        <p:spPr>
          <a:xfrm>
            <a:off x="4953884" y="519194"/>
            <a:ext cx="482541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</a:rPr>
              <a:t>Current policies and pledges put us in the range of 2°C warming by 2100</a:t>
            </a:r>
            <a:endParaRPr lang="en-CA" sz="2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F90FA-C824-FDF9-C80B-6E8795E56C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43"/>
          <a:stretch/>
        </p:blipFill>
        <p:spPr>
          <a:xfrm>
            <a:off x="0" y="0"/>
            <a:ext cx="482541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0BF580-54ED-6808-8AB1-8BD9EE4748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9"/>
          <a:stretch/>
        </p:blipFill>
        <p:spPr>
          <a:xfrm>
            <a:off x="6402530" y="2784297"/>
            <a:ext cx="5789470" cy="40737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9EFFA0-4B38-FB6D-96F1-5D87689D90CC}"/>
              </a:ext>
            </a:extLst>
          </p:cNvPr>
          <p:cNvSpPr txBox="1"/>
          <p:nvPr/>
        </p:nvSpPr>
        <p:spPr>
          <a:xfrm>
            <a:off x="6508663" y="2291854"/>
            <a:ext cx="59205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1" dirty="0">
                <a:solidFill>
                  <a:srgbClr val="000000"/>
                </a:solidFill>
                <a:latin typeface="Arial" panose="020B0604020202020204" pitchFamily="34" charset="0"/>
              </a:rPr>
              <a:t>How will that impact global crops?</a:t>
            </a:r>
            <a:endParaRPr lang="en-CA" sz="2600" b="1" dirty="0"/>
          </a:p>
        </p:txBody>
      </p:sp>
    </p:spTree>
    <p:extLst>
      <p:ext uri="{BB962C8B-B14F-4D97-AF65-F5344CB8AC3E}">
        <p14:creationId xmlns:p14="http://schemas.microsoft.com/office/powerpoint/2010/main" val="4122921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DE71E4-3B07-45E3-8F4E-177B98A32F2C}"/>
              </a:ext>
            </a:extLst>
          </p:cNvPr>
          <p:cNvSpPr txBox="1"/>
          <p:nvPr/>
        </p:nvSpPr>
        <p:spPr>
          <a:xfrm>
            <a:off x="1376239" y="167454"/>
            <a:ext cx="10153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The evolving focus of climate impacts (in the IPCC)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472E9F-0638-47FB-A434-237D325ADEDA}"/>
              </a:ext>
            </a:extLst>
          </p:cNvPr>
          <p:cNvSpPr txBox="1"/>
          <p:nvPr/>
        </p:nvSpPr>
        <p:spPr>
          <a:xfrm>
            <a:off x="366024" y="1072335"/>
            <a:ext cx="3825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u="sng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IPCC 2</a:t>
            </a:r>
            <a:r>
              <a:rPr lang="en-CA" sz="2000" u="sng" baseline="300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nd</a:t>
            </a:r>
            <a:r>
              <a:rPr lang="en-CA" sz="2000" u="sng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Report: </a:t>
            </a:r>
          </a:p>
          <a:p>
            <a:r>
              <a:rPr lang="en-CA" sz="20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Extremes </a:t>
            </a:r>
            <a:r>
              <a:rPr lang="en-CA" sz="2000" b="1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 mentioned</a:t>
            </a:r>
            <a:r>
              <a:rPr lang="en-CA" sz="20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 agricultural impacts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791C92-AF1E-43E8-8F8F-058B7808F76F}"/>
              </a:ext>
            </a:extLst>
          </p:cNvPr>
          <p:cNvSpPr txBox="1"/>
          <p:nvPr/>
        </p:nvSpPr>
        <p:spPr>
          <a:xfrm>
            <a:off x="3835492" y="3423023"/>
            <a:ext cx="3825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u="sng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IPCC 3</a:t>
            </a:r>
            <a:r>
              <a:rPr lang="en-CA" sz="2000" u="sng" baseline="300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rd</a:t>
            </a:r>
            <a:r>
              <a:rPr lang="en-CA" sz="2000" u="sng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Report: </a:t>
            </a:r>
          </a:p>
          <a:p>
            <a:r>
              <a:rPr lang="en-CA" sz="20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</a:t>
            </a:r>
            <a:r>
              <a:rPr lang="en-US" sz="20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Projected Changes in Climate Extremes could have </a:t>
            </a:r>
            <a:r>
              <a:rPr lang="en-US" sz="20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Major Consequences</a:t>
            </a:r>
            <a:r>
              <a:rPr lang="en-US" sz="20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”</a:t>
            </a:r>
            <a:endParaRPr lang="en-CA" sz="200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1CAD18-0CB2-49E5-9E44-69F6455C6EF0}"/>
              </a:ext>
            </a:extLst>
          </p:cNvPr>
          <p:cNvSpPr txBox="1"/>
          <p:nvPr/>
        </p:nvSpPr>
        <p:spPr>
          <a:xfrm>
            <a:off x="4788299" y="6050580"/>
            <a:ext cx="3825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Extremes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884A50-FA11-4CC0-93A0-2055F450FD3A}"/>
              </a:ext>
            </a:extLst>
          </p:cNvPr>
          <p:cNvSpPr txBox="1"/>
          <p:nvPr/>
        </p:nvSpPr>
        <p:spPr>
          <a:xfrm>
            <a:off x="787492" y="6050580"/>
            <a:ext cx="3825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Mean changes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8CA4A2-B191-6EA7-5B62-494300E6D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62E7-2720-4769-BCAB-20B2965A291A}" type="slidenum">
              <a:rPr lang="en-CA" smtClean="0"/>
              <a:t>6</a:t>
            </a:fld>
            <a:endParaRPr lang="en-CA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E0996E-214F-401E-CEF4-C5D152C17A6F}"/>
              </a:ext>
            </a:extLst>
          </p:cNvPr>
          <p:cNvGrpSpPr/>
          <p:nvPr/>
        </p:nvGrpSpPr>
        <p:grpSpPr>
          <a:xfrm>
            <a:off x="624840" y="5116135"/>
            <a:ext cx="10535920" cy="746901"/>
            <a:chOff x="548640" y="4378960"/>
            <a:chExt cx="10535920" cy="74690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1E91CF-9F9C-CDA6-2B66-95F897F09CB5}"/>
                </a:ext>
              </a:extLst>
            </p:cNvPr>
            <p:cNvSpPr txBox="1"/>
            <p:nvPr/>
          </p:nvSpPr>
          <p:spPr>
            <a:xfrm>
              <a:off x="858252" y="4664196"/>
              <a:ext cx="1024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>
                  <a:solidFill>
                    <a:srgbClr val="7030A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1990s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114299C-463A-9C8E-BD05-AAAF477679D0}"/>
                </a:ext>
              </a:extLst>
            </p:cNvPr>
            <p:cNvCxnSpPr/>
            <p:nvPr/>
          </p:nvCxnSpPr>
          <p:spPr>
            <a:xfrm>
              <a:off x="548640" y="4378960"/>
              <a:ext cx="1053592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B5094CB-73DA-531A-C0EF-8A1B82C0D475}"/>
                </a:ext>
              </a:extLst>
            </p:cNvPr>
            <p:cNvSpPr txBox="1"/>
            <p:nvPr/>
          </p:nvSpPr>
          <p:spPr>
            <a:xfrm>
              <a:off x="3653225" y="4662563"/>
              <a:ext cx="1024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>
                  <a:solidFill>
                    <a:schemeClr val="accent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2000s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B73673-6FD9-0909-9CFD-12FF9EE58E16}"/>
                </a:ext>
              </a:extLst>
            </p:cNvPr>
            <p:cNvSpPr txBox="1"/>
            <p:nvPr/>
          </p:nvSpPr>
          <p:spPr>
            <a:xfrm>
              <a:off x="6376910" y="4662563"/>
              <a:ext cx="1024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>
                  <a:solidFill>
                    <a:schemeClr val="accent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2010s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578F0AA-287C-A09A-CECC-AC5D3284ACE8}"/>
                </a:ext>
              </a:extLst>
            </p:cNvPr>
            <p:cNvSpPr txBox="1"/>
            <p:nvPr/>
          </p:nvSpPr>
          <p:spPr>
            <a:xfrm>
              <a:off x="9215370" y="4662563"/>
              <a:ext cx="1024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>
                  <a:solidFill>
                    <a:srgbClr val="FF66CC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2020s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83E9375F-111A-6C32-CC0B-8DF6250E02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6632"/>
          <a:stretch/>
        </p:blipFill>
        <p:spPr>
          <a:xfrm>
            <a:off x="1715785" y="2539696"/>
            <a:ext cx="726405" cy="254285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180FF1E-E2B7-97F0-2432-00ECC2B52C21}"/>
              </a:ext>
            </a:extLst>
          </p:cNvPr>
          <p:cNvSpPr/>
          <p:nvPr/>
        </p:nvSpPr>
        <p:spPr>
          <a:xfrm>
            <a:off x="2247956" y="2529422"/>
            <a:ext cx="726405" cy="1847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71D5435-C3AF-EEB0-CEA0-B55A1CB64F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8"/>
          <a:stretch/>
        </p:blipFill>
        <p:spPr>
          <a:xfrm>
            <a:off x="4788299" y="1295854"/>
            <a:ext cx="1816950" cy="17574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6BFD37-89C1-FE14-EE03-28DB34FD1BDA}"/>
              </a:ext>
            </a:extLst>
          </p:cNvPr>
          <p:cNvSpPr/>
          <p:nvPr/>
        </p:nvSpPr>
        <p:spPr>
          <a:xfrm>
            <a:off x="4980494" y="2285376"/>
            <a:ext cx="1432560" cy="767974"/>
          </a:xfrm>
          <a:prstGeom prst="rect">
            <a:avLst/>
          </a:prstGeom>
          <a:solidFill>
            <a:srgbClr val="996633">
              <a:alpha val="7098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4195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DE71E4-3B07-45E3-8F4E-177B98A32F2C}"/>
              </a:ext>
            </a:extLst>
          </p:cNvPr>
          <p:cNvSpPr txBox="1"/>
          <p:nvPr/>
        </p:nvSpPr>
        <p:spPr>
          <a:xfrm>
            <a:off x="1376239" y="167454"/>
            <a:ext cx="10153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>
                <a:latin typeface="Helvetica" panose="020B0604020202020204" pitchFamily="34" charset="0"/>
                <a:cs typeface="Helvetica" panose="020B0604020202020204" pitchFamily="34" charset="0"/>
              </a:rPr>
              <a:t>The evolving focus of climate impacts (in the IPCC)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472E9F-0638-47FB-A434-237D325ADEDA}"/>
              </a:ext>
            </a:extLst>
          </p:cNvPr>
          <p:cNvSpPr txBox="1"/>
          <p:nvPr/>
        </p:nvSpPr>
        <p:spPr>
          <a:xfrm>
            <a:off x="366024" y="1072335"/>
            <a:ext cx="3825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u="sng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IPCC 2</a:t>
            </a:r>
            <a:r>
              <a:rPr lang="en-CA" sz="2000" u="sng" baseline="300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nd</a:t>
            </a:r>
            <a:r>
              <a:rPr lang="en-CA" sz="2000" u="sng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Report: </a:t>
            </a:r>
          </a:p>
          <a:p>
            <a:r>
              <a:rPr lang="en-CA" sz="20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Extremes </a:t>
            </a:r>
            <a:r>
              <a:rPr lang="en-CA" sz="2000" b="1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 mentioned</a:t>
            </a:r>
            <a:r>
              <a:rPr lang="en-CA" sz="2000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 agricultural impacts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791C92-AF1E-43E8-8F8F-058B7808F76F}"/>
              </a:ext>
            </a:extLst>
          </p:cNvPr>
          <p:cNvSpPr txBox="1"/>
          <p:nvPr/>
        </p:nvSpPr>
        <p:spPr>
          <a:xfrm>
            <a:off x="3835492" y="3423023"/>
            <a:ext cx="3825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u="sng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IPCC 3</a:t>
            </a:r>
            <a:r>
              <a:rPr lang="en-CA" sz="2000" u="sng" baseline="300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rd</a:t>
            </a:r>
            <a:r>
              <a:rPr lang="en-CA" sz="2000" u="sng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Report: </a:t>
            </a:r>
          </a:p>
          <a:p>
            <a:r>
              <a:rPr lang="en-CA" sz="20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</a:t>
            </a:r>
            <a:r>
              <a:rPr lang="en-US" sz="20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Projected Changes in Climate Extremes could have </a:t>
            </a:r>
            <a:r>
              <a:rPr lang="en-US" sz="20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Major Consequences</a:t>
            </a:r>
            <a:r>
              <a:rPr lang="en-US" sz="2000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”</a:t>
            </a:r>
            <a:endParaRPr lang="en-CA" sz="200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F19FC9-D03F-4506-AFC2-906BBE1A7E3A}"/>
              </a:ext>
            </a:extLst>
          </p:cNvPr>
          <p:cNvSpPr txBox="1"/>
          <p:nvPr/>
        </p:nvSpPr>
        <p:spPr>
          <a:xfrm>
            <a:off x="7661000" y="1197191"/>
            <a:ext cx="3825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u="sng" dirty="0">
                <a:solidFill>
                  <a:srgbClr val="FF66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IPCC 6</a:t>
            </a:r>
            <a:r>
              <a:rPr lang="en-CA" sz="2000" u="sng" baseline="30000" dirty="0">
                <a:solidFill>
                  <a:srgbClr val="FF66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</a:t>
            </a:r>
            <a:r>
              <a:rPr lang="en-CA" sz="2000" u="sng" dirty="0">
                <a:solidFill>
                  <a:srgbClr val="FF66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report: </a:t>
            </a:r>
          </a:p>
          <a:p>
            <a:r>
              <a:rPr lang="en-CA" sz="2000" dirty="0">
                <a:solidFill>
                  <a:srgbClr val="FF66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First mention of </a:t>
            </a:r>
            <a:r>
              <a:rPr lang="en-CA" sz="2000" b="1" dirty="0">
                <a:solidFill>
                  <a:srgbClr val="FF66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‘compound extremes’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1CAD18-0CB2-49E5-9E44-69F6455C6EF0}"/>
              </a:ext>
            </a:extLst>
          </p:cNvPr>
          <p:cNvSpPr txBox="1"/>
          <p:nvPr/>
        </p:nvSpPr>
        <p:spPr>
          <a:xfrm>
            <a:off x="4788299" y="6050580"/>
            <a:ext cx="3825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Extremes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884A50-FA11-4CC0-93A0-2055F450FD3A}"/>
              </a:ext>
            </a:extLst>
          </p:cNvPr>
          <p:cNvSpPr txBox="1"/>
          <p:nvPr/>
        </p:nvSpPr>
        <p:spPr>
          <a:xfrm>
            <a:off x="787492" y="6050580"/>
            <a:ext cx="3825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Mean changes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A4E13D-ED67-4F9B-9A43-8AA9D84D976B}"/>
              </a:ext>
            </a:extLst>
          </p:cNvPr>
          <p:cNvSpPr txBox="1"/>
          <p:nvPr/>
        </p:nvSpPr>
        <p:spPr>
          <a:xfrm>
            <a:off x="8270907" y="6059172"/>
            <a:ext cx="3825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FF66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Compound extremes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8CA4A2-B191-6EA7-5B62-494300E6D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62E7-2720-4769-BCAB-20B2965A291A}" type="slidenum">
              <a:rPr lang="en-CA" smtClean="0"/>
              <a:t>7</a:t>
            </a:fld>
            <a:endParaRPr lang="en-CA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E0996E-214F-401E-CEF4-C5D152C17A6F}"/>
              </a:ext>
            </a:extLst>
          </p:cNvPr>
          <p:cNvGrpSpPr/>
          <p:nvPr/>
        </p:nvGrpSpPr>
        <p:grpSpPr>
          <a:xfrm>
            <a:off x="624840" y="5116135"/>
            <a:ext cx="10535920" cy="746901"/>
            <a:chOff x="548640" y="4378960"/>
            <a:chExt cx="10535920" cy="74690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1E91CF-9F9C-CDA6-2B66-95F897F09CB5}"/>
                </a:ext>
              </a:extLst>
            </p:cNvPr>
            <p:cNvSpPr txBox="1"/>
            <p:nvPr/>
          </p:nvSpPr>
          <p:spPr>
            <a:xfrm>
              <a:off x="858252" y="4664196"/>
              <a:ext cx="1024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>
                  <a:solidFill>
                    <a:srgbClr val="7030A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1990s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114299C-463A-9C8E-BD05-AAAF477679D0}"/>
                </a:ext>
              </a:extLst>
            </p:cNvPr>
            <p:cNvCxnSpPr/>
            <p:nvPr/>
          </p:nvCxnSpPr>
          <p:spPr>
            <a:xfrm>
              <a:off x="548640" y="4378960"/>
              <a:ext cx="1053592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B5094CB-73DA-531A-C0EF-8A1B82C0D475}"/>
                </a:ext>
              </a:extLst>
            </p:cNvPr>
            <p:cNvSpPr txBox="1"/>
            <p:nvPr/>
          </p:nvSpPr>
          <p:spPr>
            <a:xfrm>
              <a:off x="3653225" y="4662563"/>
              <a:ext cx="1024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>
                  <a:solidFill>
                    <a:schemeClr val="accent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2000s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B73673-6FD9-0909-9CFD-12FF9EE58E16}"/>
                </a:ext>
              </a:extLst>
            </p:cNvPr>
            <p:cNvSpPr txBox="1"/>
            <p:nvPr/>
          </p:nvSpPr>
          <p:spPr>
            <a:xfrm>
              <a:off x="6376910" y="4662563"/>
              <a:ext cx="1024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>
                  <a:solidFill>
                    <a:schemeClr val="accent2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2010s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578F0AA-287C-A09A-CECC-AC5D3284ACE8}"/>
                </a:ext>
              </a:extLst>
            </p:cNvPr>
            <p:cNvSpPr txBox="1"/>
            <p:nvPr/>
          </p:nvSpPr>
          <p:spPr>
            <a:xfrm>
              <a:off x="9215370" y="4662563"/>
              <a:ext cx="1024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>
                  <a:solidFill>
                    <a:srgbClr val="FF66CC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2020s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83E9375F-111A-6C32-CC0B-8DF6250E02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6632"/>
          <a:stretch/>
        </p:blipFill>
        <p:spPr>
          <a:xfrm>
            <a:off x="1715785" y="2539696"/>
            <a:ext cx="726405" cy="254285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180FF1E-E2B7-97F0-2432-00ECC2B52C21}"/>
              </a:ext>
            </a:extLst>
          </p:cNvPr>
          <p:cNvSpPr/>
          <p:nvPr/>
        </p:nvSpPr>
        <p:spPr>
          <a:xfrm>
            <a:off x="2247956" y="2529422"/>
            <a:ext cx="726405" cy="1847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71D5435-C3AF-EEB0-CEA0-B55A1CB64F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8"/>
          <a:stretch/>
        </p:blipFill>
        <p:spPr>
          <a:xfrm>
            <a:off x="4788299" y="1295854"/>
            <a:ext cx="1816950" cy="17574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FA7212-8EF5-D252-45C7-DBD7540F6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3297" y="2285376"/>
            <a:ext cx="1981183" cy="2390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AFE54C-0BB8-BCC4-903F-B0D4A97E8EFD}"/>
              </a:ext>
            </a:extLst>
          </p:cNvPr>
          <p:cNvSpPr/>
          <p:nvPr/>
        </p:nvSpPr>
        <p:spPr>
          <a:xfrm>
            <a:off x="4980494" y="2285376"/>
            <a:ext cx="1432560" cy="767974"/>
          </a:xfrm>
          <a:prstGeom prst="rect">
            <a:avLst/>
          </a:prstGeom>
          <a:solidFill>
            <a:srgbClr val="996633">
              <a:alpha val="7098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4193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91AC3C0-FD54-89CC-28E8-ACF5F5E1AFE5}"/>
              </a:ext>
            </a:extLst>
          </p:cNvPr>
          <p:cNvSpPr txBox="1">
            <a:spLocks/>
          </p:cNvSpPr>
          <p:nvPr/>
        </p:nvSpPr>
        <p:spPr>
          <a:xfrm>
            <a:off x="695803" y="2230675"/>
            <a:ext cx="5983165" cy="2396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Under warming, crops are increasingly exposed to 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</a:rPr>
              <a:t>multiple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stresses</a:t>
            </a: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Compound impacts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Distinct dynamics</a:t>
            </a: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8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CA" sz="28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AFED4BA-B27C-3A36-EAE9-661756D85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968" y="423410"/>
            <a:ext cx="4980864" cy="601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50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vapour pressure deficit temperature">
            <a:extLst>
              <a:ext uri="{FF2B5EF4-FFF2-40B4-BE49-F238E27FC236}">
                <a16:creationId xmlns:a16="http://schemas.microsoft.com/office/drawing/2014/main" id="{4938A526-D2E3-4F52-AB58-87C18BD45F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74" y="2014284"/>
            <a:ext cx="5295454" cy="407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2D0D90-AF9B-4239-B6ED-2C0DB0BEF637}"/>
              </a:ext>
            </a:extLst>
          </p:cNvPr>
          <p:cNvSpPr txBox="1"/>
          <p:nvPr/>
        </p:nvSpPr>
        <p:spPr>
          <a:xfrm>
            <a:off x="1136165" y="5267906"/>
            <a:ext cx="4619163" cy="8715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88" dirty="0">
                <a:latin typeface="Arial" panose="020B0604020202020204" pitchFamily="34" charset="0"/>
                <a:cs typeface="Arial" panose="020B0604020202020204" pitchFamily="34" charset="0"/>
              </a:rPr>
              <a:t>         5	  10   15	    20    25    30     35</a:t>
            </a:r>
          </a:p>
          <a:p>
            <a:r>
              <a:rPr lang="en-US" sz="1688" dirty="0">
                <a:latin typeface="Arial" panose="020B0604020202020204" pitchFamily="34" charset="0"/>
                <a:cs typeface="Arial" panose="020B0604020202020204" pitchFamily="34" charset="0"/>
              </a:rPr>
              <a:t>	        Temperature (°C)</a:t>
            </a:r>
          </a:p>
          <a:p>
            <a:endParaRPr lang="en-US" sz="16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8518106-CA04-4569-A450-D1E3B4DE84BE}"/>
              </a:ext>
            </a:extLst>
          </p:cNvPr>
          <p:cNvSpPr txBox="1">
            <a:spLocks/>
          </p:cNvSpPr>
          <p:nvPr/>
        </p:nvSpPr>
        <p:spPr>
          <a:xfrm>
            <a:off x="9196320" y="6182670"/>
            <a:ext cx="3945549" cy="605730"/>
          </a:xfrm>
          <a:prstGeom prst="rect">
            <a:avLst/>
          </a:prstGeom>
        </p:spPr>
        <p:txBody>
          <a:bodyPr vert="horz" lIns="85725" tIns="42863" rIns="85725" bIns="42863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75" dirty="0" err="1">
                <a:latin typeface="Helvetica" panose="020B0604020202020204" pitchFamily="34" charset="0"/>
                <a:cs typeface="Helvetica" panose="020B0604020202020204" pitchFamily="34" charset="0"/>
              </a:rPr>
              <a:t>Westra</a:t>
            </a:r>
            <a:r>
              <a:rPr lang="en-US" sz="1875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875" i="1" dirty="0">
                <a:latin typeface="Helvetica" panose="020B0604020202020204" pitchFamily="34" charset="0"/>
                <a:cs typeface="Helvetica" panose="020B0604020202020204" pitchFamily="34" charset="0"/>
              </a:rPr>
              <a:t>et al.</a:t>
            </a:r>
            <a:r>
              <a:rPr lang="en-US" sz="1875" dirty="0">
                <a:latin typeface="Helvetica" panose="020B0604020202020204" pitchFamily="34" charset="0"/>
                <a:cs typeface="Helvetica" panose="020B0604020202020204" pitchFamily="34" charset="0"/>
              </a:rPr>
              <a:t> 2014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74237C-3227-465E-9323-14939E073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76" y="1702925"/>
            <a:ext cx="5384602" cy="42148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EB5253-C322-41BC-B820-B30BD8C4A992}"/>
              </a:ext>
            </a:extLst>
          </p:cNvPr>
          <p:cNvSpPr txBox="1"/>
          <p:nvPr/>
        </p:nvSpPr>
        <p:spPr>
          <a:xfrm>
            <a:off x="1177440" y="5042481"/>
            <a:ext cx="4619163" cy="8715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88" dirty="0">
                <a:latin typeface="Arial" panose="020B0604020202020204" pitchFamily="34" charset="0"/>
                <a:cs typeface="Arial" panose="020B0604020202020204" pitchFamily="34" charset="0"/>
              </a:rPr>
              <a:t>         5	  10   15	    20    25    30     35</a:t>
            </a:r>
          </a:p>
          <a:p>
            <a:r>
              <a:rPr lang="en-US" sz="1688" dirty="0">
                <a:latin typeface="Arial" panose="020B0604020202020204" pitchFamily="34" charset="0"/>
                <a:cs typeface="Arial" panose="020B0604020202020204" pitchFamily="34" charset="0"/>
              </a:rPr>
              <a:t>	        Temperature (°C)</a:t>
            </a:r>
          </a:p>
          <a:p>
            <a:endParaRPr lang="en-US" sz="16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C9B685C-72C4-4B6D-8B0B-85B440568292}"/>
              </a:ext>
            </a:extLst>
          </p:cNvPr>
          <p:cNvSpPr txBox="1">
            <a:spLocks/>
          </p:cNvSpPr>
          <p:nvPr/>
        </p:nvSpPr>
        <p:spPr>
          <a:xfrm>
            <a:off x="2442101" y="3990524"/>
            <a:ext cx="3956539" cy="944006"/>
          </a:xfrm>
          <a:prstGeom prst="rect">
            <a:avLst/>
          </a:prstGeom>
        </p:spPr>
        <p:txBody>
          <a:bodyPr vert="horz" lIns="85725" tIns="42863" rIns="85725" bIns="4286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75" dirty="0">
                <a:latin typeface="Helvetica" panose="020B0604020202020204" pitchFamily="34" charset="0"/>
                <a:cs typeface="Helvetica" panose="020B0604020202020204" pitchFamily="34" charset="0"/>
              </a:rPr>
              <a:t>7%/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endParaRPr lang="en-US" sz="1875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EB1161-88C7-AFD3-ED15-B189BD6C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662E7-2720-4769-BCAB-20B2965A291A}" type="slidenum">
              <a:rPr lang="en-CA" smtClean="0"/>
              <a:t>9</a:t>
            </a:fld>
            <a:endParaRPr lang="en-C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B5CD4F-F0FC-F6DA-8552-F62B7ADDBDAE}"/>
              </a:ext>
            </a:extLst>
          </p:cNvPr>
          <p:cNvSpPr txBox="1">
            <a:spLocks/>
          </p:cNvSpPr>
          <p:nvPr/>
        </p:nvSpPr>
        <p:spPr>
          <a:xfrm>
            <a:off x="6522870" y="1618369"/>
            <a:ext cx="4911724" cy="3424112"/>
          </a:xfrm>
          <a:prstGeom prst="rect">
            <a:avLst/>
          </a:prstGeom>
        </p:spPr>
        <p:txBody>
          <a:bodyPr vert="horz" lIns="85725" tIns="42863" rIns="85725" bIns="4286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Warmer air holds more water vapor at saturation</a:t>
            </a:r>
          </a:p>
          <a:p>
            <a:pPr algn="ctr"/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Steeply increasing (nonlinear)</a:t>
            </a:r>
          </a:p>
          <a:p>
            <a:pPr algn="ctr"/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A wetter atmosphere</a:t>
            </a:r>
          </a:p>
          <a:p>
            <a:pPr algn="ctr"/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A thirstier atmosphere</a:t>
            </a:r>
          </a:p>
          <a:p>
            <a:pPr algn="ctr"/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1DCB8B-76A6-80F8-8B31-E6247B1B459C}"/>
              </a:ext>
            </a:extLst>
          </p:cNvPr>
          <p:cNvSpPr txBox="1">
            <a:spLocks/>
          </p:cNvSpPr>
          <p:nvPr/>
        </p:nvSpPr>
        <p:spPr>
          <a:xfrm>
            <a:off x="757406" y="143734"/>
            <a:ext cx="10677188" cy="944006"/>
          </a:xfrm>
          <a:prstGeom prst="rect">
            <a:avLst/>
          </a:prstGeom>
        </p:spPr>
        <p:txBody>
          <a:bodyPr vert="horz" lIns="85725" tIns="42863" rIns="85725" bIns="4286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Physically, warming implies more compound extremes</a:t>
            </a:r>
          </a:p>
        </p:txBody>
      </p:sp>
    </p:spTree>
    <p:extLst>
      <p:ext uri="{BB962C8B-B14F-4D97-AF65-F5344CB8AC3E}">
        <p14:creationId xmlns:p14="http://schemas.microsoft.com/office/powerpoint/2010/main" val="361415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6052</TotalTime>
  <Words>1353</Words>
  <Application>Microsoft Office PowerPoint</Application>
  <PresentationFormat>Widescreen</PresentationFormat>
  <Paragraphs>445</Paragraphs>
  <Slides>51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Maize and Soy</vt:lpstr>
      <vt:lpstr>Maize and Soy</vt:lpstr>
      <vt:lpstr>Heavier rainfall will likely benefits yields (slightly)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2) Useful scholarship will need to be integrative </vt:lpstr>
      <vt:lpstr>2) Useful scholarship will need to be integrative </vt:lpstr>
      <vt:lpstr>Crops face increasing combinations of extremes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Corey Lesk</dc:creator>
  <cp:lastModifiedBy>Corey Lesk</cp:lastModifiedBy>
  <cp:revision>8</cp:revision>
  <dcterms:created xsi:type="dcterms:W3CDTF">2023-11-10T16:33:18Z</dcterms:created>
  <dcterms:modified xsi:type="dcterms:W3CDTF">2023-11-20T15:51:34Z</dcterms:modified>
</cp:coreProperties>
</file>