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59" r:id="rId2"/>
    <p:sldId id="357" r:id="rId3"/>
    <p:sldId id="365" r:id="rId4"/>
    <p:sldId id="301" r:id="rId5"/>
    <p:sldId id="356" r:id="rId6"/>
    <p:sldId id="363" r:id="rId7"/>
    <p:sldId id="341" r:id="rId8"/>
    <p:sldId id="265" r:id="rId9"/>
    <p:sldId id="353" r:id="rId10"/>
    <p:sldId id="364" r:id="rId11"/>
    <p:sldId id="355" r:id="rId12"/>
    <p:sldId id="257" r:id="rId13"/>
    <p:sldId id="270" r:id="rId14"/>
    <p:sldId id="361" r:id="rId15"/>
    <p:sldId id="362" r:id="rId16"/>
    <p:sldId id="358" r:id="rId17"/>
    <p:sldId id="269" r:id="rId18"/>
    <p:sldId id="366" r:id="rId19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33"/>
    <p:restoredTop sz="93634"/>
  </p:normalViewPr>
  <p:slideViewPr>
    <p:cSldViewPr snapToGrid="0" snapToObjects="1">
      <p:cViewPr varScale="1">
        <p:scale>
          <a:sx n="119" d="100"/>
          <a:sy n="119" d="100"/>
        </p:scale>
        <p:origin x="21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2BD2C-B35F-B145-BDEF-A6C86F105E2D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6AE2E-2E13-2048-B1B6-FC8999EB30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62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6AE2E-2E13-2048-B1B6-FC8999EB30F4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790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ADBC-6D64-8F49-A9E2-A8C76575B3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3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6AE2E-2E13-2048-B1B6-FC8999EB30F4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569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PLUM, the first step</a:t>
            </a:r>
            <a:r>
              <a:rPr lang="en-US" baseline="0" dirty="0"/>
              <a:t> is to use the socioeconomic inputs to estimate @ demand for 8 commodities. @ 6 crops—wheat, maize, rice, </a:t>
            </a:r>
            <a:r>
              <a:rPr lang="en-US" baseline="0" dirty="0" err="1"/>
              <a:t>oilcrops</a:t>
            </a:r>
            <a:r>
              <a:rPr lang="en-US" baseline="0" dirty="0"/>
              <a:t>, pulses, and starchy roots—@ and 2 livestock categories—ruminants (such as cattle) and </a:t>
            </a:r>
            <a:r>
              <a:rPr lang="en-US" baseline="0" dirty="0" err="1"/>
              <a:t>monogastrics</a:t>
            </a:r>
            <a:r>
              <a:rPr lang="en-US" baseline="0" dirty="0"/>
              <a:t> (such as pigs and chickens). Demand for each country can be satisfied by either @ domestic production or international trade—depending on potential yield, global commodity and input prices, and costs of land conversion. Outputs from PLUM include @ the fraction of a grid cell that should be converted to cropland, pasture, or unmanaged land, @ as well as how much nitrogen fertilizer and irrigation should be applied, what crops should be grown, and how much feed should be used to raise livestock.</a:t>
            </a:r>
            <a:endParaRPr lang="en-US" dirty="0"/>
          </a:p>
          <a:p>
            <a:pPr marL="228600" indent="-228600">
              <a:buAutoNum type="arabicParenR"/>
            </a:pPr>
            <a:endParaRPr lang="en-US" dirty="0"/>
          </a:p>
          <a:p>
            <a:pPr marL="228600" indent="-228600">
              <a:buAutoNum type="arabicParenR"/>
            </a:pPr>
            <a:r>
              <a:rPr lang="en-US" dirty="0" err="1"/>
              <a:t>Socioecon</a:t>
            </a:r>
            <a:r>
              <a:rPr lang="en-US" dirty="0"/>
              <a:t> data </a:t>
            </a:r>
            <a:r>
              <a:rPr lang="en-US" dirty="0">
                <a:sym typeface="Wingdings"/>
              </a:rPr>
              <a:t> demand for commodities</a:t>
            </a:r>
          </a:p>
          <a:p>
            <a:pPr marL="228600" indent="-228600">
              <a:buAutoNum type="arabicParenR"/>
            </a:pPr>
            <a:r>
              <a:rPr lang="en-US" dirty="0">
                <a:sym typeface="Wingdings"/>
              </a:rPr>
              <a:t>Demand satisfied by domestic production or trade</a:t>
            </a:r>
          </a:p>
          <a:p>
            <a:pPr marL="228600" indent="-228600">
              <a:buAutoNum type="arabicParenR"/>
            </a:pPr>
            <a:r>
              <a:rPr lang="en-US" dirty="0">
                <a:sym typeface="Wingdings"/>
              </a:rPr>
              <a:t>Strategy</a:t>
            </a:r>
            <a:r>
              <a:rPr lang="en-US" baseline="0" dirty="0">
                <a:sym typeface="Wingdings"/>
              </a:rPr>
              <a:t> depends on potential yield, commodity &amp; input prices, and cost of land conversion</a:t>
            </a:r>
          </a:p>
          <a:p>
            <a:pPr marL="228600" indent="-228600">
              <a:buAutoNum type="arabicParenR"/>
            </a:pPr>
            <a:r>
              <a:rPr lang="en-US" baseline="0" dirty="0">
                <a:sym typeface="Wingdings"/>
              </a:rPr>
              <a:t>Outputs land use, inputs, crop mix, feed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90B734-1AEA-4111-BB80-2922150604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931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ADBC-6D64-8F49-A9E2-A8C76575B3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61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6AE2E-2E13-2048-B1B6-FC8999EB30F4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740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ADBC-6D64-8F49-A9E2-A8C76575B3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0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ADBC-6D64-8F49-A9E2-A8C76575B3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0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5ADBC-6D64-8F49-A9E2-A8C76575B3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0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FF-A454-6647-824F-3A0B924DA6F9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5DFD-12D7-C34A-844A-D5E6F8281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891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FF-A454-6647-824F-3A0B924DA6F9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5DFD-12D7-C34A-844A-D5E6F8281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55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FF-A454-6647-824F-3A0B924DA6F9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5DFD-12D7-C34A-844A-D5E6F8281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343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48" y="91211"/>
            <a:ext cx="10829109" cy="13587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951" y="1564370"/>
            <a:ext cx="10829109" cy="4575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FF-A454-6647-824F-3A0B924DA6F9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5DFD-12D7-C34A-844A-D5E6F8281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553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FF-A454-6647-824F-3A0B924DA6F9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5DFD-12D7-C34A-844A-D5E6F8281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170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FF-A454-6647-824F-3A0B924DA6F9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5DFD-12D7-C34A-844A-D5E6F8281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638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FF-A454-6647-824F-3A0B924DA6F9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5DFD-12D7-C34A-844A-D5E6F8281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97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FF-A454-6647-824F-3A0B924DA6F9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5DFD-12D7-C34A-844A-D5E6F8281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724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FF-A454-6647-824F-3A0B924DA6F9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5DFD-12D7-C34A-844A-D5E6F8281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74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FF-A454-6647-824F-3A0B924DA6F9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5DFD-12D7-C34A-844A-D5E6F8281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73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FF-A454-6647-824F-3A0B924DA6F9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25DFD-12D7-C34A-844A-D5E6F8281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09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7CFF-A454-6647-824F-3A0B924DA6F9}" type="datetimeFigureOut">
              <a:rPr lang="en-GB" smtClean="0"/>
              <a:t>20/11/2023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25DFD-12D7-C34A-844A-D5E6F828126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92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3016-022-00659-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ture.com/articles/s43016-022-00659-9" TargetMode="Externa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landsymm.earth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DA453-2709-224A-B14A-92E5167C2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927" y="0"/>
            <a:ext cx="6730540" cy="2387600"/>
          </a:xfrm>
        </p:spPr>
        <p:txBody>
          <a:bodyPr>
            <a:noAutofit/>
          </a:bodyPr>
          <a:lstStyle/>
          <a:p>
            <a:pPr algn="l"/>
            <a:r>
              <a:rPr lang="en-GB" sz="440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How shocks related to the war in Ukraine impact the global food system</a:t>
            </a:r>
            <a:endParaRPr lang="en-GB"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76499-623D-D46D-47D8-82660007C6FE}"/>
              </a:ext>
            </a:extLst>
          </p:cNvPr>
          <p:cNvSpPr/>
          <p:nvPr/>
        </p:nvSpPr>
        <p:spPr>
          <a:xfrm>
            <a:off x="516927" y="3745944"/>
            <a:ext cx="6844902" cy="1596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ea typeface="Calibri" panose="020F0502020204030204" pitchFamily="34" charset="0"/>
              </a:rPr>
              <a:t>Dr Peter Alexander</a:t>
            </a:r>
            <a:endParaRPr lang="en-GB" sz="2400" dirty="0"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dirty="0">
              <a:ea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600" dirty="0">
                <a:ea typeface="Calibri" panose="020F0502020204030204" pitchFamily="34" charset="0"/>
              </a:rPr>
              <a:t>Senior Lecturer in Global Food Security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ea typeface="Calibri" panose="020F0502020204030204" pitchFamily="34" charset="0"/>
              </a:rPr>
              <a:t>University of Edinburgh, UK</a:t>
            </a:r>
          </a:p>
          <a:p>
            <a:pPr>
              <a:lnSpc>
                <a:spcPct val="110000"/>
              </a:lnSpc>
            </a:pPr>
            <a:endParaRPr lang="en-US" sz="1600" dirty="0"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48DA8-B1EA-1FE7-AB0D-A9F2F699348C}"/>
              </a:ext>
            </a:extLst>
          </p:cNvPr>
          <p:cNvSpPr txBox="1"/>
          <p:nvPr/>
        </p:nvSpPr>
        <p:spPr>
          <a:xfrm>
            <a:off x="516927" y="5996849"/>
            <a:ext cx="64071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https://www.nature.com/articles/s43016-022-00659-9</a:t>
            </a:r>
            <a:r>
              <a:rPr lang="en-US" sz="1600" dirty="0"/>
              <a:t> </a:t>
            </a:r>
          </a:p>
        </p:txBody>
      </p:sp>
      <p:pic>
        <p:nvPicPr>
          <p:cNvPr id="4098" name="Picture 2" descr="Volume 4 Issue 4">
            <a:extLst>
              <a:ext uri="{FF2B5EF4-FFF2-40B4-BE49-F238E27FC236}">
                <a16:creationId xmlns:a16="http://schemas.microsoft.com/office/drawing/2014/main" id="{DB989B2F-3694-D351-8993-51849F08B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7" y="606434"/>
            <a:ext cx="4245608" cy="564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8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"/>
    </mc:Choice>
    <mc:Fallback xmlns="">
      <p:transition spd="slow" advTm="20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037CE-C6D5-1444-F194-3A3551CC2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C236F9-BDA2-8CB6-F7B5-7C55F1008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860458"/>
              </p:ext>
            </p:extLst>
          </p:nvPr>
        </p:nvGraphicFramePr>
        <p:xfrm>
          <a:off x="914720" y="1799689"/>
          <a:ext cx="10571563" cy="35958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78707">
                  <a:extLst>
                    <a:ext uri="{9D8B030D-6E8A-4147-A177-3AD203B41FA5}">
                      <a16:colId xmlns:a16="http://schemas.microsoft.com/office/drawing/2014/main" val="2030068480"/>
                    </a:ext>
                  </a:extLst>
                </a:gridCol>
                <a:gridCol w="2594109">
                  <a:extLst>
                    <a:ext uri="{9D8B030D-6E8A-4147-A177-3AD203B41FA5}">
                      <a16:colId xmlns:a16="http://schemas.microsoft.com/office/drawing/2014/main" val="1240903548"/>
                    </a:ext>
                  </a:extLst>
                </a:gridCol>
                <a:gridCol w="2211624">
                  <a:extLst>
                    <a:ext uri="{9D8B030D-6E8A-4147-A177-3AD203B41FA5}">
                      <a16:colId xmlns:a16="http://schemas.microsoft.com/office/drawing/2014/main" val="1271061916"/>
                    </a:ext>
                  </a:extLst>
                </a:gridCol>
                <a:gridCol w="2687123">
                  <a:extLst>
                    <a:ext uri="{9D8B030D-6E8A-4147-A177-3AD203B41FA5}">
                      <a16:colId xmlns:a16="http://schemas.microsoft.com/office/drawing/2014/main" val="662631078"/>
                    </a:ext>
                  </a:extLst>
                </a:gridCol>
              </a:tblGrid>
              <a:tr h="36479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Region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Scenario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337307"/>
                  </a:ext>
                </a:extLst>
              </a:tr>
              <a:tr h="347075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Export restriction shock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effectLst/>
                        </a:rPr>
                        <a:t>Energy price shock 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effectLst/>
                        </a:rPr>
                        <a:t>Energy and export shocks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791066"/>
                  </a:ext>
                </a:extLst>
              </a:tr>
              <a:tr h="36479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East Asia &amp; Pacific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2.4 (1.1-5.4)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77.5 (62.6-97.7)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effectLst/>
                        </a:rPr>
                        <a:t>83.8 (62.5-108.2)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7959155"/>
                  </a:ext>
                </a:extLst>
              </a:tr>
              <a:tr h="36479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Europe &amp; Central Asia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effectLst/>
                        </a:rPr>
                        <a:t>2.5 (1.4-5.5)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69.4 (57.9-87.7)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77.3 (58.1-100.5)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123127"/>
                  </a:ext>
                </a:extLst>
              </a:tr>
              <a:tr h="36479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Latin America &amp; Caribbean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effectLst/>
                        </a:rPr>
                        <a:t>1.8 (0.8-4.3)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effectLst/>
                        </a:rPr>
                        <a:t>66.8 (53.8-83.8)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71.6 (52.4-92.0)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4984468"/>
                  </a:ext>
                </a:extLst>
              </a:tr>
              <a:tr h="36479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Middle East &amp; North Africa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effectLst/>
                        </a:rPr>
                        <a:t>3.2 (0.9-7.1)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effectLst/>
                        </a:rPr>
                        <a:t>72.6 (58.7-87.4)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82.1 (63.2-101.3)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2924851"/>
                  </a:ext>
                </a:extLst>
              </a:tr>
              <a:tr h="36479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North America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effectLst/>
                        </a:rPr>
                        <a:t>2.8 (1.4-6.1)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effectLst/>
                        </a:rPr>
                        <a:t>72.4 (60.2-87.9)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81.0 (61.6-100.9)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8293"/>
                  </a:ext>
                </a:extLst>
              </a:tr>
              <a:tr h="36479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South Asia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effectLst/>
                        </a:rPr>
                        <a:t>3.3 (0.5-6.7)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75.4 (61.2-91.0)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84.7 (65.4-101.4)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8210584"/>
                  </a:ext>
                </a:extLst>
              </a:tr>
              <a:tr h="36479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Sub-Saharan Africa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2.6 (0.5-5.0)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effectLst/>
                        </a:rPr>
                        <a:t>72.2 (57.1-85.0)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79.1 (60.6-96.3)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8571803"/>
                  </a:ext>
                </a:extLst>
              </a:tr>
              <a:tr h="33033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World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2.6 (0.8-5.9)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74.1 (59.2-89.8)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effectLst/>
                        </a:rPr>
                        <a:t>81.2 (61.5-100.4)</a:t>
                      </a:r>
                      <a:endParaRPr lang="en-GB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921166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D2B7798-0549-3B13-43F7-10EB7C7C8575}"/>
              </a:ext>
            </a:extLst>
          </p:cNvPr>
          <p:cNvSpPr txBox="1"/>
          <p:nvPr/>
        </p:nvSpPr>
        <p:spPr>
          <a:xfrm>
            <a:off x="870086" y="1043964"/>
            <a:ext cx="10660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Percentage change 2021-2023 in food commodities consumed in each region with constant 2021 consumption quantities (i.e. a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Laspeyres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index).  Median ensemble values, and 90% quantile range in bracket</a:t>
            </a:r>
            <a:r>
              <a:rPr lang="en-GB" dirty="0">
                <a:effectLst/>
              </a:rPr>
              <a:t> shown.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9463A-9D12-37F9-12F1-80470DC67814}"/>
              </a:ext>
            </a:extLst>
          </p:cNvPr>
          <p:cNvSpPr txBox="1"/>
          <p:nvPr/>
        </p:nvSpPr>
        <p:spPr>
          <a:xfrm>
            <a:off x="329132" y="203880"/>
            <a:ext cx="1186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+mj-lt"/>
              </a:rPr>
              <a:t>Impact on total food price inflation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921830F-6F5A-08CE-A7E5-5806AC36F19A}"/>
              </a:ext>
            </a:extLst>
          </p:cNvPr>
          <p:cNvSpPr/>
          <p:nvPr/>
        </p:nvSpPr>
        <p:spPr>
          <a:xfrm rot="19663413" flipV="1">
            <a:off x="8224232" y="5649720"/>
            <a:ext cx="892884" cy="416246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2E5ED6-93A2-6E5C-A07B-DEA92282DEF5}"/>
              </a:ext>
            </a:extLst>
          </p:cNvPr>
          <p:cNvSpPr txBox="1"/>
          <p:nvPr/>
        </p:nvSpPr>
        <p:spPr>
          <a:xfrm>
            <a:off x="2356463" y="6041377"/>
            <a:ext cx="5972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Implies an annual food price inflation of 34.6%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EE82CB-1C15-A49D-54FE-A3723969320A}"/>
              </a:ext>
            </a:extLst>
          </p:cNvPr>
          <p:cNvSpPr/>
          <p:nvPr/>
        </p:nvSpPr>
        <p:spPr>
          <a:xfrm>
            <a:off x="9159271" y="4979433"/>
            <a:ext cx="2014599" cy="464044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8BB064D-F380-46F8-D66F-DAC27590B277}"/>
              </a:ext>
            </a:extLst>
          </p:cNvPr>
          <p:cNvCxnSpPr/>
          <p:nvPr/>
        </p:nvCxnSpPr>
        <p:spPr>
          <a:xfrm>
            <a:off x="510810" y="873653"/>
            <a:ext cx="1061596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509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7EE907-62CB-0E4F-B532-8743B68DCC39}"/>
              </a:ext>
            </a:extLst>
          </p:cNvPr>
          <p:cNvSpPr txBox="1"/>
          <p:nvPr/>
        </p:nvSpPr>
        <p:spPr>
          <a:xfrm>
            <a:off x="162444" y="1391475"/>
            <a:ext cx="29664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Rising malnourishment and related deaths. 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Undernourishment of 60-110 million additional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0.4 – 1.0 million net annual additional deaths globally, despite some reduction in obesity related deaths.</a:t>
            </a:r>
          </a:p>
          <a:p>
            <a:endParaRPr lang="en-GB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D59ED-8096-C671-0F38-884408D8562C}"/>
              </a:ext>
            </a:extLst>
          </p:cNvPr>
          <p:cNvSpPr txBox="1"/>
          <p:nvPr/>
        </p:nvSpPr>
        <p:spPr>
          <a:xfrm>
            <a:off x="162444" y="185290"/>
            <a:ext cx="1202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Large price increases create human health and nutritional consequences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3CC4C-20B4-1354-B498-71DFABC31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505" y="1311150"/>
            <a:ext cx="8776363" cy="536156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5235B40-A763-7C38-0162-9AF02B4565F7}"/>
              </a:ext>
            </a:extLst>
          </p:cNvPr>
          <p:cNvCxnSpPr/>
          <p:nvPr/>
        </p:nvCxnSpPr>
        <p:spPr>
          <a:xfrm>
            <a:off x="510810" y="816501"/>
            <a:ext cx="1061596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14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311B4AA-C714-D342-9603-1E82F2019B1B}"/>
              </a:ext>
            </a:extLst>
          </p:cNvPr>
          <p:cNvSpPr txBox="1"/>
          <p:nvPr/>
        </p:nvSpPr>
        <p:spPr>
          <a:xfrm>
            <a:off x="283779" y="122083"/>
            <a:ext cx="1210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Global environmental impacts: deforestation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18523-F935-51F5-3D28-9F5A9828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02" y="914400"/>
            <a:ext cx="10584576" cy="582151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12710C5-5AB6-11F0-2651-9D47D94EFB05}"/>
              </a:ext>
            </a:extLst>
          </p:cNvPr>
          <p:cNvCxnSpPr/>
          <p:nvPr/>
        </p:nvCxnSpPr>
        <p:spPr>
          <a:xfrm>
            <a:off x="510810" y="802213"/>
            <a:ext cx="1061596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541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EE8FC-B23D-D00A-7700-CB2914476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20" y="997781"/>
            <a:ext cx="118872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AB196F-9A17-3110-C15C-767CFC07C982}"/>
              </a:ext>
            </a:extLst>
          </p:cNvPr>
          <p:cNvSpPr txBox="1"/>
          <p:nvPr/>
        </p:nvSpPr>
        <p:spPr>
          <a:xfrm>
            <a:off x="6981002" y="6519446"/>
            <a:ext cx="118628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</a:rPr>
              <a:t>Land use changes at 2030 for energy and export shocks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A364E-DBDF-A2BB-ECA9-1696FFAF9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10" y="262979"/>
            <a:ext cx="9178008" cy="553522"/>
          </a:xfrm>
        </p:spPr>
        <p:txBody>
          <a:bodyPr>
            <a:normAutofit/>
          </a:bodyPr>
          <a:lstStyle/>
          <a:p>
            <a:r>
              <a:rPr lang="en-GB" sz="3200" dirty="0"/>
              <a:t>Environmental impacts: production input substitution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53CFCB-9DDB-80AC-73E4-2D26B9328254}"/>
              </a:ext>
            </a:extLst>
          </p:cNvPr>
          <p:cNvCxnSpPr/>
          <p:nvPr/>
        </p:nvCxnSpPr>
        <p:spPr>
          <a:xfrm>
            <a:off x="510810" y="816501"/>
            <a:ext cx="1061596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773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17FF-2422-C14C-9EAC-91BCBD3D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62" y="86825"/>
            <a:ext cx="7894653" cy="1325563"/>
          </a:xfrm>
        </p:spPr>
        <p:txBody>
          <a:bodyPr>
            <a:noAutofit/>
          </a:bodyPr>
          <a:lstStyle/>
          <a:p>
            <a:r>
              <a:rPr lang="en-US" sz="3200" dirty="0"/>
              <a:t>Telling the story another way: </a:t>
            </a:r>
            <a:r>
              <a:rPr lang="en-US" sz="3200" b="1" dirty="0">
                <a:latin typeface="+mn-lt"/>
              </a:rPr>
              <a:t>Domestic production</a:t>
            </a:r>
            <a:r>
              <a:rPr lang="en-US" sz="3200" dirty="0"/>
              <a:t>, stocks and substitution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59BB-90EA-1A4A-8107-BE0E65C0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109" y="1988590"/>
            <a:ext cx="7233557" cy="4187396"/>
          </a:xfrm>
        </p:spPr>
        <p:txBody>
          <a:bodyPr>
            <a:normAutofit fontScale="92500"/>
          </a:bodyPr>
          <a:lstStyle/>
          <a:p>
            <a:r>
              <a:rPr lang="en-GB" dirty="0"/>
              <a:t>Reporting, e.g. “Russia and Ukraine produce 30% of the world's wheat supply” (BBC), is wrong</a:t>
            </a:r>
          </a:p>
          <a:p>
            <a:pPr lvl="1"/>
            <a:r>
              <a:rPr lang="en-GB" dirty="0"/>
              <a:t>Even when correctly stated as global exports emphasis is quite misleading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International trade only part of food supply</a:t>
            </a:r>
          </a:p>
          <a:p>
            <a:pPr lvl="1"/>
            <a:r>
              <a:rPr lang="en-US" dirty="0"/>
              <a:t>76% of wheat produced and consumed domestically (83% for cereals)</a:t>
            </a:r>
          </a:p>
          <a:p>
            <a:pPr lvl="1"/>
            <a:r>
              <a:rPr lang="en-US" dirty="0"/>
              <a:t>Exports from Russia and Ukraine provided </a:t>
            </a:r>
            <a:r>
              <a:rPr lang="en-US" b="1" dirty="0"/>
              <a:t>7.6% of rest of the world supply </a:t>
            </a:r>
            <a:r>
              <a:rPr lang="en-US" dirty="0"/>
              <a:t>for wheat (3.5% for cereals)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604B50-9F3A-ED22-9D8E-EF86C2986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686" y="86076"/>
            <a:ext cx="5177586" cy="73269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469D41-C281-B69A-3C80-47121B943B25}"/>
              </a:ext>
            </a:extLst>
          </p:cNvPr>
          <p:cNvSpPr/>
          <p:nvPr/>
        </p:nvSpPr>
        <p:spPr>
          <a:xfrm>
            <a:off x="7773668" y="5288468"/>
            <a:ext cx="3395075" cy="1291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38E63-1370-BC49-A569-80036DE6A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0943"/>
            <a:ext cx="669239" cy="94705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61A9822-5C5D-F479-3750-65C62789C38D}"/>
              </a:ext>
            </a:extLst>
          </p:cNvPr>
          <p:cNvCxnSpPr>
            <a:cxnSpLocks/>
          </p:cNvCxnSpPr>
          <p:nvPr/>
        </p:nvCxnSpPr>
        <p:spPr>
          <a:xfrm>
            <a:off x="437464" y="1416029"/>
            <a:ext cx="710947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E408BE3-7600-30B7-D433-12F94E34BC54}"/>
              </a:ext>
            </a:extLst>
          </p:cNvPr>
          <p:cNvSpPr/>
          <p:nvPr/>
        </p:nvSpPr>
        <p:spPr>
          <a:xfrm>
            <a:off x="7935684" y="3973364"/>
            <a:ext cx="4037035" cy="1519614"/>
          </a:xfrm>
          <a:prstGeom prst="rect">
            <a:avLst/>
          </a:prstGeom>
          <a:noFill/>
          <a:ln w="38100"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2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59BB-90EA-1A4A-8107-BE0E65C0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96" y="1903744"/>
            <a:ext cx="7119257" cy="41662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Stocks - Buffer losses</a:t>
            </a:r>
          </a:p>
          <a:p>
            <a:pPr lvl="1"/>
            <a:r>
              <a:rPr lang="en-US" dirty="0"/>
              <a:t>Wheat: 278 Mt stock in rest of world - equiv. 5 years RUS+UKR export</a:t>
            </a:r>
          </a:p>
          <a:p>
            <a:pPr lvl="1"/>
            <a:r>
              <a:rPr lang="en-US" dirty="0"/>
              <a:t>Cereals: 803 Mt stock in rest of world - equiv. 8 years RUS+UKR export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2800" dirty="0"/>
              <a:t>Substitution - </a:t>
            </a:r>
            <a:r>
              <a:rPr lang="en-US" dirty="0"/>
              <a:t>Cereals not just used for food</a:t>
            </a:r>
          </a:p>
          <a:p>
            <a:pPr lvl="1"/>
            <a:r>
              <a:rPr lang="en-US" dirty="0"/>
              <a:t>Wheat: 148 Mt feed and 92 Mt other uses (total 31%)</a:t>
            </a:r>
          </a:p>
          <a:p>
            <a:pPr lvl="1"/>
            <a:r>
              <a:rPr lang="en-US" dirty="0"/>
              <a:t>Cereals: 1020 Mt feed and 481 Mt other uses (total 53%)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283A12-0E05-6DD7-2167-AAF7FF01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686" y="86076"/>
            <a:ext cx="5177586" cy="732693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4F55D06-7091-129F-D569-36E51B1A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62" y="86825"/>
            <a:ext cx="7894653" cy="1325563"/>
          </a:xfrm>
        </p:spPr>
        <p:txBody>
          <a:bodyPr>
            <a:noAutofit/>
          </a:bodyPr>
          <a:lstStyle/>
          <a:p>
            <a:r>
              <a:rPr lang="en-US" sz="3200" dirty="0"/>
              <a:t>Telling the story another way: Domestic production, stocks and substitution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D05D4C-34AA-FF3A-E15B-811354073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0943"/>
            <a:ext cx="669239" cy="94705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D45F89-B36F-0720-0741-F4F65FFF7322}"/>
              </a:ext>
            </a:extLst>
          </p:cNvPr>
          <p:cNvCxnSpPr>
            <a:cxnSpLocks/>
          </p:cNvCxnSpPr>
          <p:nvPr/>
        </p:nvCxnSpPr>
        <p:spPr>
          <a:xfrm>
            <a:off x="437464" y="1416029"/>
            <a:ext cx="710947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006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AEB80-CBC6-ED72-F715-159B4E862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91" y="-75422"/>
            <a:ext cx="10829109" cy="1358767"/>
          </a:xfrm>
        </p:spPr>
        <p:txBody>
          <a:bodyPr>
            <a:normAutofit/>
          </a:bodyPr>
          <a:lstStyle/>
          <a:p>
            <a:r>
              <a:rPr lang="en-US" sz="4000" dirty="0"/>
              <a:t>More recently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E3B573E-DB39-4354-FC07-41552C21ACA0}"/>
              </a:ext>
            </a:extLst>
          </p:cNvPr>
          <p:cNvSpPr txBox="1">
            <a:spLocks/>
          </p:cNvSpPr>
          <p:nvPr/>
        </p:nvSpPr>
        <p:spPr>
          <a:xfrm>
            <a:off x="230246" y="1283345"/>
            <a:ext cx="5394301" cy="53046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spcBef>
                <a:spcPts val="1100"/>
              </a:spcBef>
            </a:pPr>
            <a:r>
              <a:rPr lang="en-US" sz="2800" dirty="0"/>
              <a:t>Inputs prices shock largely gone</a:t>
            </a:r>
            <a:endParaRPr lang="en-US" sz="2400" dirty="0"/>
          </a:p>
          <a:p>
            <a:pPr marL="914353" lvl="2" indent="0">
              <a:lnSpc>
                <a:spcPct val="110000"/>
              </a:lnSpc>
              <a:spcBef>
                <a:spcPts val="1100"/>
              </a:spcBef>
              <a:buNone/>
            </a:pPr>
            <a:endParaRPr lang="en-US" sz="2400" dirty="0">
              <a:sym typeface="Wingdings" pitchFamily="2" charset="2"/>
            </a:endParaRPr>
          </a:p>
          <a:p>
            <a:pPr marL="914353" lvl="2" indent="0">
              <a:lnSpc>
                <a:spcPct val="110000"/>
              </a:lnSpc>
              <a:spcBef>
                <a:spcPts val="1100"/>
              </a:spcBef>
              <a:buNone/>
            </a:pPr>
            <a:r>
              <a:rPr lang="en-US" sz="2400" dirty="0">
                <a:sym typeface="Wingdings" pitchFamily="2" charset="2"/>
              </a:rPr>
              <a:t>            </a:t>
            </a:r>
            <a:endParaRPr lang="en-US" sz="2200" dirty="0"/>
          </a:p>
          <a:p>
            <a:pPr marL="457177" lvl="1" indent="0">
              <a:lnSpc>
                <a:spcPct val="110000"/>
              </a:lnSpc>
              <a:spcBef>
                <a:spcPts val="1100"/>
              </a:spcBef>
              <a:buNone/>
            </a:pPr>
            <a:endParaRPr lang="en-US" sz="2800" dirty="0"/>
          </a:p>
          <a:p>
            <a:pPr marL="457177" lvl="1" indent="0">
              <a:lnSpc>
                <a:spcPct val="110000"/>
              </a:lnSpc>
              <a:spcBef>
                <a:spcPts val="1100"/>
              </a:spcBef>
              <a:buNone/>
            </a:pPr>
            <a:endParaRPr lang="en-US" sz="2800" dirty="0"/>
          </a:p>
          <a:p>
            <a:pPr marL="457177" lvl="1" indent="0">
              <a:lnSpc>
                <a:spcPct val="110000"/>
              </a:lnSpc>
              <a:spcBef>
                <a:spcPts val="1100"/>
              </a:spcBef>
              <a:buNone/>
            </a:pPr>
            <a:endParaRPr lang="en-US" sz="2800" dirty="0"/>
          </a:p>
          <a:p>
            <a:pPr lvl="1">
              <a:lnSpc>
                <a:spcPct val="110000"/>
              </a:lnSpc>
              <a:spcBef>
                <a:spcPts val="1100"/>
              </a:spcBef>
            </a:pPr>
            <a:r>
              <a:rPr lang="en-US" sz="2800" dirty="0"/>
              <a:t>Food commodity prices have also returned closer to historical levels</a:t>
            </a:r>
          </a:p>
          <a:p>
            <a:pPr lvl="1">
              <a:lnSpc>
                <a:spcPct val="110000"/>
              </a:lnSpc>
              <a:spcBef>
                <a:spcPts val="1100"/>
              </a:spcBef>
            </a:pPr>
            <a:r>
              <a:rPr lang="en-US" sz="2800" dirty="0"/>
              <a:t>Evidence of reductions in </a:t>
            </a:r>
            <a:r>
              <a:rPr lang="en-US" sz="2800" dirty="0" err="1"/>
              <a:t>fertiliser</a:t>
            </a:r>
            <a:r>
              <a:rPr lang="en-US" sz="2800" dirty="0"/>
              <a:t> demand and crop planting, which may having contributed to price spikes</a:t>
            </a:r>
          </a:p>
          <a:p>
            <a:pPr lvl="1">
              <a:lnSpc>
                <a:spcPct val="110000"/>
              </a:lnSpc>
              <a:spcBef>
                <a:spcPts val="1100"/>
              </a:spcBef>
            </a:pPr>
            <a:r>
              <a:rPr lang="en-US" sz="2800" dirty="0"/>
              <a:t>Model work did not simulate removal (or moderation) of energy price shock</a:t>
            </a:r>
          </a:p>
          <a:p>
            <a:pPr lvl="1">
              <a:lnSpc>
                <a:spcPct val="110000"/>
              </a:lnSpc>
              <a:spcBef>
                <a:spcPts val="1100"/>
              </a:spcBef>
            </a:pP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326302-96F1-3DAC-AEA7-59C9B1BD5069}"/>
              </a:ext>
            </a:extLst>
          </p:cNvPr>
          <p:cNvSpPr txBox="1"/>
          <p:nvPr/>
        </p:nvSpPr>
        <p:spPr>
          <a:xfrm>
            <a:off x="7803791" y="6588046"/>
            <a:ext cx="6098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/>
              <a:t>Data from https://www.worldbank.org/en/research/commodity-markets</a:t>
            </a:r>
            <a:endParaRPr lang="en-US" sz="11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6222E34-4004-0EC6-43E9-82ABCA58DB8C}"/>
              </a:ext>
            </a:extLst>
          </p:cNvPr>
          <p:cNvCxnSpPr/>
          <p:nvPr/>
        </p:nvCxnSpPr>
        <p:spPr>
          <a:xfrm>
            <a:off x="437464" y="977121"/>
            <a:ext cx="1061596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FB49D30-79D2-4D8C-947A-B3FB2F9A4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229" y="1705049"/>
            <a:ext cx="4406900" cy="210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1F55D4-6D8C-3E79-4D26-D7F834955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291" y="1424761"/>
            <a:ext cx="6110300" cy="46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0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A6AED-A7A5-D741-9C23-6193DADD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83" y="-1660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Final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19639-4FF6-3E49-BCAF-4F7B5E9E2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781" y="1528763"/>
            <a:ext cx="6919443" cy="51435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GB" sz="3200" dirty="0"/>
              <a:t>War in Ukraine is an example of shock triggering cascading impacts to the food system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GB" sz="3200" dirty="0"/>
              <a:t>Need to consider not just climate/weather events, but geopolitical, economic, technological, etc. shocks/stresses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GB" sz="3200" dirty="0"/>
              <a:t>In the case of war in Ukraine, energy price rises a much greater impact on global food supply, health &amp; environment than Ukraine/Russia export restrictions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GB" sz="3200" dirty="0"/>
              <a:t>Potential for health of millions to be impacted, as well as environmental harms</a:t>
            </a:r>
          </a:p>
          <a:p>
            <a:pPr>
              <a:lnSpc>
                <a:spcPct val="110000"/>
              </a:lnSpc>
              <a:spcBef>
                <a:spcPts val="1600"/>
              </a:spcBef>
            </a:pPr>
            <a:endParaRPr lang="en-GB" sz="3200" dirty="0"/>
          </a:p>
          <a:p>
            <a:pPr>
              <a:lnSpc>
                <a:spcPct val="110000"/>
              </a:lnSpc>
              <a:spcBef>
                <a:spcPts val="1600"/>
              </a:spcBef>
            </a:pPr>
            <a:r>
              <a:rPr lang="en-GB" sz="3200" dirty="0"/>
              <a:t>Academic publication cycle not good at responding to real-world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037FFB-9162-3D4F-AF0B-308C3114C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36" y="3006572"/>
            <a:ext cx="4767776" cy="4767776"/>
          </a:xfrm>
          <a:prstGeom prst="rect">
            <a:avLst/>
          </a:prstGeom>
        </p:spPr>
      </p:pic>
      <p:pic>
        <p:nvPicPr>
          <p:cNvPr id="5" name="Picture 4" descr="mage result for image farming wheat">
            <a:extLst>
              <a:ext uri="{FF2B5EF4-FFF2-40B4-BE49-F238E27FC236}">
                <a16:creationId xmlns:a16="http://schemas.microsoft.com/office/drawing/2014/main" id="{74844D7E-2CEC-5F44-97B7-B6EEC9967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36" y="62630"/>
            <a:ext cx="5995840" cy="337099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7F751A-6B17-E14F-B73B-31BB19BD809B}"/>
              </a:ext>
            </a:extLst>
          </p:cNvPr>
          <p:cNvSpPr/>
          <p:nvPr/>
        </p:nvSpPr>
        <p:spPr>
          <a:xfrm>
            <a:off x="7546936" y="0"/>
            <a:ext cx="4645064" cy="682668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A78D21-97B2-1697-BBE0-A2736DACEFEA}"/>
              </a:ext>
            </a:extLst>
          </p:cNvPr>
          <p:cNvCxnSpPr>
            <a:cxnSpLocks/>
          </p:cNvCxnSpPr>
          <p:nvPr/>
        </p:nvCxnSpPr>
        <p:spPr>
          <a:xfrm>
            <a:off x="380312" y="1273149"/>
            <a:ext cx="710947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8802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A6AED-A7A5-D741-9C23-6193DADD2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189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037FFB-9162-3D4F-AF0B-308C3114C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36" y="3006572"/>
            <a:ext cx="4767776" cy="4767776"/>
          </a:xfrm>
          <a:prstGeom prst="rect">
            <a:avLst/>
          </a:prstGeom>
        </p:spPr>
      </p:pic>
      <p:pic>
        <p:nvPicPr>
          <p:cNvPr id="5" name="Picture 4" descr="mage result for image farming wheat">
            <a:extLst>
              <a:ext uri="{FF2B5EF4-FFF2-40B4-BE49-F238E27FC236}">
                <a16:creationId xmlns:a16="http://schemas.microsoft.com/office/drawing/2014/main" id="{74844D7E-2CEC-5F44-97B7-B6EEC9967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36" y="62630"/>
            <a:ext cx="5995840" cy="337099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7F751A-6B17-E14F-B73B-31BB19BD809B}"/>
              </a:ext>
            </a:extLst>
          </p:cNvPr>
          <p:cNvSpPr/>
          <p:nvPr/>
        </p:nvSpPr>
        <p:spPr>
          <a:xfrm>
            <a:off x="7546936" y="0"/>
            <a:ext cx="4645064" cy="682668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A78D21-97B2-1697-BBE0-A2736DACEFEA}"/>
              </a:ext>
            </a:extLst>
          </p:cNvPr>
          <p:cNvCxnSpPr>
            <a:cxnSpLocks/>
          </p:cNvCxnSpPr>
          <p:nvPr/>
        </p:nvCxnSpPr>
        <p:spPr>
          <a:xfrm>
            <a:off x="380312" y="1273149"/>
            <a:ext cx="7109472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98390E-0700-9614-1D9B-33786D982DEA}"/>
              </a:ext>
            </a:extLst>
          </p:cNvPr>
          <p:cNvSpPr txBox="1"/>
          <p:nvPr/>
        </p:nvSpPr>
        <p:spPr>
          <a:xfrm>
            <a:off x="838200" y="5841942"/>
            <a:ext cx="6407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https://landsymm.earth/</a:t>
            </a:r>
          </a:p>
          <a:p>
            <a:r>
              <a:rPr lang="en-US" sz="1600" dirty="0">
                <a:hlinkClick r:id="rId5"/>
              </a:rPr>
              <a:t>https://www.nature.com/articles/s43016-022-00659-9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92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AB77AD-3F48-3148-8920-ACD5393AE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35" y="1388311"/>
            <a:ext cx="3629465" cy="3629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3C3F7-1312-EF45-B377-1D075051E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535" y="4753943"/>
            <a:ext cx="4021436" cy="4021436"/>
          </a:xfrm>
          <a:prstGeom prst="rect">
            <a:avLst/>
          </a:prstGeom>
        </p:spPr>
      </p:pic>
      <p:pic>
        <p:nvPicPr>
          <p:cNvPr id="6" name="Picture 4" descr="mage result for image farming wheat">
            <a:extLst>
              <a:ext uri="{FF2B5EF4-FFF2-40B4-BE49-F238E27FC236}">
                <a16:creationId xmlns:a16="http://schemas.microsoft.com/office/drawing/2014/main" id="{B165D5FB-A3DB-C74B-ACEA-B0006A9E1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535" y="0"/>
            <a:ext cx="424672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E6BF1D1-A02A-DE1A-368F-2CE9ADDE8654}"/>
              </a:ext>
            </a:extLst>
          </p:cNvPr>
          <p:cNvSpPr txBox="1">
            <a:spLocks/>
          </p:cNvSpPr>
          <p:nvPr/>
        </p:nvSpPr>
        <p:spPr>
          <a:xfrm>
            <a:off x="297795" y="-2153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/>
              <a:t>Contents</a:t>
            </a:r>
            <a:endParaRPr lang="en-US" sz="4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95FC1B1-62DF-E7C4-E119-CE1FA789EBCA}"/>
              </a:ext>
            </a:extLst>
          </p:cNvPr>
          <p:cNvSpPr txBox="1">
            <a:spLocks/>
          </p:cNvSpPr>
          <p:nvPr/>
        </p:nvSpPr>
        <p:spPr>
          <a:xfrm>
            <a:off x="817651" y="1559168"/>
            <a:ext cx="7127629" cy="4799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31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War in Ukraine as an example of trigger for cascading risks for the food system</a:t>
            </a:r>
          </a:p>
          <a:p>
            <a:pPr marL="457200" indent="-457200" algn="l">
              <a:spcBef>
                <a:spcPts val="31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Portrayal of food system implications of war in Ukraine</a:t>
            </a:r>
          </a:p>
          <a:p>
            <a:pPr marL="457200" indent="-457200" algn="l">
              <a:spcBef>
                <a:spcPts val="31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Scenarios and modelling conducted</a:t>
            </a:r>
          </a:p>
          <a:p>
            <a:pPr marL="457200" indent="-457200" algn="l">
              <a:spcBef>
                <a:spcPts val="31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Nutrition and environmental outcomes</a:t>
            </a:r>
          </a:p>
          <a:p>
            <a:pPr marL="457200" indent="-457200" algn="l">
              <a:spcBef>
                <a:spcPts val="3100"/>
              </a:spcBef>
              <a:buFont typeface="Arial" panose="020B0604020202020204" pitchFamily="34" charset="0"/>
              <a:buChar char="•"/>
            </a:pPr>
            <a:r>
              <a:rPr lang="en-US" sz="3000" dirty="0"/>
              <a:t>Reflection on impacts from this type of shock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1D1AD4-F7F8-6086-242D-FB907DE14A12}"/>
              </a:ext>
            </a:extLst>
          </p:cNvPr>
          <p:cNvCxnSpPr>
            <a:cxnSpLocks/>
          </p:cNvCxnSpPr>
          <p:nvPr/>
        </p:nvCxnSpPr>
        <p:spPr>
          <a:xfrm>
            <a:off x="297795" y="1232458"/>
            <a:ext cx="806039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54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"/>
    </mc:Choice>
    <mc:Fallback xmlns="">
      <p:transition spd="slow" advTm="205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55CF333-3B9B-1BF1-C917-736BC0D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30" y="0"/>
            <a:ext cx="10829109" cy="1358767"/>
          </a:xfrm>
        </p:spPr>
        <p:txBody>
          <a:bodyPr>
            <a:normAutofit/>
          </a:bodyPr>
          <a:lstStyle/>
          <a:p>
            <a:r>
              <a:rPr lang="en-US" sz="4000" dirty="0"/>
              <a:t>Shocks can affect different parts of the food system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DD90B8-13D1-5C67-71C3-429DBF6F1BE6}"/>
              </a:ext>
            </a:extLst>
          </p:cNvPr>
          <p:cNvCxnSpPr/>
          <p:nvPr/>
        </p:nvCxnSpPr>
        <p:spPr>
          <a:xfrm>
            <a:off x="510810" y="1016533"/>
            <a:ext cx="1061596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06FDE94-20A3-1868-218E-E0F2B7955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07" b="13457"/>
          <a:stretch/>
        </p:blipFill>
        <p:spPr>
          <a:xfrm>
            <a:off x="2842437" y="1016532"/>
            <a:ext cx="6367454" cy="5787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DE47C-6D17-3FAF-6603-EA5EC618A88C}"/>
              </a:ext>
            </a:extLst>
          </p:cNvPr>
          <p:cNvSpPr txBox="1"/>
          <p:nvPr/>
        </p:nvSpPr>
        <p:spPr>
          <a:xfrm>
            <a:off x="10597752" y="6550289"/>
            <a:ext cx="12795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Source: Nourish Life</a:t>
            </a:r>
          </a:p>
        </p:txBody>
      </p:sp>
    </p:spTree>
    <p:extLst>
      <p:ext uri="{BB962C8B-B14F-4D97-AF65-F5344CB8AC3E}">
        <p14:creationId xmlns:p14="http://schemas.microsoft.com/office/powerpoint/2010/main" val="274073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3FAB-DFBE-4B59-9B6F-DD8A25BE5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63" y="345712"/>
            <a:ext cx="9178008" cy="470395"/>
          </a:xfrm>
        </p:spPr>
        <p:txBody>
          <a:bodyPr>
            <a:noAutofit/>
          </a:bodyPr>
          <a:lstStyle/>
          <a:p>
            <a:r>
              <a:rPr lang="en-GB" sz="4000" dirty="0"/>
              <a:t>War in Ukraine: a shock to global food trade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9A29AB-DA3E-4B02-9FAF-0E257F681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63" y="1237130"/>
            <a:ext cx="6478565" cy="5540836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GB" sz="2000" dirty="0"/>
              <a:t>Russia invaded Ukraine on 24 February 2022, but tensions had been building for some time.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r>
              <a:rPr lang="en-GB" sz="2000" dirty="0"/>
              <a:t>“</a:t>
            </a:r>
            <a:r>
              <a:rPr lang="en-GB" sz="2000" i="1" dirty="0"/>
              <a:t>As a leading exporter of grain, Ukraine has seen a dramatic drop in its exports, resulting in major food security concerns for millions of people around the world</a:t>
            </a:r>
            <a:r>
              <a:rPr lang="en-GB" sz="2000" dirty="0"/>
              <a:t>”, European Council of the EU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r>
              <a:rPr lang="en-GB" sz="2000" dirty="0"/>
              <a:t>“</a:t>
            </a:r>
            <a:r>
              <a:rPr lang="en-GB" sz="2000" i="1" dirty="0"/>
              <a:t>Russia and Ukraine produce 30% of the world's wheat supply and - prior to the war - Ukraine was seen as the world's bread basket</a:t>
            </a:r>
            <a:r>
              <a:rPr lang="en-GB" sz="2000" dirty="0"/>
              <a:t>”, BBC, May 2022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29% of global exports of wheat from Russia (20%) or Ukraine (9%), in 2021, Some countries highly exposed</a:t>
            </a:r>
          </a:p>
          <a:p>
            <a:pPr lvl="1">
              <a:spcBef>
                <a:spcPts val="600"/>
              </a:spcBef>
            </a:pPr>
            <a:r>
              <a:rPr lang="en-GB" sz="1600" dirty="0"/>
              <a:t>Egypt imported 84% of wheat imports from Russia and Ukraine</a:t>
            </a:r>
          </a:p>
          <a:p>
            <a:pPr lvl="1">
              <a:spcBef>
                <a:spcPts val="600"/>
              </a:spcBef>
            </a:pPr>
            <a:r>
              <a:rPr lang="en-GB" sz="1600" dirty="0"/>
              <a:t>WFP bought half of its grain from Ukraine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>
              <a:spcBef>
                <a:spcPts val="600"/>
              </a:spcBef>
            </a:pPr>
            <a:r>
              <a:rPr lang="en-GB" sz="2000" dirty="0"/>
              <a:t>Black sea route critical for exports from Ukraine</a:t>
            </a:r>
          </a:p>
          <a:p>
            <a:pPr lvl="1">
              <a:spcBef>
                <a:spcPts val="600"/>
              </a:spcBef>
            </a:pPr>
            <a:r>
              <a:rPr lang="en-GB" sz="1600" dirty="0"/>
              <a:t>initially blockaded by Russia</a:t>
            </a:r>
          </a:p>
          <a:p>
            <a:pPr marL="0" indent="0">
              <a:spcBef>
                <a:spcPts val="600"/>
              </a:spcBef>
              <a:buNone/>
            </a:pPr>
            <a:endParaRPr lang="en-GB" sz="2000" dirty="0"/>
          </a:p>
          <a:p>
            <a:pPr>
              <a:spcBef>
                <a:spcPts val="600"/>
              </a:spcBef>
            </a:pPr>
            <a:r>
              <a:rPr lang="en-GB" sz="2000" dirty="0"/>
              <a:t>Russia under sanctions (e.g. by EU and US)</a:t>
            </a:r>
          </a:p>
          <a:p>
            <a:pPr lvl="1">
              <a:spcBef>
                <a:spcPts val="600"/>
              </a:spcBef>
            </a:pPr>
            <a:r>
              <a:rPr lang="en-GB" sz="1600" dirty="0"/>
              <a:t>although not on food and fertilisers.</a:t>
            </a:r>
          </a:p>
          <a:p>
            <a:pPr>
              <a:spcBef>
                <a:spcPts val="600"/>
              </a:spcBef>
            </a:pPr>
            <a:endParaRPr lang="en-GB" sz="2000" dirty="0"/>
          </a:p>
          <a:p>
            <a:pPr marL="0" indent="0">
              <a:spcBef>
                <a:spcPts val="600"/>
              </a:spcBef>
              <a:buNone/>
            </a:pP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331B8-DAFD-4F69-B7ED-ED1089345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4822" y="6412841"/>
            <a:ext cx="43538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696EC4-B4CF-4701-AD06-A8439D6D8E12}" type="slidenum">
              <a:rPr lang="en-US" smtClean="0"/>
              <a:pPr/>
              <a:t>4</a:t>
            </a:fld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AB130-8829-40C6-9047-9F38E54A86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19941" r="58034" b="64547"/>
          <a:stretch/>
        </p:blipFill>
        <p:spPr bwMode="auto">
          <a:xfrm>
            <a:off x="7633798" y="4396148"/>
            <a:ext cx="3965944" cy="2250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AFBA17-8B69-792D-7EB9-6F76B2081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53" y="5916259"/>
            <a:ext cx="669239" cy="9470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B11A9D-2AC9-6404-7A55-8D80E7F6B53F}"/>
              </a:ext>
            </a:extLst>
          </p:cNvPr>
          <p:cNvSpPr txBox="1"/>
          <p:nvPr/>
        </p:nvSpPr>
        <p:spPr>
          <a:xfrm>
            <a:off x="7612532" y="4142753"/>
            <a:ext cx="2618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Global wheat exports in 2021</a:t>
            </a:r>
          </a:p>
        </p:txBody>
      </p:sp>
      <p:pic>
        <p:nvPicPr>
          <p:cNvPr id="2050" name="Picture 2" descr="PHOTO: Piles of grain from Ukraine are seen on board the Osprey S vessel anchored in the Marmara sea during an inspection by representatives working with the joint inspection team, Aug. 18, 2022, in Istanbul, Turkey.">
            <a:extLst>
              <a:ext uri="{FF2B5EF4-FFF2-40B4-BE49-F238E27FC236}">
                <a16:creationId xmlns:a16="http://schemas.microsoft.com/office/drawing/2014/main" id="{F93271C3-008F-E1E2-CF2E-553F3E3B8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623" y="1110097"/>
            <a:ext cx="4106095" cy="273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27C8BD-B906-5B6C-95D4-A58C6C0BE747}"/>
              </a:ext>
            </a:extLst>
          </p:cNvPr>
          <p:cNvSpPr txBox="1"/>
          <p:nvPr/>
        </p:nvSpPr>
        <p:spPr>
          <a:xfrm>
            <a:off x="10276097" y="3617930"/>
            <a:ext cx="15279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chemeClr val="bg1">
                    <a:lumMod val="75000"/>
                  </a:schemeClr>
                </a:solidFill>
              </a:rPr>
              <a:t>ABC News, 24 </a:t>
            </a:r>
            <a:r>
              <a:rPr lang="en-GB" sz="900" dirty="0">
                <a:solidFill>
                  <a:schemeClr val="bg1">
                    <a:lumMod val="75000"/>
                  </a:schemeClr>
                </a:solidFill>
              </a:rPr>
              <a:t>February 2023</a:t>
            </a:r>
            <a:endParaRPr lang="en-US" sz="900" i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55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59BB-90EA-1A4A-8107-BE0E65C04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99" y="1333769"/>
            <a:ext cx="5552118" cy="5269401"/>
          </a:xfrm>
        </p:spPr>
        <p:txBody>
          <a:bodyPr>
            <a:normAutofit fontScale="92500" lnSpcReduction="10000"/>
          </a:bodyPr>
          <a:lstStyle/>
          <a:p>
            <a:pPr lvl="1">
              <a:spcBef>
                <a:spcPts val="1100"/>
              </a:spcBef>
            </a:pPr>
            <a:r>
              <a:rPr lang="en-US" sz="2800" dirty="0" err="1"/>
              <a:t>Fertiliser</a:t>
            </a:r>
            <a:r>
              <a:rPr lang="en-US" sz="2800" dirty="0"/>
              <a:t> prices</a:t>
            </a:r>
          </a:p>
          <a:p>
            <a:pPr lvl="2">
              <a:spcBef>
                <a:spcPts val="1100"/>
              </a:spcBef>
            </a:pPr>
            <a:r>
              <a:rPr lang="en-US" sz="2400" dirty="0"/>
              <a:t>Inorganic N produced using natural gas</a:t>
            </a:r>
          </a:p>
          <a:p>
            <a:pPr lvl="2">
              <a:spcBef>
                <a:spcPts val="1100"/>
              </a:spcBef>
            </a:pPr>
            <a:r>
              <a:rPr lang="en-US" sz="2400" dirty="0"/>
              <a:t>Disruption to </a:t>
            </a:r>
            <a:r>
              <a:rPr lang="en-US" sz="2400" dirty="0" err="1"/>
              <a:t>fertiliser</a:t>
            </a:r>
            <a:r>
              <a:rPr lang="en-US" sz="2400" dirty="0"/>
              <a:t> exports</a:t>
            </a:r>
          </a:p>
          <a:p>
            <a:pPr lvl="2">
              <a:spcBef>
                <a:spcPts val="1100"/>
              </a:spcBef>
            </a:pPr>
            <a:r>
              <a:rPr lang="en-US" sz="2400" dirty="0"/>
              <a:t>Price tripled, in 12 months to May 2022</a:t>
            </a:r>
          </a:p>
          <a:p>
            <a:pPr lvl="1">
              <a:spcBef>
                <a:spcPts val="1100"/>
              </a:spcBef>
            </a:pPr>
            <a:endParaRPr lang="en-US" sz="2800" dirty="0"/>
          </a:p>
          <a:p>
            <a:pPr lvl="1">
              <a:spcBef>
                <a:spcPts val="1100"/>
              </a:spcBef>
            </a:pPr>
            <a:r>
              <a:rPr lang="en-US" sz="2800" dirty="0"/>
              <a:t>Higher fuel prices</a:t>
            </a:r>
          </a:p>
          <a:p>
            <a:pPr lvl="2">
              <a:spcBef>
                <a:spcPts val="1100"/>
              </a:spcBef>
            </a:pPr>
            <a:r>
              <a:rPr lang="en-US" sz="2400" dirty="0"/>
              <a:t>Increased costs of machinery use</a:t>
            </a:r>
          </a:p>
          <a:p>
            <a:pPr lvl="2">
              <a:spcBef>
                <a:spcPts val="1100"/>
              </a:spcBef>
            </a:pPr>
            <a:r>
              <a:rPr lang="en-US" sz="2400" dirty="0"/>
              <a:t>Higher transport costs</a:t>
            </a:r>
          </a:p>
          <a:p>
            <a:pPr lvl="1">
              <a:spcBef>
                <a:spcPts val="1100"/>
              </a:spcBef>
            </a:pPr>
            <a:endParaRPr lang="en-US" sz="2800" dirty="0"/>
          </a:p>
          <a:p>
            <a:pPr lvl="1">
              <a:spcBef>
                <a:spcPts val="1100"/>
              </a:spcBef>
            </a:pPr>
            <a:r>
              <a:rPr lang="en-US" sz="2800" dirty="0"/>
              <a:t>How much is caused by the war in Ukraine is unclear</a:t>
            </a:r>
          </a:p>
          <a:p>
            <a:pPr lvl="1">
              <a:spcBef>
                <a:spcPts val="1100"/>
              </a:spcBef>
            </a:pP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D58DB-B887-5E43-9592-7229438256FD}"/>
              </a:ext>
            </a:extLst>
          </p:cNvPr>
          <p:cNvSpPr txBox="1"/>
          <p:nvPr/>
        </p:nvSpPr>
        <p:spPr>
          <a:xfrm>
            <a:off x="7803791" y="6588046"/>
            <a:ext cx="6098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Data from https://</a:t>
            </a:r>
            <a:r>
              <a:rPr lang="en-US" sz="1100" dirty="0" err="1"/>
              <a:t>www.worldbank.org</a:t>
            </a:r>
            <a:r>
              <a:rPr lang="en-US" sz="1100" dirty="0"/>
              <a:t>/</a:t>
            </a:r>
            <a:r>
              <a:rPr lang="en-US" sz="1100" dirty="0" err="1"/>
              <a:t>en</a:t>
            </a:r>
            <a:r>
              <a:rPr lang="en-US" sz="1100" dirty="0"/>
              <a:t>/research/commodity-markets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9724C-5DD7-4705-C5F7-CB70C72DF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117" y="1449452"/>
            <a:ext cx="6503883" cy="497763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89380DE-6966-2113-3211-9441C3D46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67" y="0"/>
            <a:ext cx="11762866" cy="1358767"/>
          </a:xfrm>
        </p:spPr>
        <p:txBody>
          <a:bodyPr>
            <a:normAutofit/>
          </a:bodyPr>
          <a:lstStyle/>
          <a:p>
            <a:r>
              <a:rPr lang="en-GB" sz="4000" dirty="0"/>
              <a:t>War in Ukraine: trigger for higher agricultural input costs</a:t>
            </a:r>
            <a:endParaRPr lang="en-US" sz="40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BF59C36-8F3D-033C-DF71-5BD529DDFA50}"/>
              </a:ext>
            </a:extLst>
          </p:cNvPr>
          <p:cNvCxnSpPr/>
          <p:nvPr/>
        </p:nvCxnSpPr>
        <p:spPr>
          <a:xfrm>
            <a:off x="510810" y="1016533"/>
            <a:ext cx="1061596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069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3DA8E-5089-0CDA-FED6-FA415A3E0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169" y="30740"/>
            <a:ext cx="10829109" cy="1358767"/>
          </a:xfrm>
        </p:spPr>
        <p:txBody>
          <a:bodyPr>
            <a:normAutofit/>
          </a:bodyPr>
          <a:lstStyle/>
          <a:p>
            <a:r>
              <a:rPr lang="en-US" sz="4000" dirty="0"/>
              <a:t>How is global food systems impacted and which are the main drivers?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B2BF6607-AB54-ADEE-F0A6-F1146190FE3A}"/>
              </a:ext>
            </a:extLst>
          </p:cNvPr>
          <p:cNvSpPr/>
          <p:nvPr/>
        </p:nvSpPr>
        <p:spPr>
          <a:xfrm>
            <a:off x="7952815" y="3980397"/>
            <a:ext cx="1771913" cy="28312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8D60DA8D-E8B9-39EE-AFA0-21892E47BF08}"/>
              </a:ext>
            </a:extLst>
          </p:cNvPr>
          <p:cNvSpPr/>
          <p:nvPr/>
        </p:nvSpPr>
        <p:spPr>
          <a:xfrm rot="1164058">
            <a:off x="7959917" y="5239827"/>
            <a:ext cx="1771913" cy="28312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8E6E7DCF-1410-B682-3054-6039D4F75F46}"/>
              </a:ext>
            </a:extLst>
          </p:cNvPr>
          <p:cNvSpPr/>
          <p:nvPr/>
        </p:nvSpPr>
        <p:spPr>
          <a:xfrm rot="613596">
            <a:off x="7943797" y="4513104"/>
            <a:ext cx="1771913" cy="28312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C1901B0F-4FFB-6BC8-9346-E05A6BCE89D7}"/>
              </a:ext>
            </a:extLst>
          </p:cNvPr>
          <p:cNvSpPr/>
          <p:nvPr/>
        </p:nvSpPr>
        <p:spPr>
          <a:xfrm rot="20461352">
            <a:off x="7958673" y="2487472"/>
            <a:ext cx="1771913" cy="28312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C7334D28-B181-8DBD-647D-EDA0DCFF8109}"/>
              </a:ext>
            </a:extLst>
          </p:cNvPr>
          <p:cNvSpPr/>
          <p:nvPr/>
        </p:nvSpPr>
        <p:spPr>
          <a:xfrm rot="21019525">
            <a:off x="7943557" y="3195317"/>
            <a:ext cx="1771913" cy="28312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53BB9-B6A4-6D1F-6A34-BC64A24A5106}"/>
              </a:ext>
            </a:extLst>
          </p:cNvPr>
          <p:cNvSpPr txBox="1"/>
          <p:nvPr/>
        </p:nvSpPr>
        <p:spPr>
          <a:xfrm>
            <a:off x="9756020" y="1829424"/>
            <a:ext cx="1983694" cy="7043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Agricultural other land cover areas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E3C081-3699-B9C5-903F-9E26E154F2CA}"/>
              </a:ext>
            </a:extLst>
          </p:cNvPr>
          <p:cNvSpPr txBox="1"/>
          <p:nvPr/>
        </p:nvSpPr>
        <p:spPr>
          <a:xfrm>
            <a:off x="9756020" y="2864791"/>
            <a:ext cx="1983694" cy="7043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Fertiliser</a:t>
            </a:r>
            <a:r>
              <a:rPr lang="en-US" dirty="0"/>
              <a:t> use and ag intensity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8BAA8A-8279-786C-BA39-3C67BFAA9061}"/>
              </a:ext>
            </a:extLst>
          </p:cNvPr>
          <p:cNvSpPr txBox="1"/>
          <p:nvPr/>
        </p:nvSpPr>
        <p:spPr>
          <a:xfrm>
            <a:off x="9756020" y="3900157"/>
            <a:ext cx="1983694" cy="40246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Food prices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092003-30AA-5610-C7E3-C5015D83B661}"/>
              </a:ext>
            </a:extLst>
          </p:cNvPr>
          <p:cNvSpPr txBox="1"/>
          <p:nvPr/>
        </p:nvSpPr>
        <p:spPr>
          <a:xfrm>
            <a:off x="9756020" y="4633674"/>
            <a:ext cx="1983694" cy="40246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04BBF1-CFFE-8E35-CCCF-3DDE7A2BA662}"/>
              </a:ext>
            </a:extLst>
          </p:cNvPr>
          <p:cNvSpPr txBox="1"/>
          <p:nvPr/>
        </p:nvSpPr>
        <p:spPr>
          <a:xfrm>
            <a:off x="9756020" y="5367190"/>
            <a:ext cx="1983694" cy="7043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Human nutrition and health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7A70585-89A7-9D94-C766-4CF46FD31795}"/>
              </a:ext>
            </a:extLst>
          </p:cNvPr>
          <p:cNvSpPr/>
          <p:nvPr/>
        </p:nvSpPr>
        <p:spPr>
          <a:xfrm rot="1164058">
            <a:off x="2100568" y="2926398"/>
            <a:ext cx="1771913" cy="28312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D7855E7-88D9-B463-E310-1B08CB75BA75}"/>
              </a:ext>
            </a:extLst>
          </p:cNvPr>
          <p:cNvSpPr/>
          <p:nvPr/>
        </p:nvSpPr>
        <p:spPr>
          <a:xfrm rot="613596">
            <a:off x="2084448" y="3600064"/>
            <a:ext cx="1771913" cy="28312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1B87B035-E494-95DB-22DD-B23DBAF36E44}"/>
              </a:ext>
            </a:extLst>
          </p:cNvPr>
          <p:cNvSpPr/>
          <p:nvPr/>
        </p:nvSpPr>
        <p:spPr>
          <a:xfrm rot="20461352">
            <a:off x="2099324" y="4859864"/>
            <a:ext cx="1771913" cy="28312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ED4C2D1B-F1E5-F7B8-BA63-4EADD59564A3}"/>
              </a:ext>
            </a:extLst>
          </p:cNvPr>
          <p:cNvSpPr/>
          <p:nvPr/>
        </p:nvSpPr>
        <p:spPr>
          <a:xfrm rot="21019525">
            <a:off x="2084207" y="4238512"/>
            <a:ext cx="1771913" cy="28312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CD186-A90E-44C5-4E7F-D787AA3DD22A}"/>
              </a:ext>
            </a:extLst>
          </p:cNvPr>
          <p:cNvSpPr txBox="1"/>
          <p:nvPr/>
        </p:nvSpPr>
        <p:spPr>
          <a:xfrm>
            <a:off x="398205" y="3468720"/>
            <a:ext cx="20465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Fertiliser</a:t>
            </a:r>
            <a:r>
              <a:rPr lang="en-US" dirty="0"/>
              <a:t> prices ↑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C25AF-0C07-0D38-85CC-D0EC78607854}"/>
              </a:ext>
            </a:extLst>
          </p:cNvPr>
          <p:cNvSpPr txBox="1"/>
          <p:nvPr/>
        </p:nvSpPr>
        <p:spPr>
          <a:xfrm>
            <a:off x="398205" y="4236020"/>
            <a:ext cx="20465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Energy prices ↑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12ECB-58F9-FB9C-E419-D7D437723ED7}"/>
              </a:ext>
            </a:extLst>
          </p:cNvPr>
          <p:cNvSpPr txBox="1"/>
          <p:nvPr/>
        </p:nvSpPr>
        <p:spPr>
          <a:xfrm>
            <a:off x="398205" y="2388368"/>
            <a:ext cx="2046583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International trade disruption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39265-D96C-EA01-0C85-ACD7EB8A923C}"/>
              </a:ext>
            </a:extLst>
          </p:cNvPr>
          <p:cNvSpPr txBox="1"/>
          <p:nvPr/>
        </p:nvSpPr>
        <p:spPr>
          <a:xfrm>
            <a:off x="398205" y="5003320"/>
            <a:ext cx="204658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Transport costs ↑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C5ED12-5F34-7A7E-A7EF-C588D4519F6D}"/>
              </a:ext>
            </a:extLst>
          </p:cNvPr>
          <p:cNvSpPr/>
          <p:nvPr/>
        </p:nvSpPr>
        <p:spPr>
          <a:xfrm flipH="1">
            <a:off x="2449583" y="1460092"/>
            <a:ext cx="165573" cy="4008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B6FB9-32A6-614B-D4C7-023E6AA3AF12}"/>
              </a:ext>
            </a:extLst>
          </p:cNvPr>
          <p:cNvSpPr txBox="1"/>
          <p:nvPr/>
        </p:nvSpPr>
        <p:spPr>
          <a:xfrm>
            <a:off x="525217" y="1282633"/>
            <a:ext cx="3192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Types of shocks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5DF63A-F441-BD9B-92AB-E2679BD56E71}"/>
              </a:ext>
            </a:extLst>
          </p:cNvPr>
          <p:cNvSpPr txBox="1"/>
          <p:nvPr/>
        </p:nvSpPr>
        <p:spPr>
          <a:xfrm>
            <a:off x="9634025" y="1282633"/>
            <a:ext cx="210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Example outcomes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B1AF16-F0E4-49C1-C845-3956283C2937}"/>
              </a:ext>
            </a:extLst>
          </p:cNvPr>
          <p:cNvSpPr txBox="1"/>
          <p:nvPr/>
        </p:nvSpPr>
        <p:spPr>
          <a:xfrm>
            <a:off x="1522445" y="6157789"/>
            <a:ext cx="8111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Need to use modelling to try to answer this question.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79062C9-A1B3-1047-8C39-35FD37E9AB4C}"/>
              </a:ext>
            </a:extLst>
          </p:cNvPr>
          <p:cNvSpPr/>
          <p:nvPr/>
        </p:nvSpPr>
        <p:spPr>
          <a:xfrm>
            <a:off x="223276" y="2055092"/>
            <a:ext cx="2391879" cy="38644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34B20F-F73E-570C-9230-EF1AD45C0F9C}"/>
              </a:ext>
            </a:extLst>
          </p:cNvPr>
          <p:cNvSpPr/>
          <p:nvPr/>
        </p:nvSpPr>
        <p:spPr>
          <a:xfrm>
            <a:off x="9435878" y="1745590"/>
            <a:ext cx="2623977" cy="44834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7DD15B-D98A-3666-152E-4D8A96AFED4B}"/>
              </a:ext>
            </a:extLst>
          </p:cNvPr>
          <p:cNvCxnSpPr>
            <a:cxnSpLocks/>
          </p:cNvCxnSpPr>
          <p:nvPr/>
        </p:nvCxnSpPr>
        <p:spPr>
          <a:xfrm>
            <a:off x="4057650" y="1016533"/>
            <a:ext cx="706912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EEE2E29-B116-2D13-AE68-20EB4AB85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07" b="13457"/>
          <a:stretch/>
        </p:blipFill>
        <p:spPr>
          <a:xfrm>
            <a:off x="3658873" y="2179680"/>
            <a:ext cx="4409538" cy="40080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E4A304-A86B-75DA-48E4-233065BC337F}"/>
              </a:ext>
            </a:extLst>
          </p:cNvPr>
          <p:cNvSpPr txBox="1"/>
          <p:nvPr/>
        </p:nvSpPr>
        <p:spPr>
          <a:xfrm>
            <a:off x="2935297" y="1193886"/>
            <a:ext cx="5910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But, how are the different outcomes impacted by difference aspects of the shock?  With implications for focus of responses</a:t>
            </a:r>
            <a:endParaRPr lang="en-US" sz="9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7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0" grpId="0" animBg="1"/>
      <p:bldP spid="14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ADED4357-41C0-7D40-AB55-E9564FC6B4B5}"/>
              </a:ext>
            </a:extLst>
          </p:cNvPr>
          <p:cNvSpPr txBox="1">
            <a:spLocks/>
          </p:cNvSpPr>
          <p:nvPr/>
        </p:nvSpPr>
        <p:spPr>
          <a:xfrm>
            <a:off x="436121" y="29086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Land System Modular Model (LandSyMM)</a:t>
            </a:r>
            <a:endParaRPr lang="en-GB" sz="3600" dirty="0"/>
          </a:p>
        </p:txBody>
      </p:sp>
      <p:pic>
        <p:nvPicPr>
          <p:cNvPr id="38" name="Picture 4" descr="The PLUMv2 model and its coupling with LPJ-GUESS and IMOGEN">
            <a:extLst>
              <a:ext uri="{FF2B5EF4-FFF2-40B4-BE49-F238E27FC236}">
                <a16:creationId xmlns:a16="http://schemas.microsoft.com/office/drawing/2014/main" id="{11ADDB65-6B38-1C36-1E1C-872EA8352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343" y="1359373"/>
            <a:ext cx="7814241" cy="539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A28F1F8D-E93E-399C-EE05-9C6537C71D94}"/>
              </a:ext>
            </a:extLst>
          </p:cNvPr>
          <p:cNvSpPr txBox="1">
            <a:spLocks/>
          </p:cNvSpPr>
          <p:nvPr/>
        </p:nvSpPr>
        <p:spPr>
          <a:xfrm>
            <a:off x="178416" y="1617281"/>
            <a:ext cx="4020927" cy="4692347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2400" dirty="0"/>
              <a:t>Model of the global food and land system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couples land use decision making, food demand, global trade, ecosystem processes, biodiversity, and the climate system.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dirty="0"/>
              <a:t>For further details see </a:t>
            </a:r>
            <a:r>
              <a:rPr lang="en-US" sz="2400" dirty="0">
                <a:hlinkClick r:id="rId4"/>
              </a:rPr>
              <a:t>https://landsymm.earth</a:t>
            </a:r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FFAFE3-2ABF-3276-5B5E-F0319EB3897E}"/>
              </a:ext>
            </a:extLst>
          </p:cNvPr>
          <p:cNvGrpSpPr/>
          <p:nvPr/>
        </p:nvGrpSpPr>
        <p:grpSpPr>
          <a:xfrm>
            <a:off x="4618891" y="1748429"/>
            <a:ext cx="4286569" cy="1637617"/>
            <a:chOff x="4618892" y="1748429"/>
            <a:chExt cx="3048000" cy="16376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1F22306-6965-0240-96A2-4763F1BDA2A2}"/>
                </a:ext>
              </a:extLst>
            </p:cNvPr>
            <p:cNvSpPr/>
            <p:nvPr/>
          </p:nvSpPr>
          <p:spPr>
            <a:xfrm>
              <a:off x="4618892" y="2063104"/>
              <a:ext cx="3048000" cy="13229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81656BC-B451-5E2C-C358-01FADF912F3E}"/>
                </a:ext>
              </a:extLst>
            </p:cNvPr>
            <p:cNvSpPr txBox="1"/>
            <p:nvPr/>
          </p:nvSpPr>
          <p:spPr>
            <a:xfrm>
              <a:off x="4963971" y="1748429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Demand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2F7713-9B04-6129-4FCD-8C9B2EDFA9BD}"/>
              </a:ext>
            </a:extLst>
          </p:cNvPr>
          <p:cNvGrpSpPr/>
          <p:nvPr/>
        </p:nvGrpSpPr>
        <p:grpSpPr>
          <a:xfrm>
            <a:off x="2844405" y="3457267"/>
            <a:ext cx="5633413" cy="1562628"/>
            <a:chOff x="2844405" y="3457267"/>
            <a:chExt cx="5633413" cy="156262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E211A3E-CA77-D747-C92B-A7CF26C2689E}"/>
                </a:ext>
              </a:extLst>
            </p:cNvPr>
            <p:cNvSpPr/>
            <p:nvPr/>
          </p:nvSpPr>
          <p:spPr>
            <a:xfrm rot="20473210">
              <a:off x="4490851" y="3457267"/>
              <a:ext cx="3986967" cy="15626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DBE807-8985-5356-A096-57E83128236F}"/>
                </a:ext>
              </a:extLst>
            </p:cNvPr>
            <p:cNvSpPr txBox="1"/>
            <p:nvPr/>
          </p:nvSpPr>
          <p:spPr>
            <a:xfrm>
              <a:off x="2844405" y="4137167"/>
              <a:ext cx="2333629" cy="23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Land use decisions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43C6CF5-FD58-7608-29BB-787746B3DB04}"/>
              </a:ext>
            </a:extLst>
          </p:cNvPr>
          <p:cNvGrpSpPr/>
          <p:nvPr/>
        </p:nvGrpSpPr>
        <p:grpSpPr>
          <a:xfrm>
            <a:off x="7188498" y="4200940"/>
            <a:ext cx="4804287" cy="2108688"/>
            <a:chOff x="4120942" y="1832500"/>
            <a:chExt cx="6460112" cy="140027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A3C84B-805D-F8A9-EEEC-923207BDD143}"/>
                </a:ext>
              </a:extLst>
            </p:cNvPr>
            <p:cNvSpPr/>
            <p:nvPr/>
          </p:nvSpPr>
          <p:spPr>
            <a:xfrm>
              <a:off x="4120942" y="1832500"/>
              <a:ext cx="3545950" cy="11693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79DCF9B-E79A-0222-C0BD-37622A85DD47}"/>
                </a:ext>
              </a:extLst>
            </p:cNvPr>
            <p:cNvSpPr txBox="1"/>
            <p:nvPr/>
          </p:nvSpPr>
          <p:spPr>
            <a:xfrm>
              <a:off x="7035104" y="2987522"/>
              <a:ext cx="3545950" cy="245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Vegetation/crop dynamics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39B423-99E5-871B-6EA8-1D6993F8A36D}"/>
              </a:ext>
            </a:extLst>
          </p:cNvPr>
          <p:cNvGrpSpPr/>
          <p:nvPr/>
        </p:nvGrpSpPr>
        <p:grpSpPr>
          <a:xfrm>
            <a:off x="8220270" y="2684936"/>
            <a:ext cx="4146188" cy="1951406"/>
            <a:chOff x="4120942" y="1832500"/>
            <a:chExt cx="5014047" cy="142651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A6593EB-6295-E6C9-844E-BF9051894922}"/>
                </a:ext>
              </a:extLst>
            </p:cNvPr>
            <p:cNvSpPr/>
            <p:nvPr/>
          </p:nvSpPr>
          <p:spPr>
            <a:xfrm>
              <a:off x="4120942" y="1832500"/>
              <a:ext cx="3545950" cy="142651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933728-DEEF-FBFC-6474-749811181421}"/>
                </a:ext>
              </a:extLst>
            </p:cNvPr>
            <p:cNvSpPr txBox="1"/>
            <p:nvPr/>
          </p:nvSpPr>
          <p:spPr>
            <a:xfrm>
              <a:off x="7035368" y="2813399"/>
              <a:ext cx="2099621" cy="429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International trade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7E1B11-A4C9-FC88-8D44-07B57F049898}"/>
              </a:ext>
            </a:extLst>
          </p:cNvPr>
          <p:cNvCxnSpPr/>
          <p:nvPr/>
        </p:nvCxnSpPr>
        <p:spPr>
          <a:xfrm>
            <a:off x="510810" y="1016533"/>
            <a:ext cx="1061596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64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F15756-9CBF-A17D-3158-5CB535EF7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481" y="1887338"/>
            <a:ext cx="7141990" cy="48643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BDF2F-3E6C-DC4C-998F-46A7333BB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35" y="13845"/>
            <a:ext cx="1057686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Scenarios exploring two routes for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55668-D324-444E-996E-4F660AC24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35" y="1550684"/>
            <a:ext cx="5067708" cy="34253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600" b="1" dirty="0"/>
              <a:t>Impact types</a:t>
            </a:r>
          </a:p>
          <a:p>
            <a:pPr marL="0" indent="0">
              <a:buNone/>
            </a:pPr>
            <a:endParaRPr lang="en-GB" sz="1100" b="1" i="1" dirty="0"/>
          </a:p>
          <a:p>
            <a:pPr marL="0" indent="0">
              <a:buNone/>
            </a:pPr>
            <a:r>
              <a:rPr lang="en-GB" sz="2000" b="1" i="1" dirty="0"/>
              <a:t>A. Impact on food export market</a:t>
            </a:r>
          </a:p>
          <a:p>
            <a:r>
              <a:rPr lang="en-GB" sz="2000" dirty="0"/>
              <a:t>Restrict exports from Ukraine and Russia to between 50 and 100%</a:t>
            </a:r>
          </a:p>
          <a:p>
            <a:endParaRPr lang="en-GB" sz="1100" dirty="0"/>
          </a:p>
          <a:p>
            <a:pPr marL="0" indent="0">
              <a:buNone/>
            </a:pPr>
            <a:r>
              <a:rPr lang="en-GB" sz="2000" b="1" i="1" dirty="0"/>
              <a:t>B. Energy prices</a:t>
            </a:r>
          </a:p>
          <a:p>
            <a:r>
              <a:rPr lang="en-GB" sz="2000" dirty="0"/>
              <a:t>Tripling of fertiliser cost</a:t>
            </a:r>
          </a:p>
          <a:p>
            <a:r>
              <a:rPr lang="en-GB" sz="2000" dirty="0"/>
              <a:t>Increase management intensity cost by 50% (for fuel)</a:t>
            </a:r>
          </a:p>
          <a:p>
            <a:r>
              <a:rPr lang="en-GB" sz="2000" dirty="0"/>
              <a:t>Increase transport costs by 50% (for fuel)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3CEF7D-A093-4149-AF45-4EF985A98753}"/>
              </a:ext>
            </a:extLst>
          </p:cNvPr>
          <p:cNvSpPr/>
          <p:nvPr/>
        </p:nvSpPr>
        <p:spPr>
          <a:xfrm>
            <a:off x="5575022" y="1494620"/>
            <a:ext cx="1404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Scenarios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C067B-F883-F390-CF25-1B94A79BC057}"/>
              </a:ext>
            </a:extLst>
          </p:cNvPr>
          <p:cNvSpPr txBox="1"/>
          <p:nvPr/>
        </p:nvSpPr>
        <p:spPr>
          <a:xfrm>
            <a:off x="8839142" y="1181350"/>
            <a:ext cx="294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Scenarios designed May 2022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02E6E0-F40E-D901-04F4-69AC0DD46512}"/>
              </a:ext>
            </a:extLst>
          </p:cNvPr>
          <p:cNvCxnSpPr/>
          <p:nvPr/>
        </p:nvCxnSpPr>
        <p:spPr>
          <a:xfrm>
            <a:off x="510810" y="1016533"/>
            <a:ext cx="1061596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4D67F3-DA1F-C8C9-15C4-93240C2C2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32" y="4855034"/>
            <a:ext cx="2947627" cy="189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69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2D59ED-8096-C671-0F38-884408D8562C}"/>
              </a:ext>
            </a:extLst>
          </p:cNvPr>
          <p:cNvSpPr txBox="1"/>
          <p:nvPr/>
        </p:nvSpPr>
        <p:spPr>
          <a:xfrm>
            <a:off x="329132" y="203880"/>
            <a:ext cx="1186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+mj-lt"/>
              </a:rPr>
              <a:t>Food commodity prices increased by shocks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782F63-21C5-A189-2A20-8128B8595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19" y="1289416"/>
            <a:ext cx="10848089" cy="493094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D9C38BE-B9EF-8A7E-8A10-FE97EF75D8FB}"/>
              </a:ext>
            </a:extLst>
          </p:cNvPr>
          <p:cNvCxnSpPr/>
          <p:nvPr/>
        </p:nvCxnSpPr>
        <p:spPr>
          <a:xfrm>
            <a:off x="510810" y="845077"/>
            <a:ext cx="1061596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85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33921</TotalTime>
  <Words>1338</Words>
  <Application>Microsoft Macintosh PowerPoint</Application>
  <PresentationFormat>Widescreen</PresentationFormat>
  <Paragraphs>183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How shocks related to the war in Ukraine impact the global food system</vt:lpstr>
      <vt:lpstr>PowerPoint Presentation</vt:lpstr>
      <vt:lpstr>Shocks can affect different parts of the food system</vt:lpstr>
      <vt:lpstr>War in Ukraine: a shock to global food trade</vt:lpstr>
      <vt:lpstr>War in Ukraine: trigger for higher agricultural input costs</vt:lpstr>
      <vt:lpstr>How is global food systems impacted and which are the main drivers?</vt:lpstr>
      <vt:lpstr>PowerPoint Presentation</vt:lpstr>
      <vt:lpstr>Scenarios exploring two routes for impacts</vt:lpstr>
      <vt:lpstr>PowerPoint Presentation</vt:lpstr>
      <vt:lpstr> </vt:lpstr>
      <vt:lpstr>PowerPoint Presentation</vt:lpstr>
      <vt:lpstr>PowerPoint Presentation</vt:lpstr>
      <vt:lpstr>Environmental impacts: production input substitution</vt:lpstr>
      <vt:lpstr>Telling the story another way: Domestic production, stocks and substitution </vt:lpstr>
      <vt:lpstr>Telling the story another way: Domestic production, stocks and substitution </vt:lpstr>
      <vt:lpstr>More recently</vt:lpstr>
      <vt:lpstr>Final remarks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Alexander</dc:creator>
  <cp:lastModifiedBy>Peter Alexander</cp:lastModifiedBy>
  <cp:revision>1132</cp:revision>
  <dcterms:created xsi:type="dcterms:W3CDTF">2017-07-29T10:48:16Z</dcterms:created>
  <dcterms:modified xsi:type="dcterms:W3CDTF">2023-11-20T15:49:07Z</dcterms:modified>
</cp:coreProperties>
</file>