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721" r:id="rId2"/>
    <p:sldMasterId id="2147483737" r:id="rId3"/>
  </p:sldMasterIdLst>
  <p:notesMasterIdLst>
    <p:notesMasterId r:id="rId26"/>
  </p:notesMasterIdLst>
  <p:sldIdLst>
    <p:sldId id="992" r:id="rId4"/>
    <p:sldId id="867" r:id="rId5"/>
    <p:sldId id="956" r:id="rId6"/>
    <p:sldId id="957" r:id="rId7"/>
    <p:sldId id="885" r:id="rId8"/>
    <p:sldId id="886" r:id="rId9"/>
    <p:sldId id="887" r:id="rId10"/>
    <p:sldId id="940" r:id="rId11"/>
    <p:sldId id="903" r:id="rId12"/>
    <p:sldId id="905" r:id="rId13"/>
    <p:sldId id="986" r:id="rId14"/>
    <p:sldId id="896" r:id="rId15"/>
    <p:sldId id="966" r:id="rId16"/>
    <p:sldId id="945" r:id="rId17"/>
    <p:sldId id="958" r:id="rId18"/>
    <p:sldId id="961" r:id="rId19"/>
    <p:sldId id="980" r:id="rId20"/>
    <p:sldId id="987" r:id="rId21"/>
    <p:sldId id="991" r:id="rId22"/>
    <p:sldId id="988" r:id="rId23"/>
    <p:sldId id="975" r:id="rId24"/>
    <p:sldId id="757" r:id="rId25"/>
  </p:sldIdLst>
  <p:sldSz cx="9144000" cy="6858000" type="screen4x3"/>
  <p:notesSz cx="6858000" cy="36195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tlef Stammer" initials="DS" lastIdx="5" clrIdx="0"/>
  <p:cmAuthor id="1" name="Cleugh, Helen (O&amp;A, Black Mountain)" initials="CH(BM" lastIdx="5" clrIdx="1"/>
  <p:cmAuthor id="2" name="Narelle Van Der Wel" initials="NVD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61CACA"/>
    <a:srgbClr val="008E8B"/>
    <a:srgbClr val="FFFFDA"/>
    <a:srgbClr val="FFD883"/>
    <a:srgbClr val="FFEC79"/>
    <a:srgbClr val="009B90"/>
    <a:srgbClr val="D8FFE5"/>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84" autoAdjust="0"/>
    <p:restoredTop sz="61657" autoAdjust="0"/>
  </p:normalViewPr>
  <p:slideViewPr>
    <p:cSldViewPr snapToGrid="0" snapToObjects="1">
      <p:cViewPr varScale="1">
        <p:scale>
          <a:sx n="89" d="100"/>
          <a:sy n="89" d="100"/>
        </p:scale>
        <p:origin x="4384" y="168"/>
      </p:cViewPr>
      <p:guideLst>
        <p:guide orient="horz" pos="2228"/>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30830-6679-4B88-B85C-1AC05DEEA2E6}" type="doc">
      <dgm:prSet loTypeId="urn:microsoft.com/office/officeart/2008/layout/VerticalCurvedList" loCatId="list" qsTypeId="urn:microsoft.com/office/officeart/2005/8/quickstyle/3d3" qsCatId="3D" csTypeId="urn:microsoft.com/office/officeart/2005/8/colors/accent6_2" csCatId="accent6" phldr="1"/>
      <dgm:spPr/>
      <dgm:t>
        <a:bodyPr/>
        <a:lstStyle/>
        <a:p>
          <a:endParaRPr lang="en-AU"/>
        </a:p>
      </dgm:t>
    </dgm:pt>
    <dgm:pt modelId="{D27359AC-C61B-4959-8439-F436160677DC}">
      <dgm:prSet phldrT="[Text]" custT="1"/>
      <dgm:spPr/>
      <dgm:t>
        <a:bodyPr/>
        <a:lstStyle/>
        <a:p>
          <a:r>
            <a:rPr lang="en-US" sz="1050" dirty="0"/>
            <a:t>Fixed-term Projects</a:t>
          </a:r>
          <a:endParaRPr lang="en-AU" sz="1050" dirty="0"/>
        </a:p>
      </dgm:t>
    </dgm:pt>
    <dgm:pt modelId="{00AA4687-2BFF-4F14-8CA0-73B4553CF36C}" type="sibTrans" cxnId="{C921E374-8A53-4FDA-847D-0F3BD4443484}">
      <dgm:prSet/>
      <dgm:spPr/>
      <dgm:t>
        <a:bodyPr/>
        <a:lstStyle/>
        <a:p>
          <a:endParaRPr lang="en-AU" sz="1050"/>
        </a:p>
      </dgm:t>
    </dgm:pt>
    <dgm:pt modelId="{160F9859-DDEC-4708-AC20-3BAA500A44B8}" type="parTrans" cxnId="{C921E374-8A53-4FDA-847D-0F3BD4443484}">
      <dgm:prSet/>
      <dgm:spPr/>
      <dgm:t>
        <a:bodyPr/>
        <a:lstStyle/>
        <a:p>
          <a:endParaRPr lang="en-AU" sz="2000"/>
        </a:p>
      </dgm:t>
    </dgm:pt>
    <dgm:pt modelId="{BA760773-7406-4DAF-AC52-582D1BC27B2A}">
      <dgm:prSet phldrT="[Text]" custT="1"/>
      <dgm:spPr/>
      <dgm:t>
        <a:bodyPr/>
        <a:lstStyle/>
        <a:p>
          <a:r>
            <a:rPr lang="en-US" sz="1050" dirty="0"/>
            <a:t>Conferences and Workshops</a:t>
          </a:r>
          <a:endParaRPr lang="en-AU" sz="1050" dirty="0"/>
        </a:p>
      </dgm:t>
    </dgm:pt>
    <dgm:pt modelId="{6BC8A8B4-0211-45B1-982C-746BA0F67C28}" type="sibTrans" cxnId="{320919E1-2D89-4D49-9681-4EA3B7EB2FFF}">
      <dgm:prSet/>
      <dgm:spPr/>
      <dgm:t>
        <a:bodyPr/>
        <a:lstStyle/>
        <a:p>
          <a:endParaRPr lang="en-AU" sz="2000"/>
        </a:p>
      </dgm:t>
    </dgm:pt>
    <dgm:pt modelId="{51732FBD-0443-446E-8307-20EBD694DF31}" type="parTrans" cxnId="{320919E1-2D89-4D49-9681-4EA3B7EB2FFF}">
      <dgm:prSet/>
      <dgm:spPr/>
      <dgm:t>
        <a:bodyPr/>
        <a:lstStyle/>
        <a:p>
          <a:endParaRPr lang="en-AU" sz="2000"/>
        </a:p>
      </dgm:t>
    </dgm:pt>
    <dgm:pt modelId="{F8A8778E-40BA-4EC5-8D7B-1ADAD796C59E}">
      <dgm:prSet phldrT="[Text]" custT="1"/>
      <dgm:spPr/>
      <dgm:t>
        <a:bodyPr/>
        <a:lstStyle/>
        <a:p>
          <a:pPr>
            <a:lnSpc>
              <a:spcPct val="100000"/>
            </a:lnSpc>
            <a:spcAft>
              <a:spcPts val="0"/>
            </a:spcAft>
          </a:pPr>
          <a:r>
            <a:rPr lang="en-US" sz="1050" dirty="0"/>
            <a:t>Reference Datasets, </a:t>
          </a:r>
        </a:p>
        <a:p>
          <a:pPr>
            <a:lnSpc>
              <a:spcPct val="100000"/>
            </a:lnSpc>
            <a:spcAft>
              <a:spcPts val="0"/>
            </a:spcAft>
          </a:pPr>
          <a:r>
            <a:rPr lang="en-US" sz="1050" dirty="0"/>
            <a:t>Evaluations and Benchmarking</a:t>
          </a:r>
          <a:endParaRPr lang="en-AU" sz="1050" dirty="0"/>
        </a:p>
      </dgm:t>
    </dgm:pt>
    <dgm:pt modelId="{B6065C0A-DCB1-4053-8733-D024F2DE082F}" type="sibTrans" cxnId="{57A1F5F1-7C3E-4AB3-812B-E187D00DDBBA}">
      <dgm:prSet/>
      <dgm:spPr/>
      <dgm:t>
        <a:bodyPr/>
        <a:lstStyle/>
        <a:p>
          <a:endParaRPr lang="en-AU" sz="2000"/>
        </a:p>
      </dgm:t>
    </dgm:pt>
    <dgm:pt modelId="{CD76AB22-7F67-4FED-94B3-91A76B53F783}" type="parTrans" cxnId="{57A1F5F1-7C3E-4AB3-812B-E187D00DDBBA}">
      <dgm:prSet/>
      <dgm:spPr/>
      <dgm:t>
        <a:bodyPr/>
        <a:lstStyle/>
        <a:p>
          <a:endParaRPr lang="en-AU" sz="2000"/>
        </a:p>
      </dgm:t>
    </dgm:pt>
    <dgm:pt modelId="{42317DC8-F6D0-4684-A90D-603B5FAC9C24}">
      <dgm:prSet phldrT="[Text]" custT="1"/>
      <dgm:spPr/>
      <dgm:t>
        <a:bodyPr/>
        <a:lstStyle/>
        <a:p>
          <a:pPr>
            <a:lnSpc>
              <a:spcPct val="100000"/>
            </a:lnSpc>
            <a:spcAft>
              <a:spcPts val="0"/>
            </a:spcAft>
          </a:pPr>
          <a:r>
            <a:rPr lang="en-AU" sz="1050" dirty="0"/>
            <a:t>Diversity- and Capacity-building: ECRs, Regions</a:t>
          </a:r>
        </a:p>
      </dgm:t>
    </dgm:pt>
    <dgm:pt modelId="{B0B4FE12-88B1-4089-8E77-E73A2BA24A17}" type="sibTrans" cxnId="{05E0221E-93FC-42AD-A716-B08182F1D6D4}">
      <dgm:prSet/>
      <dgm:spPr/>
      <dgm:t>
        <a:bodyPr/>
        <a:lstStyle/>
        <a:p>
          <a:endParaRPr lang="en-AU" sz="2000"/>
        </a:p>
      </dgm:t>
    </dgm:pt>
    <dgm:pt modelId="{15A7C7E7-14ED-4023-906F-ABDB60103FA4}" type="parTrans" cxnId="{05E0221E-93FC-42AD-A716-B08182F1D6D4}">
      <dgm:prSet/>
      <dgm:spPr/>
      <dgm:t>
        <a:bodyPr/>
        <a:lstStyle/>
        <a:p>
          <a:endParaRPr lang="en-AU" sz="2000"/>
        </a:p>
      </dgm:t>
    </dgm:pt>
    <dgm:pt modelId="{43CF3724-D6B8-4240-9F00-FEAC131D937A}">
      <dgm:prSet phldrT="[Text]" custT="1"/>
      <dgm:spPr/>
      <dgm:t>
        <a:bodyPr/>
        <a:lstStyle/>
        <a:p>
          <a:pPr>
            <a:lnSpc>
              <a:spcPct val="100000"/>
            </a:lnSpc>
            <a:spcAft>
              <a:spcPts val="0"/>
            </a:spcAft>
          </a:pPr>
          <a:r>
            <a:rPr lang="en-US" sz="1050" noProof="0" dirty="0"/>
            <a:t>Rapid Updates, Syntheses</a:t>
          </a:r>
        </a:p>
        <a:p>
          <a:pPr>
            <a:lnSpc>
              <a:spcPct val="100000"/>
            </a:lnSpc>
            <a:spcAft>
              <a:spcPts val="0"/>
            </a:spcAft>
          </a:pPr>
          <a:r>
            <a:rPr lang="en-US" sz="1050" noProof="0" dirty="0"/>
            <a:t>Assessments, Gap Analyses</a:t>
          </a:r>
        </a:p>
      </dgm:t>
    </dgm:pt>
    <dgm:pt modelId="{191E7B36-59BF-422F-AF41-508EF79B196C}" type="sibTrans" cxnId="{76E8784F-8120-4E67-B3E0-852FDFF97541}">
      <dgm:prSet/>
      <dgm:spPr/>
      <dgm:t>
        <a:bodyPr/>
        <a:lstStyle/>
        <a:p>
          <a:endParaRPr lang="en-AU" sz="2000"/>
        </a:p>
      </dgm:t>
    </dgm:pt>
    <dgm:pt modelId="{1C4209D1-ADBE-410C-8C20-860094A49B05}" type="parTrans" cxnId="{76E8784F-8120-4E67-B3E0-852FDFF97541}">
      <dgm:prSet/>
      <dgm:spPr/>
      <dgm:t>
        <a:bodyPr/>
        <a:lstStyle/>
        <a:p>
          <a:endParaRPr lang="en-AU" sz="2000"/>
        </a:p>
      </dgm:t>
    </dgm:pt>
    <dgm:pt modelId="{021BD9E8-7F18-435E-8263-9653B99F1E3A}">
      <dgm:prSet phldrT="[Text]" custT="1"/>
      <dgm:spPr/>
      <dgm:t>
        <a:bodyPr/>
        <a:lstStyle/>
        <a:p>
          <a:r>
            <a:rPr lang="en-AU" sz="1050" dirty="0"/>
            <a:t>Communications and Outreach</a:t>
          </a:r>
        </a:p>
      </dgm:t>
    </dgm:pt>
    <dgm:pt modelId="{3E7BAABE-6C68-40D4-91AC-5203A7BBE549}" type="sibTrans" cxnId="{87CE4A4C-970A-4885-9CC4-7CE832508291}">
      <dgm:prSet/>
      <dgm:spPr/>
      <dgm:t>
        <a:bodyPr/>
        <a:lstStyle/>
        <a:p>
          <a:endParaRPr lang="en-AU" sz="2000"/>
        </a:p>
      </dgm:t>
    </dgm:pt>
    <dgm:pt modelId="{89880DCF-FE35-4EAB-ABD9-48C0F9AD6C5B}" type="parTrans" cxnId="{87CE4A4C-970A-4885-9CC4-7CE832508291}">
      <dgm:prSet/>
      <dgm:spPr/>
      <dgm:t>
        <a:bodyPr/>
        <a:lstStyle/>
        <a:p>
          <a:endParaRPr lang="en-AU" sz="2000"/>
        </a:p>
      </dgm:t>
    </dgm:pt>
    <dgm:pt modelId="{57F73CC7-01AC-4370-98E9-1D8481CC33A8}" type="pres">
      <dgm:prSet presAssocID="{9EC30830-6679-4B88-B85C-1AC05DEEA2E6}" presName="Name0" presStyleCnt="0">
        <dgm:presLayoutVars>
          <dgm:chMax val="7"/>
          <dgm:chPref val="7"/>
          <dgm:dir/>
        </dgm:presLayoutVars>
      </dgm:prSet>
      <dgm:spPr/>
    </dgm:pt>
    <dgm:pt modelId="{B04CCEE7-8154-4632-8C34-B2612E1B6917}" type="pres">
      <dgm:prSet presAssocID="{9EC30830-6679-4B88-B85C-1AC05DEEA2E6}" presName="Name1" presStyleCnt="0"/>
      <dgm:spPr/>
    </dgm:pt>
    <dgm:pt modelId="{9920B022-5C19-4ECF-AC20-53D2C15F6E66}" type="pres">
      <dgm:prSet presAssocID="{9EC30830-6679-4B88-B85C-1AC05DEEA2E6}" presName="cycle" presStyleCnt="0"/>
      <dgm:spPr/>
    </dgm:pt>
    <dgm:pt modelId="{AE7BBE71-3E4A-40E2-A51B-8F458D9984A6}" type="pres">
      <dgm:prSet presAssocID="{9EC30830-6679-4B88-B85C-1AC05DEEA2E6}" presName="srcNode" presStyleLbl="node1" presStyleIdx="0" presStyleCnt="6"/>
      <dgm:spPr/>
    </dgm:pt>
    <dgm:pt modelId="{2F7DAF4D-F956-4E94-85B8-8488F915657E}" type="pres">
      <dgm:prSet presAssocID="{9EC30830-6679-4B88-B85C-1AC05DEEA2E6}" presName="conn" presStyleLbl="parChTrans1D2" presStyleIdx="0" presStyleCnt="1"/>
      <dgm:spPr/>
    </dgm:pt>
    <dgm:pt modelId="{A6F78CE0-1AB2-4C40-8669-0D55F20CD108}" type="pres">
      <dgm:prSet presAssocID="{9EC30830-6679-4B88-B85C-1AC05DEEA2E6}" presName="extraNode" presStyleLbl="node1" presStyleIdx="0" presStyleCnt="6"/>
      <dgm:spPr/>
    </dgm:pt>
    <dgm:pt modelId="{EB3EE4B7-119C-4657-B51E-6B04CE7A3EE2}" type="pres">
      <dgm:prSet presAssocID="{9EC30830-6679-4B88-B85C-1AC05DEEA2E6}" presName="dstNode" presStyleLbl="node1" presStyleIdx="0" presStyleCnt="6"/>
      <dgm:spPr/>
    </dgm:pt>
    <dgm:pt modelId="{FFF7929F-B415-4E76-9557-00249FA75420}" type="pres">
      <dgm:prSet presAssocID="{D27359AC-C61B-4959-8439-F436160677DC}" presName="text_1" presStyleLbl="node1" presStyleIdx="0" presStyleCnt="6" custScaleX="95426" custScaleY="91725" custLinFactNeighborX="2857" custLinFactNeighborY="14370">
        <dgm:presLayoutVars>
          <dgm:bulletEnabled val="1"/>
        </dgm:presLayoutVars>
      </dgm:prSet>
      <dgm:spPr/>
    </dgm:pt>
    <dgm:pt modelId="{D198E41F-9C40-45B0-B841-DDE277105967}" type="pres">
      <dgm:prSet presAssocID="{D27359AC-C61B-4959-8439-F436160677DC}" presName="accent_1" presStyleCnt="0"/>
      <dgm:spPr/>
    </dgm:pt>
    <dgm:pt modelId="{0293AB36-2154-4E9B-8186-E96DC4657229}" type="pres">
      <dgm:prSet presAssocID="{D27359AC-C61B-4959-8439-F436160677DC}" presName="accentRepeatNode" presStyleLbl="solidFgAcc1" presStyleIdx="0" presStyleCnt="6" custLinFactNeighborX="5748" custLinFactNeighborY="11496"/>
      <dgm:spPr>
        <a:xfrm>
          <a:off x="65921" y="1327913"/>
          <a:ext cx="589552" cy="589552"/>
        </a:xfrm>
        <a:prstGeom prst="ellipse">
          <a:avLst/>
        </a:prstGeom>
        <a:solidFill>
          <a:schemeClr val="bg1"/>
        </a:solidFill>
        <a:ln w="3175">
          <a:noFill/>
        </a:ln>
      </dgm:spPr>
    </dgm:pt>
    <dgm:pt modelId="{3EFD4BEC-4A11-4D69-8BE8-D3D7A0054732}" type="pres">
      <dgm:prSet presAssocID="{BA760773-7406-4DAF-AC52-582D1BC27B2A}" presName="text_2" presStyleLbl="node1" presStyleIdx="1" presStyleCnt="6" custScaleY="91725" custLinFactNeighborY="2395">
        <dgm:presLayoutVars>
          <dgm:bulletEnabled val="1"/>
        </dgm:presLayoutVars>
      </dgm:prSet>
      <dgm:spPr/>
    </dgm:pt>
    <dgm:pt modelId="{0E4B0B56-B92F-4459-83C5-988CBAB2E973}" type="pres">
      <dgm:prSet presAssocID="{BA760773-7406-4DAF-AC52-582D1BC27B2A}" presName="accent_2" presStyleCnt="0"/>
      <dgm:spPr/>
    </dgm:pt>
    <dgm:pt modelId="{736F35EC-EBE6-4338-B378-2F5EDAB6D74E}" type="pres">
      <dgm:prSet presAssocID="{BA760773-7406-4DAF-AC52-582D1BC27B2A}" presName="accentRepeatNode" presStyleLbl="solidFgAcc1" presStyleIdx="1" presStyleCnt="6" custLinFactNeighborY="1916"/>
      <dgm:spPr/>
    </dgm:pt>
    <dgm:pt modelId="{80D6EE67-A172-40DB-8167-8A885CCD5265}" type="pres">
      <dgm:prSet presAssocID="{F8A8778E-40BA-4EC5-8D7B-1ADAD796C59E}" presName="text_3" presStyleLbl="node1" presStyleIdx="2" presStyleCnt="6" custScaleX="99842" custScaleY="103955">
        <dgm:presLayoutVars>
          <dgm:bulletEnabled val="1"/>
        </dgm:presLayoutVars>
      </dgm:prSet>
      <dgm:spPr/>
    </dgm:pt>
    <dgm:pt modelId="{C8C91114-77BB-425C-AD06-098D9650DF6A}" type="pres">
      <dgm:prSet presAssocID="{F8A8778E-40BA-4EC5-8D7B-1ADAD796C59E}" presName="accent_3" presStyleCnt="0"/>
      <dgm:spPr/>
    </dgm:pt>
    <dgm:pt modelId="{56C80B1C-C051-426D-847C-5C746FFD73A5}" type="pres">
      <dgm:prSet presAssocID="{F8A8778E-40BA-4EC5-8D7B-1ADAD796C59E}" presName="accentRepeatNode" presStyleLbl="solidFgAcc1" presStyleIdx="2" presStyleCnt="6"/>
      <dgm:spPr/>
    </dgm:pt>
    <dgm:pt modelId="{A1D52254-0101-4183-8E4A-7FB1C1A4D70B}" type="pres">
      <dgm:prSet presAssocID="{42317DC8-F6D0-4684-A90D-603B5FAC9C24}" presName="text_4" presStyleLbl="node1" presStyleIdx="3" presStyleCnt="6" custScaleY="103955">
        <dgm:presLayoutVars>
          <dgm:bulletEnabled val="1"/>
        </dgm:presLayoutVars>
      </dgm:prSet>
      <dgm:spPr/>
    </dgm:pt>
    <dgm:pt modelId="{CC950876-46FF-4675-987A-E9A1DFAB5F49}" type="pres">
      <dgm:prSet presAssocID="{42317DC8-F6D0-4684-A90D-603B5FAC9C24}" presName="accent_4" presStyleCnt="0"/>
      <dgm:spPr/>
    </dgm:pt>
    <dgm:pt modelId="{8EFD9751-48FA-445B-9DF9-C139DF3437EA}" type="pres">
      <dgm:prSet presAssocID="{42317DC8-F6D0-4684-A90D-603B5FAC9C24}" presName="accentRepeatNode" presStyleLbl="solidFgAcc1" presStyleIdx="3" presStyleCnt="6"/>
      <dgm:spPr/>
    </dgm:pt>
    <dgm:pt modelId="{47B2AB1F-293C-4706-864E-B8B44B9E070B}" type="pres">
      <dgm:prSet presAssocID="{43CF3724-D6B8-4240-9F00-FEAC131D937A}" presName="text_5" presStyleLbl="node1" presStyleIdx="4" presStyleCnt="6" custScaleY="103955">
        <dgm:presLayoutVars>
          <dgm:bulletEnabled val="1"/>
        </dgm:presLayoutVars>
      </dgm:prSet>
      <dgm:spPr/>
    </dgm:pt>
    <dgm:pt modelId="{B3A2678E-8A27-432C-B6D5-331BAD63B12B}" type="pres">
      <dgm:prSet presAssocID="{43CF3724-D6B8-4240-9F00-FEAC131D937A}" presName="accent_5" presStyleCnt="0"/>
      <dgm:spPr/>
    </dgm:pt>
    <dgm:pt modelId="{54F2238A-70FF-41A0-8726-71177136E7D5}" type="pres">
      <dgm:prSet presAssocID="{43CF3724-D6B8-4240-9F00-FEAC131D937A}" presName="accentRepeatNode" presStyleLbl="solidFgAcc1" presStyleIdx="4" presStyleCnt="6"/>
      <dgm:spPr/>
    </dgm:pt>
    <dgm:pt modelId="{C7B5E80F-351C-428D-A2AF-F9ED7A1A7D2C}" type="pres">
      <dgm:prSet presAssocID="{021BD9E8-7F18-435E-8263-9653B99F1E3A}" presName="text_6" presStyleLbl="node1" presStyleIdx="5" presStyleCnt="6" custScaleY="103955">
        <dgm:presLayoutVars>
          <dgm:bulletEnabled val="1"/>
        </dgm:presLayoutVars>
      </dgm:prSet>
      <dgm:spPr/>
    </dgm:pt>
    <dgm:pt modelId="{A86015F6-D6FE-4891-8143-319466CA0F26}" type="pres">
      <dgm:prSet presAssocID="{021BD9E8-7F18-435E-8263-9653B99F1E3A}" presName="accent_6" presStyleCnt="0"/>
      <dgm:spPr/>
    </dgm:pt>
    <dgm:pt modelId="{8E644CBA-F75D-423C-95D7-1A7C844C0714}" type="pres">
      <dgm:prSet presAssocID="{021BD9E8-7F18-435E-8263-9653B99F1E3A}" presName="accentRepeatNode" presStyleLbl="solidFgAcc1" presStyleIdx="5" presStyleCnt="6"/>
      <dgm:spPr/>
    </dgm:pt>
  </dgm:ptLst>
  <dgm:cxnLst>
    <dgm:cxn modelId="{05E0221E-93FC-42AD-A716-B08182F1D6D4}" srcId="{9EC30830-6679-4B88-B85C-1AC05DEEA2E6}" destId="{42317DC8-F6D0-4684-A90D-603B5FAC9C24}" srcOrd="3" destOrd="0" parTransId="{15A7C7E7-14ED-4023-906F-ABDB60103FA4}" sibTransId="{B0B4FE12-88B1-4089-8E77-E73A2BA24A17}"/>
    <dgm:cxn modelId="{3D55B93A-D5B7-4EEB-8517-73EFB8E19764}" type="presOf" srcId="{9EC30830-6679-4B88-B85C-1AC05DEEA2E6}" destId="{57F73CC7-01AC-4370-98E9-1D8481CC33A8}" srcOrd="0" destOrd="0" presId="urn:microsoft.com/office/officeart/2008/layout/VerticalCurvedList"/>
    <dgm:cxn modelId="{87CE4A4C-970A-4885-9CC4-7CE832508291}" srcId="{9EC30830-6679-4B88-B85C-1AC05DEEA2E6}" destId="{021BD9E8-7F18-435E-8263-9653B99F1E3A}" srcOrd="5" destOrd="0" parTransId="{89880DCF-FE35-4EAB-ABD9-48C0F9AD6C5B}" sibTransId="{3E7BAABE-6C68-40D4-91AC-5203A7BBE549}"/>
    <dgm:cxn modelId="{76E8784F-8120-4E67-B3E0-852FDFF97541}" srcId="{9EC30830-6679-4B88-B85C-1AC05DEEA2E6}" destId="{43CF3724-D6B8-4240-9F00-FEAC131D937A}" srcOrd="4" destOrd="0" parTransId="{1C4209D1-ADBE-410C-8C20-860094A49B05}" sibTransId="{191E7B36-59BF-422F-AF41-508EF79B196C}"/>
    <dgm:cxn modelId="{C7C35150-FAFD-478B-83DE-3D6AFFED8C8A}" type="presOf" srcId="{021BD9E8-7F18-435E-8263-9653B99F1E3A}" destId="{C7B5E80F-351C-428D-A2AF-F9ED7A1A7D2C}" srcOrd="0" destOrd="0" presId="urn:microsoft.com/office/officeart/2008/layout/VerticalCurvedList"/>
    <dgm:cxn modelId="{C921E374-8A53-4FDA-847D-0F3BD4443484}" srcId="{9EC30830-6679-4B88-B85C-1AC05DEEA2E6}" destId="{D27359AC-C61B-4959-8439-F436160677DC}" srcOrd="0" destOrd="0" parTransId="{160F9859-DDEC-4708-AC20-3BAA500A44B8}" sibTransId="{00AA4687-2BFF-4F14-8CA0-73B4553CF36C}"/>
    <dgm:cxn modelId="{F616DA75-555E-4D28-B069-584399886DF9}" type="presOf" srcId="{D27359AC-C61B-4959-8439-F436160677DC}" destId="{FFF7929F-B415-4E76-9557-00249FA75420}" srcOrd="0" destOrd="0" presId="urn:microsoft.com/office/officeart/2008/layout/VerticalCurvedList"/>
    <dgm:cxn modelId="{73CB0A7C-5224-4E34-9D89-F1705B2927F7}" type="presOf" srcId="{42317DC8-F6D0-4684-A90D-603B5FAC9C24}" destId="{A1D52254-0101-4183-8E4A-7FB1C1A4D70B}" srcOrd="0" destOrd="0" presId="urn:microsoft.com/office/officeart/2008/layout/VerticalCurvedList"/>
    <dgm:cxn modelId="{7FD8B8C5-6DCB-49AA-9D42-756D4C6BB5E0}" type="presOf" srcId="{00AA4687-2BFF-4F14-8CA0-73B4553CF36C}" destId="{2F7DAF4D-F956-4E94-85B8-8488F915657E}" srcOrd="0" destOrd="0" presId="urn:microsoft.com/office/officeart/2008/layout/VerticalCurvedList"/>
    <dgm:cxn modelId="{E69D7ED0-1985-4D04-BBCA-FE26E27256AB}" type="presOf" srcId="{43CF3724-D6B8-4240-9F00-FEAC131D937A}" destId="{47B2AB1F-293C-4706-864E-B8B44B9E070B}" srcOrd="0" destOrd="0" presId="urn:microsoft.com/office/officeart/2008/layout/VerticalCurvedList"/>
    <dgm:cxn modelId="{E142B3D8-1052-4B84-B96A-E28459FC703B}" type="presOf" srcId="{F8A8778E-40BA-4EC5-8D7B-1ADAD796C59E}" destId="{80D6EE67-A172-40DB-8167-8A885CCD5265}" srcOrd="0" destOrd="0" presId="urn:microsoft.com/office/officeart/2008/layout/VerticalCurvedList"/>
    <dgm:cxn modelId="{48BC3DDB-19BB-4C5A-8421-BE171ABD8623}" type="presOf" srcId="{BA760773-7406-4DAF-AC52-582D1BC27B2A}" destId="{3EFD4BEC-4A11-4D69-8BE8-D3D7A0054732}" srcOrd="0" destOrd="0" presId="urn:microsoft.com/office/officeart/2008/layout/VerticalCurvedList"/>
    <dgm:cxn modelId="{320919E1-2D89-4D49-9681-4EA3B7EB2FFF}" srcId="{9EC30830-6679-4B88-B85C-1AC05DEEA2E6}" destId="{BA760773-7406-4DAF-AC52-582D1BC27B2A}" srcOrd="1" destOrd="0" parTransId="{51732FBD-0443-446E-8307-20EBD694DF31}" sibTransId="{6BC8A8B4-0211-45B1-982C-746BA0F67C28}"/>
    <dgm:cxn modelId="{57A1F5F1-7C3E-4AB3-812B-E187D00DDBBA}" srcId="{9EC30830-6679-4B88-B85C-1AC05DEEA2E6}" destId="{F8A8778E-40BA-4EC5-8D7B-1ADAD796C59E}" srcOrd="2" destOrd="0" parTransId="{CD76AB22-7F67-4FED-94B3-91A76B53F783}" sibTransId="{B6065C0A-DCB1-4053-8733-D024F2DE082F}"/>
    <dgm:cxn modelId="{179C8ADA-9FA4-414C-B159-4FE61A3FBA35}" type="presParOf" srcId="{57F73CC7-01AC-4370-98E9-1D8481CC33A8}" destId="{B04CCEE7-8154-4632-8C34-B2612E1B6917}" srcOrd="0" destOrd="0" presId="urn:microsoft.com/office/officeart/2008/layout/VerticalCurvedList"/>
    <dgm:cxn modelId="{8A714117-444D-4E30-8B0F-1493413345C2}" type="presParOf" srcId="{B04CCEE7-8154-4632-8C34-B2612E1B6917}" destId="{9920B022-5C19-4ECF-AC20-53D2C15F6E66}" srcOrd="0" destOrd="0" presId="urn:microsoft.com/office/officeart/2008/layout/VerticalCurvedList"/>
    <dgm:cxn modelId="{9B7E81D5-F376-4101-909D-25B47F8159E8}" type="presParOf" srcId="{9920B022-5C19-4ECF-AC20-53D2C15F6E66}" destId="{AE7BBE71-3E4A-40E2-A51B-8F458D9984A6}" srcOrd="0" destOrd="0" presId="urn:microsoft.com/office/officeart/2008/layout/VerticalCurvedList"/>
    <dgm:cxn modelId="{5A4315E2-982C-4EA6-A27B-48C50D80264C}" type="presParOf" srcId="{9920B022-5C19-4ECF-AC20-53D2C15F6E66}" destId="{2F7DAF4D-F956-4E94-85B8-8488F915657E}" srcOrd="1" destOrd="0" presId="urn:microsoft.com/office/officeart/2008/layout/VerticalCurvedList"/>
    <dgm:cxn modelId="{04CBA346-D124-4214-93A8-2B41E560B0D5}" type="presParOf" srcId="{9920B022-5C19-4ECF-AC20-53D2C15F6E66}" destId="{A6F78CE0-1AB2-4C40-8669-0D55F20CD108}" srcOrd="2" destOrd="0" presId="urn:microsoft.com/office/officeart/2008/layout/VerticalCurvedList"/>
    <dgm:cxn modelId="{4F9A2EEB-8EED-46E2-B2FF-8BF3A1063A33}" type="presParOf" srcId="{9920B022-5C19-4ECF-AC20-53D2C15F6E66}" destId="{EB3EE4B7-119C-4657-B51E-6B04CE7A3EE2}" srcOrd="3" destOrd="0" presId="urn:microsoft.com/office/officeart/2008/layout/VerticalCurvedList"/>
    <dgm:cxn modelId="{02645B34-9E2C-43F7-99A0-A7BD1FA624AA}" type="presParOf" srcId="{B04CCEE7-8154-4632-8C34-B2612E1B6917}" destId="{FFF7929F-B415-4E76-9557-00249FA75420}" srcOrd="1" destOrd="0" presId="urn:microsoft.com/office/officeart/2008/layout/VerticalCurvedList"/>
    <dgm:cxn modelId="{2D7954A8-8E55-43C6-AC07-45FF87087A70}" type="presParOf" srcId="{B04CCEE7-8154-4632-8C34-B2612E1B6917}" destId="{D198E41F-9C40-45B0-B841-DDE277105967}" srcOrd="2" destOrd="0" presId="urn:microsoft.com/office/officeart/2008/layout/VerticalCurvedList"/>
    <dgm:cxn modelId="{C6B49478-CCAD-4CA8-8E5E-A24D79421C80}" type="presParOf" srcId="{D198E41F-9C40-45B0-B841-DDE277105967}" destId="{0293AB36-2154-4E9B-8186-E96DC4657229}" srcOrd="0" destOrd="0" presId="urn:microsoft.com/office/officeart/2008/layout/VerticalCurvedList"/>
    <dgm:cxn modelId="{5C688F67-7B5E-4637-9632-9D10CC2218B7}" type="presParOf" srcId="{B04CCEE7-8154-4632-8C34-B2612E1B6917}" destId="{3EFD4BEC-4A11-4D69-8BE8-D3D7A0054732}" srcOrd="3" destOrd="0" presId="urn:microsoft.com/office/officeart/2008/layout/VerticalCurvedList"/>
    <dgm:cxn modelId="{5C0BABD8-92D9-4E94-A965-5BCAAAD55C4D}" type="presParOf" srcId="{B04CCEE7-8154-4632-8C34-B2612E1B6917}" destId="{0E4B0B56-B92F-4459-83C5-988CBAB2E973}" srcOrd="4" destOrd="0" presId="urn:microsoft.com/office/officeart/2008/layout/VerticalCurvedList"/>
    <dgm:cxn modelId="{A8B3A3A3-FA00-47CE-9EC7-5A868D863603}" type="presParOf" srcId="{0E4B0B56-B92F-4459-83C5-988CBAB2E973}" destId="{736F35EC-EBE6-4338-B378-2F5EDAB6D74E}" srcOrd="0" destOrd="0" presId="urn:microsoft.com/office/officeart/2008/layout/VerticalCurvedList"/>
    <dgm:cxn modelId="{8AFE618E-0452-48FD-9356-0A9D5EBC6274}" type="presParOf" srcId="{B04CCEE7-8154-4632-8C34-B2612E1B6917}" destId="{80D6EE67-A172-40DB-8167-8A885CCD5265}" srcOrd="5" destOrd="0" presId="urn:microsoft.com/office/officeart/2008/layout/VerticalCurvedList"/>
    <dgm:cxn modelId="{FC1D957F-FBE3-48E0-B268-AAF1753F8EF1}" type="presParOf" srcId="{B04CCEE7-8154-4632-8C34-B2612E1B6917}" destId="{C8C91114-77BB-425C-AD06-098D9650DF6A}" srcOrd="6" destOrd="0" presId="urn:microsoft.com/office/officeart/2008/layout/VerticalCurvedList"/>
    <dgm:cxn modelId="{54EDD687-1158-4FE6-BA52-F0A673383C8E}" type="presParOf" srcId="{C8C91114-77BB-425C-AD06-098D9650DF6A}" destId="{56C80B1C-C051-426D-847C-5C746FFD73A5}" srcOrd="0" destOrd="0" presId="urn:microsoft.com/office/officeart/2008/layout/VerticalCurvedList"/>
    <dgm:cxn modelId="{54C65231-3AD3-4B5D-9E9E-13C6F1447141}" type="presParOf" srcId="{B04CCEE7-8154-4632-8C34-B2612E1B6917}" destId="{A1D52254-0101-4183-8E4A-7FB1C1A4D70B}" srcOrd="7" destOrd="0" presId="urn:microsoft.com/office/officeart/2008/layout/VerticalCurvedList"/>
    <dgm:cxn modelId="{1E826184-10DC-4B60-A6B7-DC7E9E4B4311}" type="presParOf" srcId="{B04CCEE7-8154-4632-8C34-B2612E1B6917}" destId="{CC950876-46FF-4675-987A-E9A1DFAB5F49}" srcOrd="8" destOrd="0" presId="urn:microsoft.com/office/officeart/2008/layout/VerticalCurvedList"/>
    <dgm:cxn modelId="{C5788EFF-00D9-4249-A8B0-FF8FDBACDD99}" type="presParOf" srcId="{CC950876-46FF-4675-987A-E9A1DFAB5F49}" destId="{8EFD9751-48FA-445B-9DF9-C139DF3437EA}" srcOrd="0" destOrd="0" presId="urn:microsoft.com/office/officeart/2008/layout/VerticalCurvedList"/>
    <dgm:cxn modelId="{5CF6BA04-12A9-4DD9-83DD-869A3B366468}" type="presParOf" srcId="{B04CCEE7-8154-4632-8C34-B2612E1B6917}" destId="{47B2AB1F-293C-4706-864E-B8B44B9E070B}" srcOrd="9" destOrd="0" presId="urn:microsoft.com/office/officeart/2008/layout/VerticalCurvedList"/>
    <dgm:cxn modelId="{73553AB9-2F97-4877-9ACF-27D63B377662}" type="presParOf" srcId="{B04CCEE7-8154-4632-8C34-B2612E1B6917}" destId="{B3A2678E-8A27-432C-B6D5-331BAD63B12B}" srcOrd="10" destOrd="0" presId="urn:microsoft.com/office/officeart/2008/layout/VerticalCurvedList"/>
    <dgm:cxn modelId="{0FF952B6-8D64-484F-9042-409E6B274BB9}" type="presParOf" srcId="{B3A2678E-8A27-432C-B6D5-331BAD63B12B}" destId="{54F2238A-70FF-41A0-8726-71177136E7D5}" srcOrd="0" destOrd="0" presId="urn:microsoft.com/office/officeart/2008/layout/VerticalCurvedList"/>
    <dgm:cxn modelId="{5E04A862-62AC-4A78-8F60-9814B59FAAD3}" type="presParOf" srcId="{B04CCEE7-8154-4632-8C34-B2612E1B6917}" destId="{C7B5E80F-351C-428D-A2AF-F9ED7A1A7D2C}" srcOrd="11" destOrd="0" presId="urn:microsoft.com/office/officeart/2008/layout/VerticalCurvedList"/>
    <dgm:cxn modelId="{818709F6-7C76-4F8E-9365-788B8D458690}" type="presParOf" srcId="{B04CCEE7-8154-4632-8C34-B2612E1B6917}" destId="{A86015F6-D6FE-4891-8143-319466CA0F26}" srcOrd="12" destOrd="0" presId="urn:microsoft.com/office/officeart/2008/layout/VerticalCurvedList"/>
    <dgm:cxn modelId="{105DA772-1C40-4B83-97E7-D0032FB8748E}" type="presParOf" srcId="{A86015F6-D6FE-4891-8143-319466CA0F26}" destId="{8E644CBA-F75D-423C-95D7-1A7C844C0714}"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DAF4D-F956-4E94-85B8-8488F915657E}">
      <dsp:nvSpPr>
        <dsp:cNvPr id="0" name=""/>
        <dsp:cNvSpPr/>
      </dsp:nvSpPr>
      <dsp:spPr>
        <a:xfrm>
          <a:off x="-4390670" y="-260210"/>
          <a:ext cx="5230875" cy="5230875"/>
        </a:xfrm>
        <a:prstGeom prst="blockArc">
          <a:avLst>
            <a:gd name="adj1" fmla="val 18900000"/>
            <a:gd name="adj2" fmla="val 2700000"/>
            <a:gd name="adj3" fmla="val 413"/>
          </a:avLst>
        </a:pr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F7929F-B415-4E76-9557-00249FA75420}">
      <dsp:nvSpPr>
        <dsp:cNvPr id="0" name=""/>
        <dsp:cNvSpPr/>
      </dsp:nvSpPr>
      <dsp:spPr>
        <a:xfrm>
          <a:off x="454909" y="693443"/>
          <a:ext cx="2615558" cy="375068"/>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569" tIns="27940" rIns="27940" bIns="27940" numCol="1" spcCol="1270" anchor="ctr" anchorCtr="0">
          <a:noAutofit/>
        </a:bodyPr>
        <a:lstStyle/>
        <a:p>
          <a:pPr marL="0" lvl="0" indent="0" algn="l" defTabSz="466725">
            <a:lnSpc>
              <a:spcPct val="90000"/>
            </a:lnSpc>
            <a:spcBef>
              <a:spcPct val="0"/>
            </a:spcBef>
            <a:spcAft>
              <a:spcPct val="35000"/>
            </a:spcAft>
            <a:buNone/>
          </a:pPr>
          <a:r>
            <a:rPr lang="en-US" sz="1050" kern="1200" dirty="0"/>
            <a:t>Fixed-term Projects</a:t>
          </a:r>
          <a:endParaRPr lang="en-AU" sz="1050" kern="1200" dirty="0"/>
        </a:p>
      </dsp:txBody>
      <dsp:txXfrm>
        <a:off x="454909" y="693443"/>
        <a:ext cx="2615558" cy="375068"/>
      </dsp:txXfrm>
    </dsp:sp>
    <dsp:sp modelId="{0293AB36-2154-4E9B-8186-E96DC4657229}">
      <dsp:nvSpPr>
        <dsp:cNvPr id="0" name=""/>
        <dsp:cNvSpPr/>
      </dsp:nvSpPr>
      <dsp:spPr>
        <a:xfrm>
          <a:off x="87730" y="625411"/>
          <a:ext cx="511132" cy="511132"/>
        </a:xfrm>
        <a:prstGeom prst="ellipse">
          <a:avLst/>
        </a:prstGeom>
        <a:solidFill>
          <a:schemeClr val="bg1"/>
        </a:solidFill>
        <a:ln w="3175">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EFD4BEC-4A11-4D69-8BE8-D3D7A0054732}">
      <dsp:nvSpPr>
        <dsp:cNvPr id="0" name=""/>
        <dsp:cNvSpPr/>
      </dsp:nvSpPr>
      <dsp:spPr>
        <a:xfrm>
          <a:off x="650269" y="1257758"/>
          <a:ext cx="2404575" cy="375068"/>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569" tIns="27940" rIns="27940" bIns="27940" numCol="1" spcCol="1270" anchor="ctr" anchorCtr="0">
          <a:noAutofit/>
        </a:bodyPr>
        <a:lstStyle/>
        <a:p>
          <a:pPr marL="0" lvl="0" indent="0" algn="l" defTabSz="466725">
            <a:lnSpc>
              <a:spcPct val="90000"/>
            </a:lnSpc>
            <a:spcBef>
              <a:spcPct val="0"/>
            </a:spcBef>
            <a:spcAft>
              <a:spcPct val="35000"/>
            </a:spcAft>
            <a:buNone/>
          </a:pPr>
          <a:r>
            <a:rPr lang="en-US" sz="1050" kern="1200" dirty="0"/>
            <a:t>Conferences and Workshops</a:t>
          </a:r>
          <a:endParaRPr lang="en-AU" sz="1050" kern="1200" dirty="0"/>
        </a:p>
      </dsp:txBody>
      <dsp:txXfrm>
        <a:off x="650269" y="1257758"/>
        <a:ext cx="2404575" cy="375068"/>
      </dsp:txXfrm>
    </dsp:sp>
    <dsp:sp modelId="{736F35EC-EBE6-4338-B378-2F5EDAB6D74E}">
      <dsp:nvSpPr>
        <dsp:cNvPr id="0" name=""/>
        <dsp:cNvSpPr/>
      </dsp:nvSpPr>
      <dsp:spPr>
        <a:xfrm>
          <a:off x="394703" y="1189726"/>
          <a:ext cx="511132" cy="51113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0D6EE67-A172-40DB-8167-8A885CCD5265}">
      <dsp:nvSpPr>
        <dsp:cNvPr id="0" name=""/>
        <dsp:cNvSpPr/>
      </dsp:nvSpPr>
      <dsp:spPr>
        <a:xfrm>
          <a:off x="805853" y="1836241"/>
          <a:ext cx="2247213" cy="425078"/>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569" tIns="27940" rIns="27940" bIns="27940" numCol="1" spcCol="1270" anchor="ctr" anchorCtr="0">
          <a:noAutofit/>
        </a:bodyPr>
        <a:lstStyle/>
        <a:p>
          <a:pPr marL="0" lvl="0" indent="0" algn="l" defTabSz="466725">
            <a:lnSpc>
              <a:spcPct val="100000"/>
            </a:lnSpc>
            <a:spcBef>
              <a:spcPct val="0"/>
            </a:spcBef>
            <a:spcAft>
              <a:spcPts val="0"/>
            </a:spcAft>
            <a:buNone/>
          </a:pPr>
          <a:r>
            <a:rPr lang="en-US" sz="1050" kern="1200" dirty="0"/>
            <a:t>Reference Datasets, </a:t>
          </a:r>
        </a:p>
        <a:p>
          <a:pPr marL="0" lvl="0" indent="0" algn="l" defTabSz="466725">
            <a:lnSpc>
              <a:spcPct val="100000"/>
            </a:lnSpc>
            <a:spcBef>
              <a:spcPct val="0"/>
            </a:spcBef>
            <a:spcAft>
              <a:spcPts val="0"/>
            </a:spcAft>
            <a:buNone/>
          </a:pPr>
          <a:r>
            <a:rPr lang="en-US" sz="1050" kern="1200" dirty="0"/>
            <a:t>Evaluations and Benchmarking</a:t>
          </a:r>
          <a:endParaRPr lang="en-AU" sz="1050" kern="1200" dirty="0"/>
        </a:p>
      </dsp:txBody>
      <dsp:txXfrm>
        <a:off x="805853" y="1836241"/>
        <a:ext cx="2247213" cy="425078"/>
      </dsp:txXfrm>
    </dsp:sp>
    <dsp:sp modelId="{56C80B1C-C051-426D-847C-5C746FFD73A5}">
      <dsp:nvSpPr>
        <dsp:cNvPr id="0" name=""/>
        <dsp:cNvSpPr/>
      </dsp:nvSpPr>
      <dsp:spPr>
        <a:xfrm>
          <a:off x="548509" y="1793214"/>
          <a:ext cx="511132" cy="51113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1D52254-0101-4183-8E4A-7FB1C1A4D70B}">
      <dsp:nvSpPr>
        <dsp:cNvPr id="0" name=""/>
        <dsp:cNvSpPr/>
      </dsp:nvSpPr>
      <dsp:spPr>
        <a:xfrm>
          <a:off x="804075" y="2449134"/>
          <a:ext cx="2250769" cy="425078"/>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569" tIns="27940" rIns="27940" bIns="27940" numCol="1" spcCol="1270" anchor="ctr" anchorCtr="0">
          <a:noAutofit/>
        </a:bodyPr>
        <a:lstStyle/>
        <a:p>
          <a:pPr marL="0" lvl="0" indent="0" algn="l" defTabSz="466725">
            <a:lnSpc>
              <a:spcPct val="100000"/>
            </a:lnSpc>
            <a:spcBef>
              <a:spcPct val="0"/>
            </a:spcBef>
            <a:spcAft>
              <a:spcPts val="0"/>
            </a:spcAft>
            <a:buNone/>
          </a:pPr>
          <a:r>
            <a:rPr lang="en-AU" sz="1050" kern="1200" dirty="0"/>
            <a:t>Diversity- and Capacity-building: ECRs, Regions</a:t>
          </a:r>
        </a:p>
      </dsp:txBody>
      <dsp:txXfrm>
        <a:off x="804075" y="2449134"/>
        <a:ext cx="2250769" cy="425078"/>
      </dsp:txXfrm>
    </dsp:sp>
    <dsp:sp modelId="{8EFD9751-48FA-445B-9DF9-C139DF3437EA}">
      <dsp:nvSpPr>
        <dsp:cNvPr id="0" name=""/>
        <dsp:cNvSpPr/>
      </dsp:nvSpPr>
      <dsp:spPr>
        <a:xfrm>
          <a:off x="548509" y="2406107"/>
          <a:ext cx="511132" cy="51113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7B2AB1F-293C-4706-864E-B8B44B9E070B}">
      <dsp:nvSpPr>
        <dsp:cNvPr id="0" name=""/>
        <dsp:cNvSpPr/>
      </dsp:nvSpPr>
      <dsp:spPr>
        <a:xfrm>
          <a:off x="650269" y="3062415"/>
          <a:ext cx="2404575" cy="425078"/>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569" tIns="27940" rIns="27940" bIns="27940" numCol="1" spcCol="1270" anchor="ctr" anchorCtr="0">
          <a:noAutofit/>
        </a:bodyPr>
        <a:lstStyle/>
        <a:p>
          <a:pPr marL="0" lvl="0" indent="0" algn="l" defTabSz="466725">
            <a:lnSpc>
              <a:spcPct val="100000"/>
            </a:lnSpc>
            <a:spcBef>
              <a:spcPct val="0"/>
            </a:spcBef>
            <a:spcAft>
              <a:spcPts val="0"/>
            </a:spcAft>
            <a:buNone/>
          </a:pPr>
          <a:r>
            <a:rPr lang="en-US" sz="1050" kern="1200" noProof="0" dirty="0"/>
            <a:t>Rapid Updates, Syntheses</a:t>
          </a:r>
        </a:p>
        <a:p>
          <a:pPr marL="0" lvl="0" indent="0" algn="l" defTabSz="466725">
            <a:lnSpc>
              <a:spcPct val="100000"/>
            </a:lnSpc>
            <a:spcBef>
              <a:spcPct val="0"/>
            </a:spcBef>
            <a:spcAft>
              <a:spcPts val="0"/>
            </a:spcAft>
            <a:buNone/>
          </a:pPr>
          <a:r>
            <a:rPr lang="en-US" sz="1050" kern="1200" noProof="0" dirty="0"/>
            <a:t>Assessments, Gap Analyses</a:t>
          </a:r>
        </a:p>
      </dsp:txBody>
      <dsp:txXfrm>
        <a:off x="650269" y="3062415"/>
        <a:ext cx="2404575" cy="425078"/>
      </dsp:txXfrm>
    </dsp:sp>
    <dsp:sp modelId="{54F2238A-70FF-41A0-8726-71177136E7D5}">
      <dsp:nvSpPr>
        <dsp:cNvPr id="0" name=""/>
        <dsp:cNvSpPr/>
      </dsp:nvSpPr>
      <dsp:spPr>
        <a:xfrm>
          <a:off x="394703" y="3019388"/>
          <a:ext cx="511132" cy="51113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7B5E80F-351C-428D-A2AF-F9ED7A1A7D2C}">
      <dsp:nvSpPr>
        <dsp:cNvPr id="0" name=""/>
        <dsp:cNvSpPr/>
      </dsp:nvSpPr>
      <dsp:spPr>
        <a:xfrm>
          <a:off x="313916" y="3675696"/>
          <a:ext cx="2740928" cy="425078"/>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569" tIns="27940" rIns="27940" bIns="27940" numCol="1" spcCol="1270" anchor="ctr" anchorCtr="0">
          <a:noAutofit/>
        </a:bodyPr>
        <a:lstStyle/>
        <a:p>
          <a:pPr marL="0" lvl="0" indent="0" algn="l" defTabSz="466725">
            <a:lnSpc>
              <a:spcPct val="90000"/>
            </a:lnSpc>
            <a:spcBef>
              <a:spcPct val="0"/>
            </a:spcBef>
            <a:spcAft>
              <a:spcPct val="35000"/>
            </a:spcAft>
            <a:buNone/>
          </a:pPr>
          <a:r>
            <a:rPr lang="en-AU" sz="1050" kern="1200" dirty="0"/>
            <a:t>Communications and Outreach</a:t>
          </a:r>
        </a:p>
      </dsp:txBody>
      <dsp:txXfrm>
        <a:off x="313916" y="3675696"/>
        <a:ext cx="2740928" cy="425078"/>
      </dsp:txXfrm>
    </dsp:sp>
    <dsp:sp modelId="{8E644CBA-F75D-423C-95D7-1A7C844C0714}">
      <dsp:nvSpPr>
        <dsp:cNvPr id="0" name=""/>
        <dsp:cNvSpPr/>
      </dsp:nvSpPr>
      <dsp:spPr>
        <a:xfrm>
          <a:off x="58350" y="3632669"/>
          <a:ext cx="511132" cy="51113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C2430B-23A6-474E-B5ED-15F5E848631C}" type="datetimeFigureOut">
              <a:rPr lang="de-DE" smtClean="0"/>
              <a:t>13.07.20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F31655-4E76-AD4F-BF58-497A96FCD19B}" type="slidenum">
              <a:rPr lang="de-DE" smtClean="0"/>
              <a:t>‹#›</a:t>
            </a:fld>
            <a:endParaRPr lang="de-DE"/>
          </a:p>
        </p:txBody>
      </p:sp>
    </p:spTree>
    <p:extLst>
      <p:ext uri="{BB962C8B-B14F-4D97-AF65-F5344CB8AC3E}">
        <p14:creationId xmlns:p14="http://schemas.microsoft.com/office/powerpoint/2010/main" val="25325211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crp-climate.org/WCRP-publications/2020/0220-WCRP_Hamburg_Workshop_Report.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crp-climate.org/about-wcrp/wcrpfil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744538"/>
            <a:ext cx="4962525" cy="3722687"/>
          </a:xfrm>
        </p:spPr>
      </p:sp>
      <p:sp>
        <p:nvSpPr>
          <p:cNvPr id="3" name="Tijdelijke aanduiding voor notities 2"/>
          <p:cNvSpPr>
            <a:spLocks noGrp="1"/>
          </p:cNvSpPr>
          <p:nvPr>
            <p:ph type="body" idx="1"/>
          </p:nvPr>
        </p:nvSpPr>
        <p:spPr/>
        <p:txBody>
          <a:bodyPr/>
          <a:lstStyle/>
          <a:p>
            <a:pPr marL="0" indent="0">
              <a:buFontTx/>
              <a:buNone/>
            </a:pPr>
            <a:r>
              <a:rPr lang="nl-NL" sz="1200" b="1" kern="1200" dirty="0">
                <a:solidFill>
                  <a:schemeClr val="tx1"/>
                </a:solidFill>
                <a:latin typeface="Arial" charset="0"/>
                <a:ea typeface="ＭＳ Ｐゴシック" pitchFamily="-112" charset="-128"/>
                <a:cs typeface="ＭＳ Ｐゴシック" pitchFamily="-112" charset="-128"/>
              </a:rPr>
              <a:t>Introduction to the Presentation</a:t>
            </a:r>
          </a:p>
          <a:p>
            <a:endParaRPr lang="nl-NL" sz="1200" kern="1200" dirty="0">
              <a:solidFill>
                <a:schemeClr val="tx1"/>
              </a:solidFill>
              <a:latin typeface="Arial" charset="0"/>
              <a:ea typeface="ＭＳ Ｐゴシック" pitchFamily="-112" charset="-128"/>
              <a:cs typeface="ＭＳ Ｐゴシック" pitchFamily="-112" charset="-128"/>
            </a:endParaRPr>
          </a:p>
          <a:p>
            <a:r>
              <a:rPr lang="nl-NL" dirty="0"/>
              <a:t>Key Points:</a:t>
            </a:r>
          </a:p>
          <a:p>
            <a:pPr marL="228600" indent="-228600">
              <a:buAutoNum type="arabicPeriod"/>
            </a:pPr>
            <a:r>
              <a:rPr lang="nl-NL" dirty="0"/>
              <a:t>Welcome participants; Speaker to introduce themselves, including their link to WCRP. </a:t>
            </a:r>
          </a:p>
          <a:p>
            <a:pPr marL="228600" indent="-228600">
              <a:buAutoNum type="arabicPeriod"/>
            </a:pPr>
            <a:r>
              <a:rPr lang="nl-NL" dirty="0"/>
              <a:t>Preamble about WCRP (if appropriate to context of talk):</a:t>
            </a:r>
          </a:p>
          <a:p>
            <a:pPr marL="0" indent="0">
              <a:buNone/>
            </a:pPr>
            <a:endParaRPr lang="nl-NL" dirty="0"/>
          </a:p>
          <a:p>
            <a:pPr marL="0" indent="0">
              <a:buNone/>
            </a:pPr>
            <a:r>
              <a:rPr lang="en-US" sz="1200" kern="1200" dirty="0">
                <a:solidFill>
                  <a:schemeClr val="tx1"/>
                </a:solidFill>
                <a:effectLst/>
                <a:latin typeface="+mn-lt"/>
                <a:ea typeface="+mn-ea"/>
                <a:cs typeface="+mn-cs"/>
              </a:rPr>
              <a:t>The World Climate Research Programme (WCRP hereafter) is taking the lead in ensuring that the global, regional and national climate research communities create the enduring, rigorous and scientific foundation required to meet the urgent demand for robust and useful regional climate information.</a:t>
            </a: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Through its new Strategic Plan, the WCRP is reorienting itself to ensure that there is the science, knowledge and understanding to target frontier problems, such as disaster risk reduction, climate adaptation, mitigation, and intervention strategies, that need to be solved together with partners, for which WCRP’s core research continues to be essential for developing answers.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integral role of WCRP in developing knowledge of the climate system will result in an increased understanding of the Earth system, including the complex interactions between the physical environment and human society. </a:t>
            </a: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3. Purpose of talk:</a:t>
            </a:r>
            <a:endParaRPr lang="nl-NL" dirty="0"/>
          </a:p>
          <a:p>
            <a:pPr marL="171450" indent="-171450">
              <a:buFont typeface="Arial" panose="020B0604020202020204" pitchFamily="34" charset="0"/>
              <a:buChar char="•"/>
            </a:pPr>
            <a:r>
              <a:rPr lang="nl-NL" dirty="0"/>
              <a:t>Through this talk, and slides, our aim is to introduce and describe </a:t>
            </a:r>
            <a:r>
              <a:rPr lang="nl-NL" dirty="0" err="1"/>
              <a:t>WCRP’s</a:t>
            </a:r>
            <a:r>
              <a:rPr lang="nl-NL" dirty="0"/>
              <a:t> new Strategic Plan, for the period 2019 to 2028.</a:t>
            </a:r>
          </a:p>
          <a:p>
            <a:pPr marL="171450" indent="-171450">
              <a:buFont typeface="Arial" panose="020B0604020202020204" pitchFamily="34" charset="0"/>
              <a:buChar char="•"/>
            </a:pPr>
            <a:r>
              <a:rPr lang="nl-NL" dirty="0"/>
              <a:t>In this way, we are providing “a roadmap” for future climate research and priorities. It is very important that the WCRP brings our broader research community along with us on this journey; and its equally as important that we bring partners sponsors along as well; that we engage with our national funding agencies and users of </a:t>
            </a:r>
            <a:r>
              <a:rPr lang="en-AU" noProof="0" dirty="0"/>
              <a:t>climate</a:t>
            </a:r>
            <a:r>
              <a:rPr lang="nl-NL" dirty="0"/>
              <a:t> knowledge and information in regions, at national levels (e.g. National governments) and globally (e.g. IPCC).</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4. Structure of talk/slides:</a:t>
            </a:r>
          </a:p>
          <a:p>
            <a:pPr marL="171450" indent="-171450" algn="l" defTabSz="457200" rtl="0" eaLnBrk="1" latinLnBrk="0" hangingPunct="1">
              <a:buFont typeface="Arial" panose="020B0604020202020204" pitchFamily="34" charset="0"/>
              <a:buChar char="•"/>
            </a:pPr>
            <a:r>
              <a:rPr lang="nl-NL" sz="1200" kern="1200" dirty="0">
                <a:solidFill>
                  <a:schemeClr val="tx1"/>
                </a:solidFill>
                <a:latin typeface="+mn-lt"/>
                <a:ea typeface="+mn-ea"/>
                <a:cs typeface="+mn-cs"/>
              </a:rPr>
              <a:t>This is a high-level presentation – so it doesn’t go into detail. It is designed to encourage questions, discussion both at the end of the talk as well as among our community after this presentation has been given.</a:t>
            </a:r>
          </a:p>
          <a:p>
            <a:pPr marL="171450" indent="-171450" algn="l" defTabSz="457200" rtl="0" eaLnBrk="1" latinLnBrk="0" hangingPunct="1">
              <a:buFont typeface="Arial" panose="020B0604020202020204" pitchFamily="34" charset="0"/>
              <a:buChar char="•"/>
            </a:pPr>
            <a:r>
              <a:rPr lang="nl-NL" sz="1200" kern="1200" dirty="0">
                <a:solidFill>
                  <a:schemeClr val="tx1"/>
                </a:solidFill>
                <a:latin typeface="+mn-lt"/>
                <a:ea typeface="+mn-ea"/>
                <a:cs typeface="+mn-cs"/>
              </a:rPr>
              <a:t>There are about 20 slides, so it will take 20 – 30 mins.</a:t>
            </a:r>
          </a:p>
          <a:p>
            <a:pPr marL="171450" indent="-171450" algn="l" defTabSz="457200" rtl="0" eaLnBrk="1" latinLnBrk="0" hangingPunct="1">
              <a:buFont typeface="Arial" panose="020B0604020202020204" pitchFamily="34" charset="0"/>
              <a:buChar char="•"/>
            </a:pPr>
            <a:r>
              <a:rPr lang="nl-NL" sz="1200" kern="1200" dirty="0">
                <a:solidFill>
                  <a:schemeClr val="tx1"/>
                </a:solidFill>
                <a:latin typeface="+mn-lt"/>
                <a:ea typeface="+mn-ea"/>
                <a:cs typeface="+mn-cs"/>
              </a:rPr>
              <a:t>It is organised into a high level WCRP </a:t>
            </a:r>
            <a:r>
              <a:rPr lang="nl-NL" sz="1200" kern="1200" dirty="0" err="1">
                <a:solidFill>
                  <a:schemeClr val="tx1"/>
                </a:solidFill>
                <a:latin typeface="+mn-lt"/>
                <a:ea typeface="+mn-ea"/>
                <a:cs typeface="+mn-cs"/>
              </a:rPr>
              <a:t>strategic</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overview</a:t>
            </a:r>
            <a:r>
              <a:rPr lang="nl-NL" sz="1200" kern="1200" dirty="0">
                <a:solidFill>
                  <a:schemeClr val="tx1"/>
                </a:solidFill>
                <a:latin typeface="+mn-lt"/>
                <a:ea typeface="+mn-ea"/>
                <a:cs typeface="+mn-cs"/>
              </a:rPr>
              <a:t> (Slides 4 – 7); an introduction to our emerging plan for implementing the Strategy (Slides 8 – 16); and finishes with our timeline and how we would like to engage with our research community, </a:t>
            </a:r>
            <a:r>
              <a:rPr lang="nl-NL" sz="1200" kern="1200" dirty="0" err="1">
                <a:solidFill>
                  <a:schemeClr val="tx1"/>
                </a:solidFill>
                <a:latin typeface="+mn-lt"/>
                <a:ea typeface="+mn-ea"/>
                <a:cs typeface="+mn-cs"/>
              </a:rPr>
              <a:t>our</a:t>
            </a:r>
            <a:r>
              <a:rPr lang="nl-NL" sz="1200" kern="1200" dirty="0">
                <a:solidFill>
                  <a:schemeClr val="tx1"/>
                </a:solidFill>
                <a:latin typeface="+mn-lt"/>
                <a:ea typeface="+mn-ea"/>
                <a:cs typeface="+mn-cs"/>
              </a:rPr>
              <a:t> partners and co-sponsors, and our funders and national agencies.</a:t>
            </a:r>
          </a:p>
          <a:p>
            <a:pPr marL="0" indent="0" algn="l" defTabSz="457200" rtl="0" eaLnBrk="1" latinLnBrk="0" hangingPunct="1">
              <a:buFont typeface="Arial" panose="020B0604020202020204" pitchFamily="34" charset="0"/>
              <a:buNone/>
            </a:pPr>
            <a:endParaRPr lang="nl-NL" sz="1200" kern="120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8E988A84-5294-40B0-A803-C3903FB7E195}" type="slidenum">
              <a:rPr lang="en-US" smtClean="0"/>
              <a:pPr/>
              <a:t>2</a:t>
            </a:fld>
            <a:endParaRPr lang="en-US" dirty="0"/>
          </a:p>
        </p:txBody>
      </p:sp>
    </p:spTree>
    <p:extLst>
      <p:ext uri="{BB962C8B-B14F-4D97-AF65-F5344CB8AC3E}">
        <p14:creationId xmlns:p14="http://schemas.microsoft.com/office/powerpoint/2010/main" val="756985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Implementation Plan also considers the structure of WCRP, and the need to modernize this structure so that it is “fit-for-purpose” to meet the challenges and opportunities described in our Strategy. </a:t>
            </a:r>
          </a:p>
          <a:p>
            <a:endParaRPr lang="en-US" dirty="0"/>
          </a:p>
          <a:p>
            <a:r>
              <a:rPr lang="en-US" dirty="0"/>
              <a:t>After several rounds of consultation with the WCRP leadership and some of the WCRP community, we have developed </a:t>
            </a:r>
            <a:r>
              <a:rPr lang="en-US" b="1" dirty="0"/>
              <a:t>this first draft of a new WCRP structure</a:t>
            </a:r>
            <a:r>
              <a:rPr lang="en-US" dirty="0"/>
              <a:t>.</a:t>
            </a:r>
          </a:p>
          <a:p>
            <a:endParaRPr lang="en-US" dirty="0"/>
          </a:p>
          <a:p>
            <a:r>
              <a:rPr lang="en-US" b="1" dirty="0"/>
              <a:t>Key Points:</a:t>
            </a:r>
          </a:p>
          <a:p>
            <a:pPr marL="228600" indent="-228600">
              <a:buAutoNum type="arabicPeriod"/>
            </a:pPr>
            <a:r>
              <a:rPr lang="en-US" dirty="0"/>
              <a:t>Overseeing the science directions of the WCRP is the Joint Scientific Committee, or JSC. “Joint” refers to the fact that the WCRP has three sponsors: the World Meteorological Organization; the International Science Council, and the Intergovernmental Oceanographic  Commission of UNESCO.</a:t>
            </a:r>
          </a:p>
          <a:p>
            <a:pPr marL="228600" indent="-228600">
              <a:buAutoNum type="arabicPeriod"/>
            </a:pPr>
            <a:r>
              <a:rPr lang="en-US" dirty="0"/>
              <a:t>The WCRP Secretariat supports both the JSC and the WCRP’s research activities and groups.</a:t>
            </a:r>
          </a:p>
          <a:p>
            <a:pPr marL="228600" indent="-228600">
              <a:buAutoNum type="arabicPeriod"/>
            </a:pPr>
            <a:r>
              <a:rPr lang="en-US" dirty="0"/>
              <a:t>The yellow pillars represent the foundation of WCRP, which are our scientific communities – across oceans, cryosphere, land and atmospheric science domains; process studies, modelling and observations; and regional climate information. While meeting our research priorities requires these discipline-based communities to work together to advance multi-disciplinary research; these communities also need a home where their capabilities are nurtured and sustained. These homes are currently our Core Projects and CORDEX. As part of our implementation, </a:t>
            </a:r>
          </a:p>
          <a:p>
            <a:pPr marL="685800" lvl="1" indent="-228600">
              <a:buFont typeface="+mj-lt"/>
              <a:buAutoNum type="alphaLcParenR"/>
            </a:pPr>
            <a:r>
              <a:rPr lang="en-US" dirty="0"/>
              <a:t>Our Core Projects will be doing their own review and assessment to consider ways that they can refurbish and renovate their disciplinary homes. But regardless, our structure will always ensure that these enduring core capabilities will be represented in our structure</a:t>
            </a:r>
          </a:p>
          <a:p>
            <a:pPr marL="685800" lvl="1" indent="-228600">
              <a:buFont typeface="+mj-lt"/>
              <a:buAutoNum type="alphaLcParenR"/>
            </a:pPr>
            <a:r>
              <a:rPr lang="en-US" dirty="0"/>
              <a:t>We are proposing the addition of two new “homes”: One for our Earth System Modelling and Observational Capabilities and one for our Regional Climate Information capabilities. These new homes reflect the contemporary research needs of WCRP: i.e. the fusion of models and data; and the importance of regional information that meets societal needs.</a:t>
            </a:r>
          </a:p>
          <a:p>
            <a:r>
              <a:rPr lang="en-US" dirty="0"/>
              <a:t>4.  A new initiative are the Lighthouse Activities – these are major experiments, or high-level projects, or infrastructure building blocks that are critically important for addressing our research (Implementation) priorities and our scientific objectives. The next two slides describe these Lighthouse activities in more detail. For here, its important to note that these Lighthouse Activities are where much of the multi-disciplinary research will be done – drawing on all of the capabilities across our WCRP communities.</a:t>
            </a:r>
          </a:p>
          <a:p>
            <a:r>
              <a:rPr lang="en-US" dirty="0"/>
              <a:t>5. Our International (Project) Offices will continue to support our WCRP Communities, but also support the Lighthouse Activities.</a:t>
            </a:r>
          </a:p>
          <a:p>
            <a:r>
              <a:rPr lang="en-US" dirty="0"/>
              <a:t>6. And lastly, it is very important to say that there are many other ongoing activities and fora that WCRP will continue to do – under both the Lighthouse Activities and by WCRP communities.</a:t>
            </a:r>
          </a:p>
          <a:p>
            <a:endParaRPr lang="en-US" dirty="0"/>
          </a:p>
          <a:p>
            <a:endParaRPr lang="en-US" b="1" dirty="0"/>
          </a:p>
          <a:p>
            <a:r>
              <a:rPr lang="en-US" b="1" dirty="0"/>
              <a:t>This is still a draft – our soft implementation process will seek feedback and through this, we will refine this draft structure</a:t>
            </a:r>
          </a:p>
        </p:txBody>
      </p:sp>
      <p:sp>
        <p:nvSpPr>
          <p:cNvPr id="4" name="Slide Number Placeholder 3"/>
          <p:cNvSpPr>
            <a:spLocks noGrp="1"/>
          </p:cNvSpPr>
          <p:nvPr>
            <p:ph type="sldNum" sz="quarter" idx="5"/>
          </p:nvPr>
        </p:nvSpPr>
        <p:spPr/>
        <p:txBody>
          <a:bodyPr/>
          <a:lstStyle/>
          <a:p>
            <a:fld id="{06F31655-4E76-AD4F-BF58-497A96FCD19B}" type="slidenum">
              <a:rPr lang="de-DE" smtClean="0">
                <a:solidFill>
                  <a:prstClr val="black"/>
                </a:solidFill>
                <a:latin typeface="Calibri"/>
              </a:rPr>
              <a:pPr/>
              <a:t>11</a:t>
            </a:fld>
            <a:endParaRPr lang="de-DE">
              <a:solidFill>
                <a:prstClr val="black"/>
              </a:solidFill>
              <a:latin typeface="Calibri"/>
            </a:endParaRPr>
          </a:p>
        </p:txBody>
      </p:sp>
    </p:spTree>
    <p:extLst>
      <p:ext uri="{BB962C8B-B14F-4D97-AF65-F5344CB8AC3E}">
        <p14:creationId xmlns:p14="http://schemas.microsoft.com/office/powerpoint/2010/main" val="349612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One of the most exciting new ideas being developed are the </a:t>
            </a:r>
            <a:r>
              <a:rPr lang="en-AU" sz="1200" b="1" dirty="0"/>
              <a:t>Lighthouse Activities</a:t>
            </a:r>
            <a:r>
              <a:rPr lang="en-AU" sz="1200" dirty="0"/>
              <a:t>. They are intended to be:</a:t>
            </a:r>
          </a:p>
          <a:p>
            <a:pPr marL="171450" indent="-171450">
              <a:buFont typeface="Arial" panose="020B0604020202020204" pitchFamily="34" charset="0"/>
              <a:buChar char="•"/>
            </a:pPr>
            <a:r>
              <a:rPr lang="en-US" sz="1200" i="0" dirty="0">
                <a:solidFill>
                  <a:srgbClr val="D8D8D8">
                    <a:lumMod val="50000"/>
                  </a:srgbClr>
                </a:solidFill>
                <a:latin typeface="Calibri" panose="020F0502020204030204" pitchFamily="34" charset="0"/>
                <a:ea typeface="Times New Roman" panose="02020603050405020304" pitchFamily="18" charset="0"/>
                <a:cs typeface="Calibri" panose="020F0502020204030204" pitchFamily="34" charset="0"/>
              </a:rPr>
              <a:t>Major experiments, high-visibility projects, or infrastructure building blocks </a:t>
            </a:r>
          </a:p>
          <a:p>
            <a:pPr marL="171450" indent="-171450">
              <a:buFont typeface="Arial" panose="020B0604020202020204" pitchFamily="34" charset="0"/>
              <a:buChar char="•"/>
            </a:pPr>
            <a:r>
              <a:rPr lang="en-US" sz="1200" i="0" dirty="0">
                <a:solidFill>
                  <a:srgbClr val="D8D8D8">
                    <a:lumMod val="50000"/>
                  </a:srgbClr>
                </a:solidFill>
                <a:latin typeface="Calibri" panose="020F0502020204030204" pitchFamily="34" charset="0"/>
                <a:cs typeface="Calibri" panose="020F0502020204030204" pitchFamily="34" charset="0"/>
              </a:rPr>
              <a:t>Activities that truly bring together the capabilities (scientific, technical, infrastructure) from across the whole of WCRP and will likely only be able to be done with partners.</a:t>
            </a:r>
          </a:p>
          <a:p>
            <a:pPr marL="171450" indent="-171450">
              <a:buFont typeface="Arial" panose="020B0604020202020204" pitchFamily="34" charset="0"/>
              <a:buChar char="•"/>
            </a:pPr>
            <a:r>
              <a:rPr lang="en-US" sz="1200" i="0" dirty="0">
                <a:solidFill>
                  <a:srgbClr val="D8D8D8">
                    <a:lumMod val="50000"/>
                  </a:srgbClr>
                </a:solidFill>
                <a:latin typeface="Calibri" panose="020F0502020204030204" pitchFamily="34" charset="0"/>
                <a:cs typeface="Calibri" panose="020F0502020204030204" pitchFamily="34" charset="0"/>
              </a:rPr>
              <a:t>So there is a need to develop enabling structures and for a that enable partnerships and engagement – “interfaces” to other disciplines and programs.</a:t>
            </a:r>
          </a:p>
          <a:p>
            <a:pPr marL="0" indent="0">
              <a:buFont typeface="Arial" panose="020B0604020202020204" pitchFamily="34" charset="0"/>
              <a:buNone/>
            </a:pPr>
            <a:endParaRPr lang="en-AU" sz="1200" i="1" dirty="0"/>
          </a:p>
          <a:p>
            <a:r>
              <a:rPr lang="en-AU" sz="1200" b="0" i="0" u="none" strike="noStrike" kern="1200" baseline="0" dirty="0">
                <a:solidFill>
                  <a:schemeClr val="tx1"/>
                </a:solidFill>
                <a:latin typeface="+mn-lt"/>
                <a:ea typeface="+mn-ea"/>
                <a:cs typeface="+mn-cs"/>
              </a:rPr>
              <a:t>We expect that the five proposed Lighthouse Activities will provide the science required by WCRP to deliver its outcomes, and to ensure that societal needs are being addressed, over the coming decades.</a:t>
            </a:r>
          </a:p>
          <a:p>
            <a:pPr marL="0" indent="0">
              <a:buFont typeface="+mj-lt"/>
              <a:buNone/>
            </a:pPr>
            <a:endParaRPr lang="en-AU" sz="1200" b="0" i="0" u="none" strike="noStrike" kern="1200" baseline="0" dirty="0">
              <a:solidFill>
                <a:schemeClr val="tx1"/>
              </a:solidFill>
              <a:latin typeface="+mn-lt"/>
              <a:ea typeface="+mn-ea"/>
              <a:cs typeface="+mn-cs"/>
            </a:endParaRPr>
          </a:p>
          <a:p>
            <a:pPr marL="0" indent="0">
              <a:buFont typeface="+mj-lt"/>
              <a:buNone/>
            </a:pPr>
            <a:r>
              <a:rPr lang="en-AU" sz="1200" dirty="0"/>
              <a:t>At this stage, they exist as 2-page proposals and are fully described in the Hamburg Workshop Report: </a:t>
            </a:r>
            <a:r>
              <a:rPr lang="en-GB" dirty="0">
                <a:hlinkClick r:id="rId3"/>
              </a:rPr>
              <a:t>https://www.wcrp-climate.org/WCRP-publications/2020/0220-WCRP_Hamburg_Workshop_Report.pdf</a:t>
            </a:r>
            <a:endParaRPr lang="en-GB" dirty="0"/>
          </a:p>
          <a:p>
            <a:pPr marL="0" indent="0">
              <a:buFont typeface="+mj-lt"/>
              <a:buNone/>
            </a:pPr>
            <a:endParaRPr lang="en-AU" sz="1200" dirty="0"/>
          </a:p>
          <a:p>
            <a:pPr marL="0" indent="0">
              <a:buFont typeface="+mj-lt"/>
              <a:buNone/>
            </a:pPr>
            <a:r>
              <a:rPr lang="en-AU" sz="1200" dirty="0"/>
              <a:t>Three of these (Earth System Change, My Climate Risk, and Safe Landing Climates) are clearly focussed with their own objectives and outcomes; while two of them (Digital Earths and WCRP Academy) are more cross-cutting in that they will both support and draw upon the research done in the three “vertical” Lighthouse activities.</a:t>
            </a:r>
          </a:p>
          <a:p>
            <a:endParaRPr lang="en-US" dirty="0"/>
          </a:p>
          <a:p>
            <a:endParaRPr lang="en-AU" sz="1200" dirty="0"/>
          </a:p>
          <a:p>
            <a:endParaRPr lang="en-US" dirty="0"/>
          </a:p>
        </p:txBody>
      </p:sp>
      <p:sp>
        <p:nvSpPr>
          <p:cNvPr id="4" name="Slide Number Placeholder 3"/>
          <p:cNvSpPr>
            <a:spLocks noGrp="1"/>
          </p:cNvSpPr>
          <p:nvPr>
            <p:ph type="sldNum" sz="quarter" idx="5"/>
          </p:nvPr>
        </p:nvSpPr>
        <p:spPr/>
        <p:txBody>
          <a:bodyPr/>
          <a:lstStyle/>
          <a:p>
            <a:fld id="{06F31655-4E76-AD4F-BF58-497A96FCD19B}" type="slidenum">
              <a:rPr lang="de-DE" smtClean="0">
                <a:solidFill>
                  <a:prstClr val="black"/>
                </a:solidFill>
                <a:latin typeface="Calibri"/>
              </a:rPr>
              <a:pPr/>
              <a:t>12</a:t>
            </a:fld>
            <a:endParaRPr lang="de-DE" dirty="0">
              <a:solidFill>
                <a:prstClr val="black"/>
              </a:solidFill>
              <a:latin typeface="Calibri"/>
            </a:endParaRPr>
          </a:p>
        </p:txBody>
      </p:sp>
    </p:spTree>
    <p:extLst>
      <p:ext uri="{BB962C8B-B14F-4D97-AF65-F5344CB8AC3E}">
        <p14:creationId xmlns:p14="http://schemas.microsoft.com/office/powerpoint/2010/main" val="2201997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sz="1200" dirty="0"/>
              <a:t>The Lighthouse Activities need further “fleshing out” especially:</a:t>
            </a:r>
          </a:p>
          <a:p>
            <a:pPr marL="285750" lvl="0" indent="-285750">
              <a:buFont typeface="Arial" panose="020B0604020202020204" pitchFamily="34" charset="0"/>
              <a:buChar char="•"/>
            </a:pPr>
            <a:r>
              <a:rPr lang="en-AU" sz="1200" dirty="0"/>
              <a:t>Review and refine the titles – these are provisional names for now</a:t>
            </a:r>
          </a:p>
          <a:p>
            <a:pPr marL="285750" lvl="0" indent="-285750">
              <a:buFont typeface="Arial" panose="020B0604020202020204" pitchFamily="34" charset="0"/>
              <a:buChar char="•"/>
            </a:pPr>
            <a:r>
              <a:rPr lang="en-AU" sz="1200" dirty="0"/>
              <a:t>Detailed science plans</a:t>
            </a:r>
          </a:p>
          <a:p>
            <a:pPr marL="285750" lvl="0" indent="-285750">
              <a:buFont typeface="Arial" panose="020B0604020202020204" pitchFamily="34" charset="0"/>
              <a:buChar char="•"/>
            </a:pPr>
            <a:r>
              <a:rPr lang="en-AU" sz="1200" dirty="0"/>
              <a:t>Key partners</a:t>
            </a:r>
          </a:p>
          <a:p>
            <a:pPr marL="285750" lvl="0" indent="-285750">
              <a:buFont typeface="Arial" panose="020B0604020202020204" pitchFamily="34" charset="0"/>
              <a:buChar char="•"/>
            </a:pPr>
            <a:r>
              <a:rPr lang="en-AU" sz="1200" dirty="0"/>
              <a:t>Etc ...</a:t>
            </a:r>
          </a:p>
          <a:p>
            <a:endParaRPr lang="en-US" dirty="0"/>
          </a:p>
          <a:p>
            <a:r>
              <a:rPr lang="en-US" dirty="0"/>
              <a:t>But here are the proposed, high level, objectives for each activity.</a:t>
            </a:r>
          </a:p>
        </p:txBody>
      </p:sp>
      <p:sp>
        <p:nvSpPr>
          <p:cNvPr id="4" name="Slide Number Placeholder 3"/>
          <p:cNvSpPr>
            <a:spLocks noGrp="1"/>
          </p:cNvSpPr>
          <p:nvPr>
            <p:ph type="sldNum" sz="quarter" idx="5"/>
          </p:nvPr>
        </p:nvSpPr>
        <p:spPr/>
        <p:txBody>
          <a:bodyPr/>
          <a:lstStyle/>
          <a:p>
            <a:fld id="{06F31655-4E76-AD4F-BF58-497A96FCD19B}" type="slidenum">
              <a:rPr lang="de-DE" smtClean="0">
                <a:solidFill>
                  <a:prstClr val="black"/>
                </a:solidFill>
                <a:latin typeface="Calibri"/>
              </a:rPr>
              <a:pPr/>
              <a:t>13</a:t>
            </a:fld>
            <a:endParaRPr lang="de-DE" dirty="0">
              <a:solidFill>
                <a:prstClr val="black"/>
              </a:solidFill>
              <a:latin typeface="Calibri"/>
            </a:endParaRPr>
          </a:p>
        </p:txBody>
      </p:sp>
    </p:spTree>
    <p:extLst>
      <p:ext uri="{BB962C8B-B14F-4D97-AF65-F5344CB8AC3E}">
        <p14:creationId xmlns:p14="http://schemas.microsoft.com/office/powerpoint/2010/main" val="3773004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Lighthouse Activities provide a framework for addressing many of the high-level science questions that were identified as high priorities by the WCRP.</a:t>
            </a:r>
          </a:p>
          <a:p>
            <a:endParaRPr lang="en-US" dirty="0"/>
          </a:p>
          <a:p>
            <a:r>
              <a:rPr lang="en-US" dirty="0"/>
              <a:t>We fully anticipate that the more detailed science plans of these Lighthouse Activities will include answering these science questions.</a:t>
            </a:r>
          </a:p>
        </p:txBody>
      </p:sp>
      <p:sp>
        <p:nvSpPr>
          <p:cNvPr id="4" name="Slide Number Placeholder 3"/>
          <p:cNvSpPr>
            <a:spLocks noGrp="1"/>
          </p:cNvSpPr>
          <p:nvPr>
            <p:ph type="sldNum" idx="12"/>
          </p:nvPr>
        </p:nvSpPr>
        <p:spPr/>
        <p:txBody>
          <a:bodyPr/>
          <a:lstStyle/>
          <a:p>
            <a:pPr defTabSz="990752">
              <a:defRPr/>
            </a:pPr>
            <a:fld id="{00000000-1234-1234-1234-123412341234}" type="slidenum">
              <a:rPr lang="en-US" kern="0">
                <a:solidFill>
                  <a:srgbClr val="FFFFFF"/>
                </a:solidFill>
                <a:latin typeface="Arial"/>
                <a:cs typeface="Arial"/>
                <a:sym typeface="Arial"/>
              </a:rPr>
              <a:pPr defTabSz="990752">
                <a:defRPr/>
              </a:pPr>
              <a:t>14</a:t>
            </a:fld>
            <a:endParaRPr lang="en-US" kern="0" dirty="0">
              <a:solidFill>
                <a:srgbClr val="FFFFFF"/>
              </a:solidFill>
              <a:latin typeface="Arial"/>
              <a:cs typeface="Arial"/>
              <a:sym typeface="Arial"/>
            </a:endParaRPr>
          </a:p>
        </p:txBody>
      </p:sp>
    </p:spTree>
    <p:extLst>
      <p:ext uri="{BB962C8B-B14F-4D97-AF65-F5344CB8AC3E}">
        <p14:creationId xmlns:p14="http://schemas.microsoft.com/office/powerpoint/2010/main" val="615987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next phase of our implementation involves </a:t>
            </a:r>
            <a:r>
              <a:rPr lang="en-AU" b="1" dirty="0"/>
              <a:t>outreach and engagement; consultation and co-design</a:t>
            </a:r>
            <a:r>
              <a:rPr lang="en-AU" dirty="0"/>
              <a:t>. </a:t>
            </a:r>
          </a:p>
          <a:p>
            <a:endParaRPr lang="en-AU" dirty="0"/>
          </a:p>
          <a:p>
            <a:r>
              <a:rPr lang="en-AU" dirty="0"/>
              <a:t>The next few slides explain the </a:t>
            </a:r>
            <a:r>
              <a:rPr lang="en-AU" b="1" dirty="0"/>
              <a:t>timing for this </a:t>
            </a:r>
            <a:r>
              <a:rPr lang="en-AU" dirty="0"/>
              <a:t>and </a:t>
            </a:r>
            <a:r>
              <a:rPr lang="en-AU" b="1" dirty="0"/>
              <a:t>how you can join us on this journey</a:t>
            </a:r>
            <a:r>
              <a:rPr lang="en-AU" dirty="0"/>
              <a:t>.</a:t>
            </a:r>
          </a:p>
          <a:p>
            <a:endParaRPr lang="en-AU" dirty="0"/>
          </a:p>
          <a:p>
            <a:r>
              <a:rPr lang="en-AU" dirty="0"/>
              <a:t>In the coming months, we will also be creating our two new homes … but actually we will likely be occupying these homes before they are fully finished. This is because the challenges ahead of us are so pressing that we cannot afford a hiatus.</a:t>
            </a:r>
          </a:p>
          <a:p>
            <a:endParaRPr lang="en-AU" dirty="0"/>
          </a:p>
          <a:p>
            <a:r>
              <a:rPr lang="en-AU" dirty="0"/>
              <a:t>And importantly, we will also be co-designing our priority research activities – especially the Lighthouse Activities – with our community and partners.</a:t>
            </a:r>
          </a:p>
        </p:txBody>
      </p:sp>
      <p:sp>
        <p:nvSpPr>
          <p:cNvPr id="4" name="Slide Number Placeholder 3"/>
          <p:cNvSpPr>
            <a:spLocks noGrp="1"/>
          </p:cNvSpPr>
          <p:nvPr>
            <p:ph type="sldNum" sz="quarter" idx="5"/>
          </p:nvPr>
        </p:nvSpPr>
        <p:spPr/>
        <p:txBody>
          <a:bodyPr/>
          <a:lstStyle/>
          <a:p>
            <a:fld id="{06F31655-4E76-AD4F-BF58-497A96FCD19B}" type="slidenum">
              <a:rPr lang="de-DE" smtClean="0"/>
              <a:t>15</a:t>
            </a:fld>
            <a:endParaRPr lang="de-DE"/>
          </a:p>
        </p:txBody>
      </p:sp>
    </p:spTree>
    <p:extLst>
      <p:ext uri="{BB962C8B-B14F-4D97-AF65-F5344CB8AC3E}">
        <p14:creationId xmlns:p14="http://schemas.microsoft.com/office/powerpoint/2010/main" val="3882693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Here is the timeline.</a:t>
            </a:r>
          </a:p>
          <a:p>
            <a:endParaRPr lang="en-AU" dirty="0"/>
          </a:p>
          <a:p>
            <a:r>
              <a:rPr lang="en-AU" dirty="0"/>
              <a:t>Note / Key Points:</a:t>
            </a:r>
          </a:p>
          <a:p>
            <a:pPr marL="228600" indent="-228600">
              <a:buFont typeface="+mj-lt"/>
              <a:buAutoNum type="arabicPeriod"/>
            </a:pPr>
            <a:r>
              <a:rPr lang="en-AU" dirty="0"/>
              <a:t>We have already soft-launched the Implementation Plan, with a 2-year timeline to transition us from here to a the new WCRP structure in full operation by late 2022</a:t>
            </a:r>
          </a:p>
          <a:p>
            <a:pPr marL="228600" indent="-228600">
              <a:buFont typeface="+mj-lt"/>
              <a:buAutoNum type="arabicPeriod"/>
            </a:pPr>
            <a:r>
              <a:rPr lang="en-AU" dirty="0"/>
              <a:t>This year (2020), we will focus on consultations, to explain and get feedback on our proposed new structure and elements, and to review all existing activities – like our Core projects</a:t>
            </a:r>
          </a:p>
          <a:p>
            <a:pPr marL="228600" indent="-228600">
              <a:buFont typeface="+mj-lt"/>
              <a:buAutoNum type="arabicPeriod"/>
            </a:pPr>
            <a:r>
              <a:rPr lang="en-AU" dirty="0"/>
              <a:t>Over the next 12 months (i.e. now to mid-2021) we will be:</a:t>
            </a:r>
          </a:p>
          <a:p>
            <a:pPr marL="685800" lvl="1" indent="-228600">
              <a:buFont typeface="+mj-lt"/>
              <a:buAutoNum type="alphaLcParenR"/>
            </a:pPr>
            <a:r>
              <a:rPr lang="en-AU" dirty="0"/>
              <a:t>Signing off (deciding) on the new homes and establishing these</a:t>
            </a:r>
          </a:p>
          <a:p>
            <a:pPr marL="685800" lvl="1" indent="-228600">
              <a:buFont typeface="+mj-lt"/>
              <a:buAutoNum type="alphaLcParenR"/>
            </a:pPr>
            <a:r>
              <a:rPr lang="en-AU" dirty="0"/>
              <a:t>Co-designing and initiating the Lighthouse Activities</a:t>
            </a:r>
          </a:p>
          <a:p>
            <a:pPr marL="685800" lvl="1" indent="-228600">
              <a:buFont typeface="+mj-lt"/>
              <a:buAutoNum type="alphaLcParenR"/>
            </a:pPr>
            <a:r>
              <a:rPr lang="en-AU" dirty="0"/>
              <a:t>And starting to transition out of those projects, activities and structures that are not part of the new WCRP</a:t>
            </a:r>
          </a:p>
          <a:p>
            <a:pPr marL="0" indent="0">
              <a:buFont typeface="Arial" panose="020B0604020202020204" pitchFamily="34" charset="0"/>
              <a:buNone/>
            </a:pPr>
            <a:r>
              <a:rPr lang="en-AU" dirty="0"/>
              <a:t>4. Starting in 2021, we will also being “sunsetting” the WCRP Grand Challenges and activities</a:t>
            </a:r>
          </a:p>
          <a:p>
            <a:pPr marL="0" indent="0">
              <a:buFont typeface="Arial" panose="020B0604020202020204" pitchFamily="34" charset="0"/>
              <a:buNone/>
            </a:pPr>
            <a:r>
              <a:rPr lang="en-AU" dirty="0"/>
              <a:t>5. So that from mid-2021, we anticipate that the new WCRP will be in place, and fully operational</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Two further important pieces of information for our community:</a:t>
            </a:r>
          </a:p>
          <a:p>
            <a:pPr marL="171450" indent="-171450">
              <a:buFont typeface="Arial" panose="020B0604020202020204" pitchFamily="34" charset="0"/>
              <a:buChar char="•"/>
            </a:pPr>
            <a:r>
              <a:rPr lang="en-AU" dirty="0"/>
              <a:t>We are planning a WCRP Conference to report on and celebrate the achievements of the science done under the current WCRP (especially the Grand Challenges). This is planned for late 2022.</a:t>
            </a:r>
          </a:p>
          <a:p>
            <a:pPr marL="171450" indent="-171450">
              <a:buFont typeface="Arial" panose="020B0604020202020204" pitchFamily="34" charset="0"/>
              <a:buChar char="•"/>
            </a:pPr>
            <a:r>
              <a:rPr lang="en-AU" dirty="0"/>
              <a:t>The Implementation Plan is not a set and forget document; rather it is a living plan that will be written over the next 1-2 years, and continuously updated</a:t>
            </a:r>
          </a:p>
          <a:p>
            <a:endParaRPr lang="en-AU" dirty="0"/>
          </a:p>
          <a:p>
            <a:endParaRPr lang="en-AU" dirty="0"/>
          </a:p>
        </p:txBody>
      </p:sp>
      <p:sp>
        <p:nvSpPr>
          <p:cNvPr id="4" name="Slide Number Placeholder 3"/>
          <p:cNvSpPr>
            <a:spLocks noGrp="1"/>
          </p:cNvSpPr>
          <p:nvPr>
            <p:ph type="sldNum" sz="quarter" idx="5"/>
          </p:nvPr>
        </p:nvSpPr>
        <p:spPr/>
        <p:txBody>
          <a:bodyPr/>
          <a:lstStyle/>
          <a:p>
            <a:fld id="{06F31655-4E76-AD4F-BF58-497A96FCD19B}" type="slidenum">
              <a:rPr lang="de-DE" smtClean="0"/>
              <a:t>16</a:t>
            </a:fld>
            <a:endParaRPr lang="de-DE"/>
          </a:p>
        </p:txBody>
      </p:sp>
    </p:spTree>
    <p:extLst>
      <p:ext uri="{BB962C8B-B14F-4D97-AF65-F5344CB8AC3E}">
        <p14:creationId xmlns:p14="http://schemas.microsoft.com/office/powerpoint/2010/main" val="1525811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WCRP community wants to work with all of our partners and co-sponsors, and support our national agencies, towards a common goal of ensuring that our climate knowledge and information is accessible and relevant to meeting your needs.</a:t>
            </a:r>
          </a:p>
          <a:p>
            <a:endParaRPr lang="en-US" dirty="0"/>
          </a:p>
          <a:p>
            <a:r>
              <a:rPr lang="en-US" dirty="0"/>
              <a:t>To do this will require the best minds across the physical climate sciences, social sciences and beyond; and actively engaging early career researchers – the next generation of scientists.</a:t>
            </a:r>
          </a:p>
          <a:p>
            <a:endParaRPr lang="en-US" dirty="0"/>
          </a:p>
          <a:p>
            <a:r>
              <a:rPr lang="en-US" dirty="0"/>
              <a:t>We also need ongoing support from our sponsors and funders.</a:t>
            </a:r>
          </a:p>
        </p:txBody>
      </p:sp>
      <p:sp>
        <p:nvSpPr>
          <p:cNvPr id="4" name="Slide Number Placeholder 3"/>
          <p:cNvSpPr>
            <a:spLocks noGrp="1"/>
          </p:cNvSpPr>
          <p:nvPr>
            <p:ph type="sldNum" sz="quarter" idx="5"/>
          </p:nvPr>
        </p:nvSpPr>
        <p:spPr/>
        <p:txBody>
          <a:bodyPr/>
          <a:lstStyle/>
          <a:p>
            <a:fld id="{06F31655-4E76-AD4F-BF58-497A96FCD19B}" type="slidenum">
              <a:rPr lang="de-DE" smtClean="0"/>
              <a:t>17</a:t>
            </a:fld>
            <a:endParaRPr lang="de-DE"/>
          </a:p>
        </p:txBody>
      </p:sp>
    </p:spTree>
    <p:extLst>
      <p:ext uri="{BB962C8B-B14F-4D97-AF65-F5344CB8AC3E}">
        <p14:creationId xmlns:p14="http://schemas.microsoft.com/office/powerpoint/2010/main" val="4205350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0" dirty="0"/>
              <a:t>So, obviously, the WCRP communities cannot do this alone; we need you to join with us on this journey …</a:t>
            </a:r>
          </a:p>
          <a:p>
            <a:endParaRPr lang="en-AU" sz="1200" i="0" dirty="0"/>
          </a:p>
          <a:p>
            <a:r>
              <a:rPr lang="en-AU" sz="1200" i="0" dirty="0"/>
              <a:t>Here is how you can help shape the future of the WCRP:</a:t>
            </a:r>
          </a:p>
          <a:p>
            <a:pPr marL="171450" indent="-171450">
              <a:buFont typeface="Arial" panose="020B0604020202020204" pitchFamily="34" charset="0"/>
              <a:buChar char="•"/>
            </a:pPr>
            <a:r>
              <a:rPr lang="en-AU" sz="1200" b="1" i="0" dirty="0"/>
              <a:t>Engage with us via a series of virtual brainstorming workshops </a:t>
            </a:r>
            <a:r>
              <a:rPr lang="en-AU" sz="1200" i="0" dirty="0"/>
              <a:t>that we will be running to co-design new research activities, especially our Lighthouse Activities</a:t>
            </a:r>
          </a:p>
          <a:p>
            <a:pPr marL="171450" indent="-171450">
              <a:buFont typeface="Arial" panose="020B0604020202020204" pitchFamily="34" charset="0"/>
              <a:buChar char="•"/>
            </a:pPr>
            <a:r>
              <a:rPr lang="en-AU" sz="1200" b="1" i="0" dirty="0"/>
              <a:t>Provide suggestions and feedback</a:t>
            </a:r>
            <a:r>
              <a:rPr lang="en-AU" sz="1200" i="0" dirty="0"/>
              <a:t>, or ask us questions, about our proposed new WCRP structure – this is the structure described earlier</a:t>
            </a:r>
          </a:p>
          <a:p>
            <a:pPr marL="171450" indent="-171450">
              <a:buFont typeface="Arial" panose="020B0604020202020204" pitchFamily="34" charset="0"/>
              <a:buChar char="•"/>
            </a:pPr>
            <a:r>
              <a:rPr lang="en-AU" sz="1200" i="0" dirty="0"/>
              <a:t>To our Sponsors, Partners and National Agencies: we stand ready to work with you to:</a:t>
            </a:r>
          </a:p>
          <a:p>
            <a:pPr marL="628650" lvl="1" indent="-171450">
              <a:buFontTx/>
              <a:buChar char="-"/>
            </a:pPr>
            <a:r>
              <a:rPr lang="en-AU" sz="1200" i="0" dirty="0"/>
              <a:t>Identify new research frontiers</a:t>
            </a:r>
          </a:p>
          <a:p>
            <a:pPr marL="628650" lvl="1" indent="-171450">
              <a:buFontTx/>
              <a:buChar char="-"/>
            </a:pPr>
            <a:r>
              <a:rPr lang="en-AU" sz="1200" i="0" dirty="0"/>
              <a:t>Direct our scientific expertise to new scientific, technological and institutional approaches </a:t>
            </a:r>
          </a:p>
          <a:p>
            <a:pPr marL="0" lvl="0" indent="0">
              <a:buFontTx/>
              <a:buNone/>
            </a:pPr>
            <a:endParaRPr lang="en-AU" sz="1200" i="0" dirty="0"/>
          </a:p>
          <a:p>
            <a:pPr marL="0" lvl="0" indent="0">
              <a:buFontTx/>
              <a:buNone/>
            </a:pPr>
            <a:r>
              <a:rPr lang="en-AU" sz="1200" i="0" dirty="0"/>
              <a:t>All so that you are better able to quantify and manage climate risk; take advantage of opportunities; and develop and evaluate climate mitigation strategies.</a:t>
            </a:r>
          </a:p>
          <a:p>
            <a:pPr marL="171450" indent="-171450">
              <a:buFontTx/>
              <a:buChar char="-"/>
            </a:pPr>
            <a:endParaRPr lang="en-AU" sz="1200" i="1" dirty="0"/>
          </a:p>
          <a:p>
            <a:r>
              <a:rPr lang="en-AU" sz="1200" b="1" i="0" dirty="0"/>
              <a:t>We are keen to hear from you:</a:t>
            </a:r>
          </a:p>
          <a:p>
            <a:pPr marL="171450" indent="-171450">
              <a:buFont typeface="Arial" panose="020B0604020202020204" pitchFamily="34" charset="0"/>
              <a:buChar char="•"/>
            </a:pPr>
            <a:endParaRPr lang="en-AU" sz="1200" i="1" dirty="0"/>
          </a:p>
          <a:p>
            <a:pPr marL="171450" indent="-171450" algn="l" defTabSz="457200" rtl="0" eaLnBrk="1" latinLnBrk="0" hangingPunct="1">
              <a:buFont typeface="Arial" panose="020B0604020202020204" pitchFamily="34" charset="0"/>
              <a:buChar char="•"/>
            </a:pPr>
            <a:r>
              <a:rPr lang="en-AU" sz="1200" i="0" kern="1200" dirty="0">
                <a:solidFill>
                  <a:schemeClr val="tx1"/>
                </a:solidFill>
                <a:latin typeface="+mn-lt"/>
                <a:ea typeface="+mn-ea"/>
                <a:cs typeface="+mn-cs"/>
              </a:rPr>
              <a:t>Are these areas of interest, that we can work with you to refine and develop?</a:t>
            </a:r>
          </a:p>
          <a:p>
            <a:pPr marL="171450" indent="-171450" algn="l" defTabSz="457200" rtl="0" eaLnBrk="1" latinLnBrk="0" hangingPunct="1">
              <a:buFont typeface="Arial" panose="020B0604020202020204" pitchFamily="34" charset="0"/>
              <a:buChar char="•"/>
            </a:pPr>
            <a:r>
              <a:rPr lang="en-AU" sz="1200" i="0" kern="1200" dirty="0">
                <a:solidFill>
                  <a:schemeClr val="tx1"/>
                </a:solidFill>
                <a:latin typeface="+mn-lt"/>
                <a:ea typeface="+mn-ea"/>
                <a:cs typeface="+mn-cs"/>
              </a:rPr>
              <a:t>Are you interested in investing resources to help realise significant benefits for you, for a modest investment?</a:t>
            </a:r>
            <a:endParaRPr lang="en-US" sz="1200" i="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31655-4E76-AD4F-BF58-497A96FCD19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5461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dirty="0"/>
              <a:t>Note: this slide is animated.</a:t>
            </a:r>
          </a:p>
          <a:p>
            <a:endParaRPr lang="en-AU" sz="1200" i="0" dirty="0"/>
          </a:p>
          <a:p>
            <a:r>
              <a:rPr lang="en-AU" sz="1200" i="0" dirty="0"/>
              <a:t>We are particularly keen to work with our sponsors, both our current sponsors and prospective ones, on:</a:t>
            </a:r>
          </a:p>
          <a:p>
            <a:endParaRPr lang="en-AU" sz="1200" i="0" dirty="0"/>
          </a:p>
          <a:p>
            <a:pPr marL="228600" indent="-228600">
              <a:buFont typeface="+mj-lt"/>
              <a:buAutoNum type="arabicPeriod"/>
            </a:pPr>
            <a:r>
              <a:rPr lang="en-AU" sz="1200" i="0" dirty="0"/>
              <a:t>What new scientific approaches are needed to address climate risks and opportunities?</a:t>
            </a:r>
          </a:p>
          <a:p>
            <a:pPr marL="628650" lvl="1" indent="-171450">
              <a:buFont typeface="Arial" panose="020B0604020202020204" pitchFamily="34" charset="0"/>
              <a:buChar char="•"/>
            </a:pPr>
            <a:r>
              <a:rPr lang="en-AU" sz="1200" i="0" dirty="0"/>
              <a:t>For example scientific breakthroughs that will reduce model biases that have hindered our progress for decades; and troublesome model uncertainties. This requires coordinated research that combines </a:t>
            </a:r>
            <a:r>
              <a:rPr lang="en-AU" sz="1200" kern="1200" dirty="0">
                <a:solidFill>
                  <a:schemeClr val="tx1"/>
                </a:solidFill>
                <a:effectLst/>
                <a:latin typeface="+mn-lt"/>
                <a:ea typeface="+mn-ea"/>
                <a:cs typeface="+mn-cs"/>
              </a:rPr>
              <a:t>advances in knowledge and understanding of predictability; improved process-level understanding along with sustained and enhanced observations, improved prediction systems, and enhanced user engagement. These are some of the goals envisaged under our "Explaining and Predicting Earth System Change" Lighthouse Activity.</a:t>
            </a:r>
          </a:p>
          <a:p>
            <a:pPr marL="628650" lvl="1" indent="-171450">
              <a:buFont typeface="Arial" panose="020B0604020202020204" pitchFamily="34" charset="0"/>
              <a:buChar char="•"/>
            </a:pPr>
            <a:r>
              <a:rPr lang="en-AU" sz="1200" i="0" dirty="0"/>
              <a:t>The priority science questions shown earlier, and repeated here, provide more examples of the kind of scientific advances and breakthroughs that are needed to better address climate risk, climate adaptation and climate mitigation</a:t>
            </a:r>
          </a:p>
          <a:p>
            <a:pPr marL="171450" lvl="0" indent="-171450">
              <a:buFont typeface="Arial" panose="020B0604020202020204" pitchFamily="34" charset="0"/>
              <a:buChar char="•"/>
            </a:pPr>
            <a:endParaRPr lang="en-AU" sz="1200" i="0" dirty="0"/>
          </a:p>
          <a:p>
            <a:pPr marL="228600" lvl="0" indent="-228600">
              <a:buFont typeface="+mj-lt"/>
              <a:buAutoNum type="arabicPeriod" startAt="2"/>
            </a:pPr>
            <a:r>
              <a:rPr lang="en-AU" sz="1200" i="0" dirty="0"/>
              <a:t>What technological developments and new technologies can support this new science?</a:t>
            </a:r>
          </a:p>
          <a:p>
            <a:pPr marL="0" lvl="0" indent="0">
              <a:buFont typeface="+mj-lt"/>
              <a:buNone/>
            </a:pPr>
            <a:endParaRPr lang="en-AU" sz="1200" i="0" dirty="0"/>
          </a:p>
          <a:p>
            <a:r>
              <a:rPr lang="en-AU" sz="1200" b="1" i="0" dirty="0"/>
              <a:t>CLICK</a:t>
            </a:r>
          </a:p>
          <a:p>
            <a:endParaRPr lang="en-AU" sz="1200" i="0" dirty="0"/>
          </a:p>
          <a:p>
            <a:r>
              <a:rPr lang="en-AU" sz="1200" i="0" dirty="0"/>
              <a:t>We are keen to work with you to explore new research frontiers, new research collaborations and new funding opportunities - that aligns with your priorities and outcomes.</a:t>
            </a:r>
          </a:p>
          <a:p>
            <a:endParaRPr lang="en-AU" sz="1200" i="0" dirty="0"/>
          </a:p>
          <a:p>
            <a:r>
              <a:rPr lang="en-AU" sz="1200" i="1" dirty="0"/>
              <a:t>Note to Presenters</a:t>
            </a:r>
            <a:r>
              <a:rPr lang="en-AU" sz="1200" i="0" dirty="0"/>
              <a:t>: </a:t>
            </a:r>
            <a:r>
              <a:rPr lang="en-AU" sz="1200" i="1" dirty="0"/>
              <a:t>Please use relevant examples from the high-level science questions “bubbles”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31655-4E76-AD4F-BF58-497A96FCD19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4481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And finally, WCRP has had the generous support of many nations and agencies over its forty-year lifetime.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We’d like to take this opportunity to sincerely thank all those funding agencies and nations who have supported us; and helped to answer fundamental questions such as “</a:t>
            </a:r>
            <a:r>
              <a:rPr lang="en-AU" sz="1200" i="1" dirty="0"/>
              <a:t>what affect are human activities having on the climate system, and what does this mean for future climate and climate risk into the future</a:t>
            </a:r>
            <a:r>
              <a:rPr lang="en-AU" sz="1200" dirty="0"/>
              <a:t>”; this science has underpinned global agreements like the Paris Agreement and national climate strategies.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We welcome you, and others, to continue on this journey with us; co-designing and co-delivering research that meets your needs for regional to local climate information for better decision support and adaptation outcomes.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31655-4E76-AD4F-BF58-497A96FCD19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598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 to the WCRP</a:t>
            </a:r>
          </a:p>
          <a:p>
            <a:endParaRPr lang="en-US" dirty="0"/>
          </a:p>
          <a:p>
            <a:r>
              <a:rPr lang="en-US" sz="1200" kern="1200" dirty="0">
                <a:solidFill>
                  <a:schemeClr val="tx1"/>
                </a:solidFill>
                <a:effectLst/>
                <a:latin typeface="+mn-lt"/>
                <a:ea typeface="+mn-ea"/>
                <a:cs typeface="+mn-cs"/>
              </a:rPr>
              <a:t>WCRP is pursuing – through international coordination – frontier scientific questions related to the coupled climate system that are too large and too complex to be tackled by a single nation, agency, institution, or scientific discipline.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really t</a:t>
            </a:r>
            <a:r>
              <a:rPr lang="en-US" dirty="0"/>
              <a:t>he unique “value proposition” for WCRP – because it takes a </a:t>
            </a:r>
            <a:r>
              <a:rPr lang="en-US" b="1" dirty="0"/>
              <a:t>WORLD</a:t>
            </a:r>
            <a:r>
              <a:rPr lang="en-US" b="0" dirty="0"/>
              <a:t> research program to do this scientific research into the global climate system, which includes the oceans and atmosphere; land and cryosphere; their interactions and feedbacks with human systems and natural ecosystems. It involves observations, analyses, simulation and modelling. </a:t>
            </a:r>
          </a:p>
          <a:p>
            <a:endParaRPr lang="en-US" b="0" dirty="0"/>
          </a:p>
          <a:p>
            <a:r>
              <a:rPr lang="en-US" b="0" dirty="0"/>
              <a:t>Most importantly it requires not only cooperation and coordination , but also deep collaboration around the world and across disciplines. </a:t>
            </a:r>
            <a:r>
              <a:rPr lang="en-US" sz="1200" kern="1200" dirty="0">
                <a:solidFill>
                  <a:schemeClr val="tx1"/>
                </a:solidFill>
                <a:effectLst/>
                <a:latin typeface="+mn-lt"/>
                <a:ea typeface="+mn-ea"/>
                <a:cs typeface="+mn-cs"/>
              </a:rPr>
              <a:t>WCRP brings together scientists from (&lt;</a:t>
            </a:r>
            <a:r>
              <a:rPr lang="en-US" sz="1200" i="1" kern="1200" dirty="0">
                <a:solidFill>
                  <a:schemeClr val="tx1"/>
                </a:solidFill>
                <a:effectLst/>
                <a:latin typeface="+mn-lt"/>
                <a:ea typeface="+mn-ea"/>
                <a:cs typeface="+mn-cs"/>
              </a:rPr>
              <a:t>your country or region</a:t>
            </a:r>
            <a:r>
              <a:rPr lang="en-US" sz="1200" kern="1200" dirty="0">
                <a:solidFill>
                  <a:schemeClr val="tx1"/>
                </a:solidFill>
                <a:effectLst/>
                <a:latin typeface="+mn-lt"/>
                <a:ea typeface="+mn-ea"/>
                <a:cs typeface="+mn-cs"/>
              </a:rPr>
              <a:t>&gt;, if appropriate) and around the world, at all stages of their careers, to advance our understanding of the multi-scale dynamic interactions between components of the climate system and external forcing, as well as addressing and studying the role of humans on climate and society. </a:t>
            </a:r>
            <a:endParaRPr lang="en-US" dirty="0"/>
          </a:p>
          <a:p>
            <a:endParaRPr lang="en-US" i="1" dirty="0"/>
          </a:p>
          <a:p>
            <a:endParaRPr lang="en-US" i="1" dirty="0"/>
          </a:p>
          <a:p>
            <a:r>
              <a:rPr lang="en-US" i="1" dirty="0"/>
              <a:t>NB: Text on slide is from the opening introduction in the WCRP Strategic Plan</a:t>
            </a:r>
          </a:p>
          <a:p>
            <a:endParaRPr lang="en-US" i="1" dirty="0"/>
          </a:p>
        </p:txBody>
      </p:sp>
      <p:sp>
        <p:nvSpPr>
          <p:cNvPr id="4" name="Slide Number Placeholder 3"/>
          <p:cNvSpPr>
            <a:spLocks noGrp="1"/>
          </p:cNvSpPr>
          <p:nvPr>
            <p:ph type="sldNum" sz="quarter" idx="5"/>
          </p:nvPr>
        </p:nvSpPr>
        <p:spPr/>
        <p:txBody>
          <a:bodyPr/>
          <a:lstStyle/>
          <a:p>
            <a:fld id="{06F31655-4E76-AD4F-BF58-497A96FCD19B}" type="slidenum">
              <a:rPr lang="de-DE" smtClean="0"/>
              <a:t>3</a:t>
            </a:fld>
            <a:endParaRPr lang="de-DE"/>
          </a:p>
        </p:txBody>
      </p:sp>
    </p:spTree>
    <p:extLst>
      <p:ext uri="{BB962C8B-B14F-4D97-AF65-F5344CB8AC3E}">
        <p14:creationId xmlns:p14="http://schemas.microsoft.com/office/powerpoint/2010/main" val="3750142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you can contact us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connection information is also all available on </a:t>
            </a:r>
            <a:r>
              <a:rPr lang="en-GB" sz="1200" b="1" i="1" dirty="0" err="1">
                <a:latin typeface="Helvetica" pitchFamily="2" charset="0"/>
              </a:rPr>
              <a:t>www.wcrp-climate.org</a:t>
            </a:r>
            <a:r>
              <a:rPr lang="en-GB" sz="1200" b="1" i="1" dirty="0">
                <a:latin typeface="Helvetica" pitchFamily="2" charset="0"/>
              </a:rPr>
              <a:t>/</a:t>
            </a:r>
            <a:r>
              <a:rPr lang="en-AU" sz="1200" b="1" i="1" dirty="0" err="1">
                <a:latin typeface="Helvetica" pitchFamily="2" charset="0"/>
              </a:rPr>
              <a:t>wcrp</a:t>
            </a:r>
            <a:r>
              <a:rPr lang="en-AU" sz="1200" b="1" i="1" dirty="0">
                <a:latin typeface="Helvetica" pitchFamily="2" charset="0"/>
              </a:rPr>
              <a:t>-</a:t>
            </a:r>
            <a:r>
              <a:rPr lang="en-AU" sz="1200" b="1" i="1" dirty="0" err="1">
                <a:latin typeface="Helvetica" pitchFamily="2" charset="0"/>
              </a:rPr>
              <a:t>ip</a:t>
            </a:r>
            <a:r>
              <a:rPr lang="en-AU" sz="1200" b="1" i="1" dirty="0">
                <a:latin typeface="Helvetica" pitchFamily="2" charset="0"/>
              </a:rPr>
              <a:t>-connect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31655-4E76-AD4F-BF58-497A96FCD19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5932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39:notes"/>
          <p:cNvSpPr txBox="1">
            <a:spLocks noGrp="1"/>
          </p:cNvSpPr>
          <p:nvPr>
            <p:ph type="body" idx="1"/>
          </p:nvPr>
        </p:nvSpPr>
        <p:spPr>
          <a:xfrm>
            <a:off x="710075" y="4924989"/>
            <a:ext cx="5683914" cy="4029684"/>
          </a:xfrm>
          <a:prstGeom prst="rect">
            <a:avLst/>
          </a:prstGeom>
        </p:spPr>
        <p:txBody>
          <a:bodyPr spcFirstLastPara="1" wrap="square" lIns="94775" tIns="47375" rIns="94775" bIns="4737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closing: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there is an unprecedented and greater than ever demand for actionable climate information across many sectors of our society e.g. the economy, finance, health, energy, as well as humanitarian, security, and other areas.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World Climate Research Programme is taking the lead in ensuring that the global, regional and national climate research communities create the enduring, rigorous and scientific foundation required to meet this urgent demand for robust and useful regional climate information.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This requires the best scientists; exploiting modern technologies and infrastructure, and collaboration across the physical and social sciences</a:t>
            </a:r>
            <a:r>
              <a:rPr lang="en-US" dirty="0"/>
              <a:t>.</a:t>
            </a:r>
            <a:endParaRPr lang="en-US" dirty="0">
              <a:cs typeface="Calibri"/>
            </a:endParaRPr>
          </a:p>
          <a:p>
            <a:pPr>
              <a:defRPr/>
            </a:pPr>
            <a:endParaRPr lang="en-US" dirty="0"/>
          </a:p>
          <a:p>
            <a:pPr>
              <a:defRPr/>
            </a:pPr>
            <a:r>
              <a:rPr lang="en-US" dirty="0"/>
              <a:t>Partnerships are essential because </a:t>
            </a:r>
            <a:r>
              <a:rPr lang="en-US" sz="1200" kern="1200" dirty="0">
                <a:solidFill>
                  <a:schemeClr val="tx1"/>
                </a:solidFill>
                <a:effectLst/>
                <a:latin typeface="+mn-lt"/>
                <a:ea typeface="+mn-ea"/>
                <a:cs typeface="+mn-cs"/>
              </a:rPr>
              <a:t>our vision of a sustainable and resilient world </a:t>
            </a:r>
            <a:r>
              <a:rPr lang="en-US" dirty="0"/>
              <a:t>cannot be achieved on </a:t>
            </a:r>
            <a:r>
              <a:rPr lang="en-US" sz="1200" kern="1200" dirty="0">
                <a:solidFill>
                  <a:schemeClr val="tx1"/>
                </a:solidFill>
                <a:effectLst/>
                <a:latin typeface="+mn-lt"/>
                <a:ea typeface="+mn-ea"/>
                <a:cs typeface="+mn-cs"/>
              </a:rPr>
              <a:t>our own. </a:t>
            </a:r>
            <a:endParaRPr lang="en-US" dirty="0"/>
          </a:p>
          <a:p>
            <a:pPr>
              <a:defRPr/>
            </a:pPr>
            <a:endParaRPr lang="en-US" dirty="0"/>
          </a:p>
          <a:p>
            <a:pPr>
              <a:defRPr/>
            </a:pPr>
            <a:r>
              <a:rPr lang="en-US" sz="1200" kern="1200" dirty="0">
                <a:solidFill>
                  <a:schemeClr val="tx1"/>
                </a:solidFill>
                <a:effectLst/>
                <a:latin typeface="+mn-lt"/>
                <a:ea typeface="+mn-ea"/>
                <a:cs typeface="+mn-cs"/>
              </a:rPr>
              <a:t>We welcome you to join with us – whether it be as a researcher or a team; a sponsor or a funder. We also welcome</a:t>
            </a:r>
            <a:r>
              <a:rPr lang="en-US" dirty="0"/>
              <a:t> your</a:t>
            </a:r>
            <a:r>
              <a:rPr lang="en-US" sz="1200" kern="1200" dirty="0">
                <a:solidFill>
                  <a:schemeClr val="tx1"/>
                </a:solidFill>
                <a:effectLst/>
                <a:latin typeface="+mn-lt"/>
                <a:ea typeface="+mn-ea"/>
                <a:cs typeface="+mn-cs"/>
              </a:rPr>
              <a:t> feedback on our research priorities, our new “lighthouse activities” that will deliver new science, and the proposed new WCRP structure.</a:t>
            </a:r>
            <a:endParaRPr lang="en-US" sz="1200" kern="1200" dirty="0">
              <a:solidFill>
                <a:schemeClr val="tx1"/>
              </a:solidFill>
              <a:effectLst/>
              <a:latin typeface="+mn-l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Thank you </a:t>
            </a:r>
            <a:r>
              <a:rPr lang="en-AU" dirty="0"/>
              <a:t>for your time.</a:t>
            </a:r>
          </a:p>
          <a:p>
            <a:pPr marL="0" lvl="0" indent="0" algn="l" rtl="0">
              <a:spcBef>
                <a:spcPts val="0"/>
              </a:spcBef>
              <a:spcAft>
                <a:spcPts val="0"/>
              </a:spcAft>
              <a:buFont typeface="Arial" panose="020B0604020202020204" pitchFamily="34" charset="0"/>
              <a:buNone/>
            </a:pPr>
            <a:endParaRPr lang="en-AU" dirty="0"/>
          </a:p>
          <a:p>
            <a:pPr marL="0" lvl="0" indent="0" algn="l" rtl="0">
              <a:spcBef>
                <a:spcPts val="0"/>
              </a:spcBef>
              <a:spcAft>
                <a:spcPts val="0"/>
              </a:spcAft>
              <a:buFont typeface="Arial" panose="020B0604020202020204" pitchFamily="34" charset="0"/>
              <a:buNone/>
            </a:pPr>
            <a:r>
              <a:rPr lang="en-AU" dirty="0"/>
              <a:t>Open the floor for questions as needed</a:t>
            </a:r>
            <a:endParaRPr dirty="0"/>
          </a:p>
        </p:txBody>
      </p:sp>
      <p:sp>
        <p:nvSpPr>
          <p:cNvPr id="795" name="Google Shape;795;p39:notes"/>
          <p:cNvSpPr>
            <a:spLocks noGrp="1" noRot="1" noChangeAspect="1"/>
          </p:cNvSpPr>
          <p:nvPr>
            <p:ph type="sldImg" idx="2"/>
          </p:nvPr>
        </p:nvSpPr>
        <p:spPr>
          <a:xfrm>
            <a:off x="1249363" y="1279525"/>
            <a:ext cx="4605337"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969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Introduction to the WCRP </a:t>
            </a:r>
            <a:r>
              <a:rPr lang="en-US" b="1" i="1" dirty="0"/>
              <a:t>cont.</a:t>
            </a: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WCRP was established over 40 years ago, in 1980; to provide the leadership and organizational structure to facilitate this coordination and therefore advance our understanding of the  Earth’s climate system and how it is being modified by human activities.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focus over the last four decades was on understanding the role of human activities on the climate system and advancing the predictability of the climate system.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looking forward to the decades ahead; international research will continue to be needed to advance this understanding. WCRP also recognizes that there are new challenges emerging to meet society’s needs for climate information that can be used in decision-making, managing climate risks, and supporting climate mitigation and adaptation strategies.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new challenges require new science, new technologies, and new ways of co-designing knowledge and information so that it is relevant for our user communities.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will require a worldwide coordinated effort conducted by a prepared scientific workforce; and supported by strong global partnerships.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means that there are exciting opportunities as well, to develop new partnerships for research and operations, to build and use exciting observing and computing technologies, and to develop scientific capabilities and deeper global collaboration.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i="1" dirty="0"/>
              <a:t>NB: Text on slide is from the WCRP Strategic Plan</a:t>
            </a:r>
          </a:p>
        </p:txBody>
      </p:sp>
      <p:sp>
        <p:nvSpPr>
          <p:cNvPr id="4" name="Slide Number Placeholder 3"/>
          <p:cNvSpPr>
            <a:spLocks noGrp="1"/>
          </p:cNvSpPr>
          <p:nvPr>
            <p:ph type="sldNum" sz="quarter" idx="5"/>
          </p:nvPr>
        </p:nvSpPr>
        <p:spPr/>
        <p:txBody>
          <a:bodyPr/>
          <a:lstStyle/>
          <a:p>
            <a:fld id="{06F31655-4E76-AD4F-BF58-497A96FCD19B}" type="slidenum">
              <a:rPr lang="de-DE" smtClean="0"/>
              <a:t>4</a:t>
            </a:fld>
            <a:endParaRPr lang="de-DE"/>
          </a:p>
        </p:txBody>
      </p:sp>
    </p:spTree>
    <p:extLst>
      <p:ext uri="{BB962C8B-B14F-4D97-AF65-F5344CB8AC3E}">
        <p14:creationId xmlns:p14="http://schemas.microsoft.com/office/powerpoint/2010/main" val="370774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5:notes"/>
          <p:cNvSpPr txBox="1">
            <a:spLocks noGrp="1"/>
          </p:cNvSpPr>
          <p:nvPr>
            <p:ph type="body" idx="1"/>
          </p:nvPr>
        </p:nvSpPr>
        <p:spPr>
          <a:xfrm>
            <a:off x="685480" y="4400176"/>
            <a:ext cx="5487041" cy="3600276"/>
          </a:xfrm>
          <a:prstGeom prst="rect">
            <a:avLst/>
          </a:prstGeom>
        </p:spPr>
        <p:txBody>
          <a:bodyPr spcFirstLastPara="1" wrap="square" lIns="87468" tIns="43722" rIns="87468" bIns="43722"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meet these challenges and opportunities over the coming decades, WCRP has developed its decadal Strategic Plan; to ensure that climate science provides the information necessary to achieve a more resilient, sustainable and equitable world.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Our Strategic Plan is available online; we encourage anyone who has not seen it to take a look…</a:t>
            </a:r>
          </a:p>
          <a:p>
            <a:endParaRPr lang="en-AU" dirty="0"/>
          </a:p>
          <a:p>
            <a:pPr marL="0" lvl="0" indent="0" algn="l" rtl="0">
              <a:spcBef>
                <a:spcPts val="0"/>
              </a:spcBef>
              <a:spcAft>
                <a:spcPts val="0"/>
              </a:spcAft>
              <a:buFont typeface="Arial" panose="020B0604020202020204" pitchFamily="34" charset="0"/>
              <a:buNone/>
            </a:pPr>
            <a:r>
              <a:rPr lang="en-AU" i="1" dirty="0"/>
              <a:t>Some background notes (for the Presenter):</a:t>
            </a:r>
          </a:p>
          <a:p>
            <a:pPr marL="171450" lvl="0" indent="-171450" algn="l" rtl="0">
              <a:spcBef>
                <a:spcPts val="0"/>
              </a:spcBef>
              <a:spcAft>
                <a:spcPts val="0"/>
              </a:spcAft>
              <a:buFont typeface="Arial" panose="020B0604020202020204" pitchFamily="34" charset="0"/>
              <a:buChar char="•"/>
            </a:pPr>
            <a:r>
              <a:rPr lang="en-AU" i="1" dirty="0"/>
              <a:t>This Strategic Plan was developed over several years (starting 2018 or earlier) and shaped very much by the findings of an independent and external review of the WCRP in 2017.</a:t>
            </a:r>
          </a:p>
          <a:p>
            <a:pPr marL="171450" lvl="0" indent="-171450" algn="l" rtl="0">
              <a:spcBef>
                <a:spcPts val="0"/>
              </a:spcBef>
              <a:spcAft>
                <a:spcPts val="0"/>
              </a:spcAft>
              <a:buFont typeface="Arial" panose="020B0604020202020204" pitchFamily="34" charset="0"/>
              <a:buChar char="•"/>
            </a:pPr>
            <a:r>
              <a:rPr lang="en-AU" i="1" dirty="0"/>
              <a:t>WCRP received many comments from the scientific community as it developed the Strategic Plan</a:t>
            </a:r>
          </a:p>
          <a:p>
            <a:pPr marL="171450" lvl="0" indent="-171450" algn="l" rtl="0">
              <a:spcBef>
                <a:spcPts val="0"/>
              </a:spcBef>
              <a:spcAft>
                <a:spcPts val="0"/>
              </a:spcAft>
              <a:buFont typeface="Arial" panose="020B0604020202020204" pitchFamily="34" charset="0"/>
              <a:buChar char="•"/>
            </a:pPr>
            <a:r>
              <a:rPr lang="en-AU" i="1" dirty="0"/>
              <a:t>Our co-sponsors also reviewed and commented</a:t>
            </a:r>
          </a:p>
          <a:p>
            <a:pPr marL="171450" lvl="0" indent="-171450" algn="l" rtl="0">
              <a:spcBef>
                <a:spcPts val="0"/>
              </a:spcBef>
              <a:spcAft>
                <a:spcPts val="0"/>
              </a:spcAft>
              <a:buFont typeface="Arial" panose="020B0604020202020204" pitchFamily="34" charset="0"/>
              <a:buChar char="•"/>
            </a:pPr>
            <a:r>
              <a:rPr lang="en-AU" i="1" dirty="0"/>
              <a:t>This Plan was launched in 2019, as part of celebrating WCRP’s 40</a:t>
            </a:r>
            <a:r>
              <a:rPr lang="en-AU" i="1" baseline="30000" dirty="0"/>
              <a:t>th</a:t>
            </a:r>
            <a:r>
              <a:rPr lang="en-AU" i="1" dirty="0"/>
              <a:t> Anniversary [and the video that provides an overview and introduction to the WCRP. Its 3.26 mins in length]</a:t>
            </a:r>
          </a:p>
          <a:p>
            <a:endParaRPr lang="de-CH" dirty="0"/>
          </a:p>
          <a:p>
            <a:r>
              <a:rPr lang="en-AU" dirty="0"/>
              <a:t>If you wish, you may wish to show the WCRP </a:t>
            </a:r>
            <a:r>
              <a:rPr lang="en-CH" dirty="0"/>
              <a:t>Film</a:t>
            </a:r>
            <a:r>
              <a:rPr lang="en-AU" dirty="0"/>
              <a:t> (it is just over 3 mins)</a:t>
            </a:r>
            <a:r>
              <a:rPr lang="en-CH" dirty="0"/>
              <a:t>: </a:t>
            </a:r>
            <a:r>
              <a:rPr lang="en-GB" dirty="0">
                <a:hlinkClick r:id="rId3"/>
              </a:rPr>
              <a:t>https://www.wcrp-climate.org/about-wcrp/wcrpfilm</a:t>
            </a:r>
            <a:endParaRPr dirty="0"/>
          </a:p>
        </p:txBody>
      </p:sp>
      <p:sp>
        <p:nvSpPr>
          <p:cNvPr id="688" name="Google Shape;688;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113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39:notes"/>
          <p:cNvSpPr txBox="1">
            <a:spLocks noGrp="1"/>
          </p:cNvSpPr>
          <p:nvPr>
            <p:ph type="body" idx="1"/>
          </p:nvPr>
        </p:nvSpPr>
        <p:spPr>
          <a:xfrm>
            <a:off x="679450" y="4776788"/>
            <a:ext cx="5438775" cy="3908425"/>
          </a:xfrm>
          <a:prstGeom prst="rect">
            <a:avLst/>
          </a:prstGeom>
        </p:spPr>
        <p:txBody>
          <a:bodyPr spcFirstLastPara="1" wrap="square" lIns="91410" tIns="45693" rIns="91410" bIns="45693" anchor="t" anchorCtr="0">
            <a:noAutofit/>
          </a:bodyPr>
          <a:lstStyle/>
          <a:p>
            <a:r>
              <a:rPr lang="en-AU" dirty="0"/>
              <a:t>Our new WCRP Strategy therefore envisages a world that uses </a:t>
            </a:r>
            <a:r>
              <a:rPr lang="en-US" sz="1200" dirty="0">
                <a:latin typeface="Helvetica" pitchFamily="2" charset="0"/>
              </a:rPr>
              <a:t>sound, relevant, and timely climate science to ensure a more resilient present and sustainable future for humankind [</a:t>
            </a:r>
            <a:r>
              <a:rPr lang="en-US" sz="1200" b="1" dirty="0">
                <a:latin typeface="Helvetica" pitchFamily="2" charset="0"/>
              </a:rPr>
              <a:t>VISION</a:t>
            </a:r>
            <a:r>
              <a:rPr lang="en-US" sz="1200" dirty="0">
                <a:latin typeface="Helvetica" pitchFamily="2" charset="0"/>
              </a:rPr>
              <a:t>]</a:t>
            </a:r>
            <a:endParaRPr lang="en-AU" dirty="0"/>
          </a:p>
          <a:p>
            <a:endParaRPr lang="en-AU" dirty="0"/>
          </a:p>
          <a:p>
            <a:r>
              <a:rPr lang="en-AU" dirty="0"/>
              <a:t>And the WCRP’s purpose, or Mission, is to coordinate </a:t>
            </a:r>
            <a:r>
              <a:rPr lang="en-US" sz="1200" dirty="0">
                <a:latin typeface="Helvetica" pitchFamily="2" charset="0"/>
              </a:rPr>
              <a:t>and facilitate international climate research to develop, share, and apply the climate knowledge that contributes to societal wellbeing [</a:t>
            </a:r>
            <a:r>
              <a:rPr lang="en-US" sz="1200" b="1" dirty="0">
                <a:latin typeface="Helvetica" pitchFamily="2" charset="0"/>
              </a:rPr>
              <a:t>MISSION</a:t>
            </a:r>
            <a:r>
              <a:rPr lang="en-US" sz="1200" dirty="0">
                <a:latin typeface="Helvetica" pitchFamily="2" charset="0"/>
              </a:rPr>
              <a:t>]</a:t>
            </a:r>
            <a:endParaRPr lang="en-AU" dirty="0"/>
          </a:p>
          <a:p>
            <a:pPr marL="0" indent="0"/>
            <a:endParaRPr lang="en-AU" dirty="0"/>
          </a:p>
          <a:p>
            <a:pPr marL="0" indent="0"/>
            <a:endParaRPr dirty="0"/>
          </a:p>
        </p:txBody>
      </p:sp>
      <p:sp>
        <p:nvSpPr>
          <p:cNvPr id="795" name="Google Shape;795;p3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42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39:notes"/>
          <p:cNvSpPr txBox="1">
            <a:spLocks noGrp="1"/>
          </p:cNvSpPr>
          <p:nvPr>
            <p:ph type="body" idx="1"/>
          </p:nvPr>
        </p:nvSpPr>
        <p:spPr>
          <a:xfrm>
            <a:off x="679451" y="4776788"/>
            <a:ext cx="5438775" cy="3908425"/>
          </a:xfrm>
          <a:prstGeom prst="rect">
            <a:avLst/>
          </a:prstGeom>
        </p:spPr>
        <p:txBody>
          <a:bodyPr spcFirstLastPara="1" wrap="square" lIns="91407" tIns="45691" rIns="91407" bIns="45691"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The </a:t>
            </a:r>
            <a:r>
              <a:rPr lang="en-AU" b="1" dirty="0"/>
              <a:t>WCRP Strategic  Plan is based on four scientific objectives </a:t>
            </a:r>
            <a:r>
              <a:rPr lang="en-AU" dirty="0"/>
              <a:t>that will underpin the next decade of climate science. These objectives are informed by the most pressing contemporary climate knowledge needs, as well as advancing the core science and capability needed to prepare for those challenges that society cannot foresee: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228600" indent="-228600">
              <a:buAutoNum type="arabicPeriod"/>
            </a:pPr>
            <a:r>
              <a:rPr lang="en-AU" dirty="0"/>
              <a:t>To advance fundamental understanding of processes, variations and changes in the climate system</a:t>
            </a:r>
          </a:p>
          <a:p>
            <a:pPr marL="228600" indent="-228600">
              <a:buAutoNum type="arabicPeriod"/>
            </a:pPr>
            <a:r>
              <a:rPr lang="en-AU" dirty="0"/>
              <a:t>To predict the near-term evolution of the climate system</a:t>
            </a:r>
          </a:p>
          <a:p>
            <a:pPr marL="228600" indent="-228600">
              <a:buAutoNum type="arabicPeriod"/>
            </a:pPr>
            <a:r>
              <a:rPr lang="en-AU" dirty="0"/>
              <a:t>To refine our ability to anticipate future trajectories of climate system change</a:t>
            </a:r>
          </a:p>
          <a:p>
            <a:pPr marL="228600" indent="-228600">
              <a:buAutoNum type="arabicPeriod"/>
            </a:pPr>
            <a:r>
              <a:rPr lang="en-AU" dirty="0"/>
              <a:t>To support the development of theory and practice in integrating natural and social sciences, and thereby more effectively build a bridge between climate science and societal needs</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Achieving these objectives relies on the WCRP community working together to facilitate </a:t>
            </a:r>
            <a:r>
              <a:rPr lang="en-AU" b="1" dirty="0"/>
              <a:t>Collaboration</a:t>
            </a:r>
            <a:r>
              <a:rPr lang="en-AU" dirty="0"/>
              <a:t> and advance </a:t>
            </a:r>
            <a:r>
              <a:rPr lang="en-AU" b="1" dirty="0"/>
              <a:t>Understanding, Observing and Modelling and Collaborating </a:t>
            </a:r>
            <a:r>
              <a:rPr lang="en-AU" b="0" dirty="0"/>
              <a:t>– these are at the very core of the WCRP [inner circle]</a:t>
            </a:r>
          </a:p>
          <a:p>
            <a:pPr marL="0" indent="0">
              <a:buFont typeface="Arial" panose="020B0604020202020204" pitchFamily="34" charset="0"/>
              <a:buNone/>
            </a:pPr>
            <a:endParaRPr lang="en-AU" b="0" dirty="0"/>
          </a:p>
          <a:p>
            <a:pPr marL="0" indent="0">
              <a:buFont typeface="Arial" panose="020B0604020202020204" pitchFamily="34" charset="0"/>
              <a:buNone/>
            </a:pPr>
            <a:r>
              <a:rPr lang="en-AU" dirty="0"/>
              <a:t>WCRP research spans </a:t>
            </a:r>
            <a:r>
              <a:rPr lang="en-AU" b="1" dirty="0"/>
              <a:t>a range of spatial and temporal scales</a:t>
            </a:r>
            <a:r>
              <a:rPr lang="en-AU" dirty="0"/>
              <a:t>, and especially interactions across this range of scales, [arrow on RHS] and depends critically on </a:t>
            </a:r>
            <a:r>
              <a:rPr lang="en-AU" b="1" dirty="0"/>
              <a:t>robust infrastructure </a:t>
            </a:r>
            <a:r>
              <a:rPr lang="en-AU" dirty="0"/>
              <a:t>(e.g. observing and modelling infrastructure, but also for data sharing and management communication and outreach [infrastructure text box]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WCRP connects with the wider science community and with a range of stakeholders through </a:t>
            </a:r>
            <a:r>
              <a:rPr lang="en-AU" b="1" dirty="0"/>
              <a:t>Partnerships, Capacity building, Education, Engagement, and Communication </a:t>
            </a:r>
            <a:r>
              <a:rPr lang="en-AU" b="0" dirty="0"/>
              <a:t>[middle circle]. This is important because the </a:t>
            </a:r>
            <a:r>
              <a:rPr lang="en-US" sz="1200" kern="1200" dirty="0">
                <a:solidFill>
                  <a:schemeClr val="tx1"/>
                </a:solidFill>
                <a:effectLst/>
                <a:latin typeface="+mn-lt"/>
                <a:ea typeface="+mn-ea"/>
                <a:cs typeface="+mn-cs"/>
              </a:rPr>
              <a:t>WCRP also informs the development of policies and operationally focused climate services; and it promotes science capacity building and education - often through partnerships with other programs such as Future Earth. </a:t>
            </a:r>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lvl="0" indent="0" algn="l" defTabSz="457200" rtl="0" eaLnBrk="1" latinLnBrk="0" hangingPunct="1">
              <a:spcBef>
                <a:spcPts val="0"/>
              </a:spcBef>
              <a:spcAft>
                <a:spcPts val="0"/>
              </a:spcAft>
              <a:buFont typeface="Arial" panose="020B0604020202020204" pitchFamily="34" charset="0"/>
            </a:pPr>
            <a:r>
              <a:rPr lang="en-AU" sz="1200" i="1" kern="1200" dirty="0">
                <a:solidFill>
                  <a:schemeClr val="tx1"/>
                </a:solidFill>
                <a:latin typeface="+mn-lt"/>
                <a:ea typeface="+mn-ea"/>
                <a:cs typeface="+mn-cs"/>
              </a:rPr>
              <a:t>Background Note: Could point out if needed that the circle describes the scope of the WCRP, i.e. the climate system as part of the global Earth System. This highlights the importance of the inter-connectedness of the Earth System [outer circle]</a:t>
            </a:r>
          </a:p>
          <a:p>
            <a:endParaRPr lang="en-AU" dirty="0"/>
          </a:p>
          <a:p>
            <a:endParaRPr dirty="0"/>
          </a:p>
        </p:txBody>
      </p:sp>
      <p:sp>
        <p:nvSpPr>
          <p:cNvPr id="795" name="Google Shape;795;p3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9567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While the Strategic Plan provides a high-level view of the science, infrastructure, and collaborations needed to ensure our climate science will meet the knowledge and information needs of society; </a:t>
            </a:r>
            <a:r>
              <a:rPr lang="en-AU" b="1" dirty="0"/>
              <a:t>our task since 2019 is to develop a plan for implementing the Strategy</a:t>
            </a:r>
            <a:r>
              <a:rPr lang="en-AU" dirty="0"/>
              <a:t>.</a:t>
            </a:r>
          </a:p>
          <a:p>
            <a:endParaRPr lang="en-AU" dirty="0"/>
          </a:p>
          <a:p>
            <a:r>
              <a:rPr lang="en-AU" dirty="0"/>
              <a:t>This requires us to identify and prioritize those critical research activities needed over the next decade to achieve the outcomes and aspirations of our Strategy. </a:t>
            </a:r>
          </a:p>
          <a:p>
            <a:endParaRPr lang="en-AU" dirty="0"/>
          </a:p>
          <a:p>
            <a:r>
              <a:rPr lang="en-AU" dirty="0"/>
              <a:t>The next set of slides describe these </a:t>
            </a:r>
            <a:r>
              <a:rPr lang="en-AU" b="1" dirty="0"/>
              <a:t>critical research activities – our Lighthouse Activities and the research priorities that these activities will address</a:t>
            </a:r>
            <a:r>
              <a:rPr lang="en-AU" dirty="0"/>
              <a:t>.</a:t>
            </a:r>
          </a:p>
          <a:p>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i="1" dirty="0"/>
              <a:t>Some Background Notes (for the Presenter):</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1" u="none" strike="noStrike" kern="1200" baseline="0" dirty="0">
                <a:solidFill>
                  <a:schemeClr val="tx1"/>
                </a:solidFill>
                <a:latin typeface="+mn-lt"/>
                <a:ea typeface="+mn-ea"/>
                <a:cs typeface="+mn-cs"/>
              </a:rPr>
              <a:t>Pursuing those Lighthouse Activities will empower WCRP, over the next decade and beyond, to provide scientific outcomes that are critical to support emergent societal needs for robust and actionable regional to local climate information. Delivery of robust and consistent regional climate information to stakeholders is needed to inform, for example, the implementation of the Sustainable Development Goals, disaster risk reduction, and climate adaptation, mitigation and intervention strategies. In recognition of this need, WCRP identifies the following Implementation Priorities (next two slides)</a:t>
            </a:r>
            <a:endParaRPr lang="en-AU" b="1" dirty="0"/>
          </a:p>
          <a:p>
            <a:endParaRPr lang="en-AU" dirty="0"/>
          </a:p>
        </p:txBody>
      </p:sp>
      <p:sp>
        <p:nvSpPr>
          <p:cNvPr id="4" name="Slide Number Placeholder 3"/>
          <p:cNvSpPr>
            <a:spLocks noGrp="1"/>
          </p:cNvSpPr>
          <p:nvPr>
            <p:ph type="sldNum" sz="quarter" idx="5"/>
          </p:nvPr>
        </p:nvSpPr>
        <p:spPr/>
        <p:txBody>
          <a:bodyPr/>
          <a:lstStyle/>
          <a:p>
            <a:fld id="{06F31655-4E76-AD4F-BF58-497A96FCD19B}" type="slidenum">
              <a:rPr lang="de-DE" smtClean="0"/>
              <a:t>8</a:t>
            </a:fld>
            <a:endParaRPr lang="de-DE"/>
          </a:p>
        </p:txBody>
      </p:sp>
    </p:spTree>
    <p:extLst>
      <p:ext uri="{BB962C8B-B14F-4D97-AF65-F5344CB8AC3E}">
        <p14:creationId xmlns:p14="http://schemas.microsoft.com/office/powerpoint/2010/main" val="861872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dirty="0"/>
              <a:t>Our implementation plan needs to clearly articulate those research priorities that will guide and direct the science needed to </a:t>
            </a:r>
            <a:r>
              <a:rPr lang="en-AU" sz="1200" dirty="0">
                <a:solidFill>
                  <a:schemeClr val="tx1"/>
                </a:solidFill>
              </a:rPr>
              <a:t>enable rapid progress towards providing societally-relevant climate information.</a:t>
            </a:r>
            <a:endParaRPr lang="en-AU" b="0" dirty="0"/>
          </a:p>
          <a:p>
            <a:pPr marL="0" indent="0">
              <a:buFont typeface="Arial" panose="020B0604020202020204" pitchFamily="34" charset="0"/>
              <a:buNone/>
            </a:pPr>
            <a:endParaRPr lang="en-AU" b="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dirty="0"/>
              <a:t>After consultation and discussion with the WCRP leadership and community, we landed on two high level research priorities, that we call our “</a:t>
            </a:r>
            <a:r>
              <a:rPr lang="en-AU" b="1" dirty="0"/>
              <a:t>Implementation priorities</a:t>
            </a:r>
            <a:r>
              <a:rPr lang="en-AU" b="0" dirty="0"/>
              <a: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dirty="0"/>
              <a:t>These provide guidance and direction to the </a:t>
            </a:r>
            <a:r>
              <a:rPr lang="en-US" sz="1200" dirty="0">
                <a:solidFill>
                  <a:schemeClr val="tx1"/>
                </a:solidFill>
              </a:rPr>
              <a:t>science needed so that </a:t>
            </a:r>
            <a:r>
              <a:rPr lang="en-AU" sz="1200" dirty="0">
                <a:solidFill>
                  <a:schemeClr val="tx1"/>
                </a:solidFill>
              </a:rPr>
              <a:t>robust and actionable regional to local climate information can be delivered, in support of, for example: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rPr>
              <a:t>Implementing the UN’s SDGs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rPr>
              <a:t>Informing Disaster Risk Reduction plans such as the Sendai Framework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rPr>
              <a:t>Climate adaptation and mitigation policies and agreements (noting that mitigation does include climate intervention)</a:t>
            </a:r>
            <a:endParaRPr lang="en-AU" sz="1200" b="1" dirty="0">
              <a:solidFill>
                <a:schemeClr val="tx1"/>
              </a:solidFill>
            </a:endParaRPr>
          </a:p>
          <a:p>
            <a:pPr marL="0" indent="0">
              <a:buFont typeface="Arial" panose="020B0604020202020204" pitchFamily="34" charset="0"/>
              <a:buNone/>
            </a:pPr>
            <a:endParaRPr lang="en-AU" b="0" dirty="0"/>
          </a:p>
          <a:p>
            <a:pPr marL="0" indent="0">
              <a:buFont typeface="Arial" panose="020B0604020202020204" pitchFamily="34" charset="0"/>
              <a:buNone/>
            </a:pPr>
            <a:r>
              <a:rPr lang="en-AU" b="0" dirty="0"/>
              <a:t>These Implementation Priorities are consistent with, but not the same as, the Scientific Objectives in the WCRP Strategy. </a:t>
            </a:r>
          </a:p>
          <a:p>
            <a:pPr marL="0" indent="0">
              <a:buFont typeface="Arial" panose="020B0604020202020204" pitchFamily="34" charset="0"/>
              <a:buNone/>
            </a:pPr>
            <a:endParaRPr lang="en-AU" b="0" dirty="0"/>
          </a:p>
          <a:p>
            <a:pPr marL="0" indent="0">
              <a:buFont typeface="Arial" panose="020B0604020202020204" pitchFamily="34" charset="0"/>
              <a:buNone/>
            </a:pPr>
            <a:r>
              <a:rPr lang="en-AU" b="0" i="0" dirty="0"/>
              <a:t>The </a:t>
            </a:r>
            <a:r>
              <a:rPr lang="en-AU" b="1" i="0" dirty="0"/>
              <a:t>first Implementation Priority </a:t>
            </a:r>
            <a:r>
              <a:rPr lang="en-AU" b="0" i="0" dirty="0"/>
              <a:t>(shown here) acknowledges the ongoing and critical need for science and technological advances required to improve our understanding of the climate system; especially the multi-scale dynamics and feedbacks. This is consistent with, and aligned to, several of the scientific objectives in the WCRP Strategy, and reflects that there are still significant, fundamental knowledge gaps.</a:t>
            </a:r>
          </a:p>
          <a:p>
            <a:pPr marL="0" indent="0">
              <a:buFont typeface="Arial" panose="020B0604020202020204" pitchFamily="34" charset="0"/>
              <a:buNone/>
            </a:pPr>
            <a:endParaRPr lang="en-AU" b="0" i="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i="0" dirty="0">
                <a:solidFill>
                  <a:schemeClr val="tx1"/>
                </a:solidFill>
              </a:rPr>
              <a:t>Furthermore, our stakeholders are asking for climate information that helps quantify risks associated with a changing climate. And so we have prioritized research into: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dirty="0">
                <a:solidFill>
                  <a:schemeClr val="tx1"/>
                </a:solidFill>
              </a:rPr>
              <a:t>Understanding how extremes change with climate change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dirty="0">
                <a:solidFill>
                  <a:schemeClr val="tx1"/>
                </a:solidFill>
              </a:rPr>
              <a:t>How climate knowledge, data and information can best be used to quantify risk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dirty="0">
                <a:solidFill>
                  <a:schemeClr val="tx1"/>
                </a:solidFill>
              </a:rPr>
              <a:t>How this knowledge and information can be integrated into risk assessment frameworks and also enable opportunities to also be identified.</a:t>
            </a:r>
          </a:p>
          <a:p>
            <a:pPr marL="0" indent="0">
              <a:buFont typeface="Arial" panose="020B0604020202020204" pitchFamily="34" charset="0"/>
              <a:buNone/>
            </a:pPr>
            <a:endParaRPr lang="en-AU" b="1" dirty="0"/>
          </a:p>
        </p:txBody>
      </p:sp>
      <p:sp>
        <p:nvSpPr>
          <p:cNvPr id="4" name="Slide Number Placeholder 3"/>
          <p:cNvSpPr>
            <a:spLocks noGrp="1"/>
          </p:cNvSpPr>
          <p:nvPr>
            <p:ph type="sldNum" sz="quarter" idx="5"/>
          </p:nvPr>
        </p:nvSpPr>
        <p:spPr/>
        <p:txBody>
          <a:bodyPr/>
          <a:lstStyle/>
          <a:p>
            <a:fld id="{06F31655-4E76-AD4F-BF58-497A96FCD19B}" type="slidenum">
              <a:rPr lang="de-DE" smtClean="0">
                <a:solidFill>
                  <a:prstClr val="black"/>
                </a:solidFill>
                <a:latin typeface="Calibri"/>
              </a:rPr>
              <a:pPr/>
              <a:t>9</a:t>
            </a:fld>
            <a:endParaRPr lang="de-DE" dirty="0">
              <a:solidFill>
                <a:prstClr val="black"/>
              </a:solidFill>
              <a:latin typeface="Calibri"/>
            </a:endParaRPr>
          </a:p>
        </p:txBody>
      </p:sp>
    </p:spTree>
    <p:extLst>
      <p:ext uri="{BB962C8B-B14F-4D97-AF65-F5344CB8AC3E}">
        <p14:creationId xmlns:p14="http://schemas.microsoft.com/office/powerpoint/2010/main" val="2636178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t>The </a:t>
            </a:r>
            <a:r>
              <a:rPr lang="en-AU" b="1" i="0" dirty="0"/>
              <a:t>second Implementation Priority </a:t>
            </a:r>
            <a:r>
              <a:rPr lang="en-AU" b="0" i="0" dirty="0"/>
              <a:t>is intended to provide direction to the climate science and / or institutions needed to effectively inform societal actions and decisions.</a:t>
            </a:r>
          </a:p>
          <a:p>
            <a:endParaRPr lang="en-AU" b="0" i="0" dirty="0"/>
          </a:p>
          <a:p>
            <a:r>
              <a:rPr lang="en-AU" b="0" i="0" dirty="0"/>
              <a:t>For example, when considering climate mitigation approaches and policies:</a:t>
            </a:r>
          </a:p>
          <a:p>
            <a:pPr marL="285750" lvl="0" indent="-285750">
              <a:spcAft>
                <a:spcPts val="600"/>
              </a:spcAft>
              <a:buFont typeface="Arial" panose="020B0604020202020204" pitchFamily="34" charset="0"/>
              <a:buChar char="•"/>
            </a:pPr>
            <a:r>
              <a:rPr lang="en-AU" sz="1600" i="0" dirty="0">
                <a:solidFill>
                  <a:schemeClr val="tx1"/>
                </a:solidFill>
              </a:rPr>
              <a:t>It is not for WCRP to develop or implement mitigation policies; but those organisations and societal actors who do design and implement such policies need to be guided and informed by the latest and best quality climate  science – alongside other sciences and technologies of course.</a:t>
            </a:r>
          </a:p>
          <a:p>
            <a:pPr marL="285750" lvl="0" indent="-285750">
              <a:spcAft>
                <a:spcPts val="600"/>
              </a:spcAft>
              <a:buFont typeface="Arial" panose="020B0604020202020204" pitchFamily="34" charset="0"/>
              <a:buChar char="•"/>
            </a:pPr>
            <a:r>
              <a:rPr lang="en-AU" sz="1600" i="0" dirty="0">
                <a:solidFill>
                  <a:schemeClr val="tx1"/>
                </a:solidFill>
              </a:rPr>
              <a:t>Mitigation includes geoengineering; a form of climate intervention that absolutely needs WCRP science (along with consideration of liabilities, ethics, technologies etc).</a:t>
            </a:r>
          </a:p>
          <a:p>
            <a:pPr marL="285750" lvl="0" indent="-285750">
              <a:spcAft>
                <a:spcPts val="600"/>
              </a:spcAft>
              <a:buFont typeface="Arial" panose="020B0604020202020204" pitchFamily="34" charset="0"/>
              <a:buChar char="•"/>
            </a:pPr>
            <a:r>
              <a:rPr lang="en-AU" sz="1600" i="0" dirty="0">
                <a:solidFill>
                  <a:schemeClr val="tx1"/>
                </a:solidFill>
              </a:rPr>
              <a:t>“Evaluate” includes the advice we provide on how to best to monitor and track the efficacy of mitigation policies and agreements like the Paris Agreement (as is already done, for example in the case of the Montreal Protocol or Stockholm convention) </a:t>
            </a:r>
          </a:p>
          <a:p>
            <a:pPr marL="0" lvl="0" indent="0">
              <a:spcAft>
                <a:spcPts val="600"/>
              </a:spcAft>
              <a:buFont typeface="Arial" panose="020B0604020202020204" pitchFamily="34" charset="0"/>
              <a:buNone/>
            </a:pPr>
            <a:endParaRPr lang="en-AU" sz="1600" i="0" dirty="0">
              <a:solidFill>
                <a:schemeClr val="tx1"/>
              </a:solidFill>
            </a:endParaRPr>
          </a:p>
          <a:p>
            <a:pPr marL="0" lvl="0" indent="0">
              <a:spcAft>
                <a:spcPts val="600"/>
              </a:spcAft>
              <a:buFont typeface="Arial" panose="020B0604020202020204" pitchFamily="34" charset="0"/>
              <a:buNone/>
            </a:pPr>
            <a:r>
              <a:rPr lang="en-AU" sz="1600" i="0" dirty="0">
                <a:solidFill>
                  <a:schemeClr val="tx1"/>
                </a:solidFill>
              </a:rPr>
              <a:t>WCRP are also very aware that to co-produce knowledge and information, and ensure this is used to improve decision making and adaptation responses, new or changed institutional approaches are often required. Can we, with our partners, provide guidance and lead the innovation required, to build or propose such new institutions?</a:t>
            </a:r>
          </a:p>
          <a:p>
            <a:pPr marL="0" lvl="0" indent="0">
              <a:spcAft>
                <a:spcPts val="600"/>
              </a:spcAft>
              <a:buFont typeface="Arial" panose="020B0604020202020204" pitchFamily="34" charset="0"/>
              <a:buNone/>
            </a:pPr>
            <a:endParaRPr lang="en-AU" sz="1600" i="0" dirty="0">
              <a:solidFill>
                <a:schemeClr val="tx1"/>
              </a:solidFill>
            </a:endParaRPr>
          </a:p>
          <a:p>
            <a:r>
              <a:rPr lang="en-AU" b="1" i="1" dirty="0"/>
              <a:t>We welcome your questions and discussions about these priorities</a:t>
            </a:r>
          </a:p>
        </p:txBody>
      </p:sp>
      <p:sp>
        <p:nvSpPr>
          <p:cNvPr id="4" name="Slide Number Placeholder 3"/>
          <p:cNvSpPr>
            <a:spLocks noGrp="1"/>
          </p:cNvSpPr>
          <p:nvPr>
            <p:ph type="sldNum" sz="quarter" idx="5"/>
          </p:nvPr>
        </p:nvSpPr>
        <p:spPr/>
        <p:txBody>
          <a:bodyPr/>
          <a:lstStyle/>
          <a:p>
            <a:fld id="{06F31655-4E76-AD4F-BF58-497A96FCD19B}" type="slidenum">
              <a:rPr lang="de-DE" smtClean="0">
                <a:solidFill>
                  <a:prstClr val="black"/>
                </a:solidFill>
                <a:latin typeface="Calibri"/>
              </a:rPr>
              <a:pPr/>
              <a:t>10</a:t>
            </a:fld>
            <a:endParaRPr lang="de-DE" dirty="0">
              <a:solidFill>
                <a:prstClr val="black"/>
              </a:solidFill>
              <a:latin typeface="Calibri"/>
            </a:endParaRPr>
          </a:p>
        </p:txBody>
      </p:sp>
    </p:spTree>
    <p:extLst>
      <p:ext uri="{BB962C8B-B14F-4D97-AF65-F5344CB8AC3E}">
        <p14:creationId xmlns:p14="http://schemas.microsoft.com/office/powerpoint/2010/main" val="156660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eldia">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30"/>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chemeClr val="dk1"/>
              </a:buClr>
              <a:buSzPts val="3200"/>
              <a:buFont typeface="Calibri"/>
              <a:buNone/>
              <a:defRPr/>
            </a:lvl1pPr>
            <a:lvl2pPr lvl="1" algn="ctr">
              <a:spcBef>
                <a:spcPts val="560"/>
              </a:spcBef>
              <a:spcAft>
                <a:spcPts val="0"/>
              </a:spcAft>
              <a:buClr>
                <a:schemeClr val="dk1"/>
              </a:buClr>
              <a:buSzPts val="2800"/>
              <a:buFont typeface="Calibri"/>
              <a:buNone/>
              <a:defRPr/>
            </a:lvl2pPr>
            <a:lvl3pPr lvl="2" algn="ctr">
              <a:spcBef>
                <a:spcPts val="480"/>
              </a:spcBef>
              <a:spcAft>
                <a:spcPts val="0"/>
              </a:spcAft>
              <a:buClr>
                <a:schemeClr val="dk1"/>
              </a:buClr>
              <a:buSzPts val="2400"/>
              <a:buFont typeface="Calibri"/>
              <a:buNone/>
              <a:defRPr/>
            </a:lvl3pPr>
            <a:lvl4pPr lvl="3" algn="ctr">
              <a:spcBef>
                <a:spcPts val="400"/>
              </a:spcBef>
              <a:spcAft>
                <a:spcPts val="0"/>
              </a:spcAft>
              <a:buClr>
                <a:schemeClr val="dk1"/>
              </a:buClr>
              <a:buSzPts val="2000"/>
              <a:buFont typeface="Calibri"/>
              <a:buNone/>
              <a:defRPr/>
            </a:lvl4pPr>
            <a:lvl5pPr lvl="4" algn="ctr">
              <a:spcBef>
                <a:spcPts val="400"/>
              </a:spcBef>
              <a:spcAft>
                <a:spcPts val="0"/>
              </a:spcAft>
              <a:buClr>
                <a:schemeClr val="dk1"/>
              </a:buClr>
              <a:buSzPts val="2000"/>
              <a:buFont typeface="Calibri"/>
              <a:buNone/>
              <a:defRPr/>
            </a:lvl5pPr>
            <a:lvl6pPr lvl="5" algn="ctr">
              <a:spcBef>
                <a:spcPts val="400"/>
              </a:spcBef>
              <a:spcAft>
                <a:spcPts val="0"/>
              </a:spcAft>
              <a:buClr>
                <a:schemeClr val="dk1"/>
              </a:buClr>
              <a:buSzPts val="2000"/>
              <a:buFont typeface="Calibri"/>
              <a:buNone/>
              <a:defRPr/>
            </a:lvl6pPr>
            <a:lvl7pPr lvl="6" algn="ctr">
              <a:spcBef>
                <a:spcPts val="400"/>
              </a:spcBef>
              <a:spcAft>
                <a:spcPts val="0"/>
              </a:spcAft>
              <a:buClr>
                <a:schemeClr val="dk1"/>
              </a:buClr>
              <a:buSzPts val="2000"/>
              <a:buFont typeface="Calibri"/>
              <a:buNone/>
              <a:defRPr/>
            </a:lvl7pPr>
            <a:lvl8pPr lvl="7" algn="ctr">
              <a:spcBef>
                <a:spcPts val="400"/>
              </a:spcBef>
              <a:spcAft>
                <a:spcPts val="0"/>
              </a:spcAft>
              <a:buClr>
                <a:schemeClr val="dk1"/>
              </a:buClr>
              <a:buSzPts val="2000"/>
              <a:buFont typeface="Calibri"/>
              <a:buNone/>
              <a:defRPr/>
            </a:lvl8pPr>
            <a:lvl9pPr lvl="8" algn="ctr">
              <a:spcBef>
                <a:spcPts val="400"/>
              </a:spcBef>
              <a:spcAft>
                <a:spcPts val="0"/>
              </a:spcAft>
              <a:buClr>
                <a:schemeClr val="dk1"/>
              </a:buClr>
              <a:buSzPts val="2000"/>
              <a:buFont typeface="Calibri"/>
              <a:buNone/>
              <a:defRPr/>
            </a:lvl9pPr>
          </a:lstStyle>
          <a:p>
            <a:endParaRPr/>
          </a:p>
        </p:txBody>
      </p:sp>
    </p:spTree>
    <p:extLst>
      <p:ext uri="{BB962C8B-B14F-4D97-AF65-F5344CB8AC3E}">
        <p14:creationId xmlns:p14="http://schemas.microsoft.com/office/powerpoint/2010/main" val="178360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ekop" type="secHead">
  <p:cSld name="Sectiekop">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22313" y="4406903"/>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chemeClr val="dk1"/>
              </a:buClr>
              <a:buSzPts val="2000"/>
              <a:buFont typeface="Calibri"/>
              <a:buNone/>
              <a:defRPr sz="2000"/>
            </a:lvl1pPr>
            <a:lvl2pPr marL="914400" lvl="1" indent="-228600" algn="l">
              <a:spcBef>
                <a:spcPts val="360"/>
              </a:spcBef>
              <a:spcAft>
                <a:spcPts val="0"/>
              </a:spcAft>
              <a:buClr>
                <a:schemeClr val="dk1"/>
              </a:buClr>
              <a:buSzPts val="1800"/>
              <a:buFont typeface="Calibri"/>
              <a:buNone/>
              <a:defRPr sz="1800"/>
            </a:lvl2pPr>
            <a:lvl3pPr marL="1371600" lvl="2" indent="-228600" algn="l">
              <a:spcBef>
                <a:spcPts val="320"/>
              </a:spcBef>
              <a:spcAft>
                <a:spcPts val="0"/>
              </a:spcAft>
              <a:buClr>
                <a:schemeClr val="dk1"/>
              </a:buClr>
              <a:buSzPts val="1600"/>
              <a:buFont typeface="Calibri"/>
              <a:buNone/>
              <a:defRPr sz="1600"/>
            </a:lvl3pPr>
            <a:lvl4pPr marL="1828800" lvl="3" indent="-228600" algn="l">
              <a:spcBef>
                <a:spcPts val="280"/>
              </a:spcBef>
              <a:spcAft>
                <a:spcPts val="0"/>
              </a:spcAft>
              <a:buClr>
                <a:schemeClr val="dk1"/>
              </a:buClr>
              <a:buSzPts val="1400"/>
              <a:buFont typeface="Calibri"/>
              <a:buNone/>
              <a:defRPr sz="1400"/>
            </a:lvl4pPr>
            <a:lvl5pPr marL="2286000" lvl="4" indent="-228600" algn="l">
              <a:spcBef>
                <a:spcPts val="280"/>
              </a:spcBef>
              <a:spcAft>
                <a:spcPts val="0"/>
              </a:spcAft>
              <a:buClr>
                <a:schemeClr val="dk1"/>
              </a:buClr>
              <a:buSzPts val="1400"/>
              <a:buFont typeface="Calibri"/>
              <a:buNone/>
              <a:defRPr sz="1400"/>
            </a:lvl5pPr>
            <a:lvl6pPr marL="2743200" lvl="5" indent="-228600" algn="l">
              <a:spcBef>
                <a:spcPts val="280"/>
              </a:spcBef>
              <a:spcAft>
                <a:spcPts val="0"/>
              </a:spcAft>
              <a:buClr>
                <a:schemeClr val="dk1"/>
              </a:buClr>
              <a:buSzPts val="1400"/>
              <a:buFont typeface="Calibri"/>
              <a:buNone/>
              <a:defRPr sz="1400"/>
            </a:lvl6pPr>
            <a:lvl7pPr marL="3200400" lvl="6" indent="-228600" algn="l">
              <a:spcBef>
                <a:spcPts val="280"/>
              </a:spcBef>
              <a:spcAft>
                <a:spcPts val="0"/>
              </a:spcAft>
              <a:buClr>
                <a:schemeClr val="dk1"/>
              </a:buClr>
              <a:buSzPts val="1400"/>
              <a:buFont typeface="Calibri"/>
              <a:buNone/>
              <a:defRPr sz="1400"/>
            </a:lvl7pPr>
            <a:lvl8pPr marL="3657600" lvl="7" indent="-228600" algn="l">
              <a:spcBef>
                <a:spcPts val="280"/>
              </a:spcBef>
              <a:spcAft>
                <a:spcPts val="0"/>
              </a:spcAft>
              <a:buClr>
                <a:schemeClr val="dk1"/>
              </a:buClr>
              <a:buSzPts val="1400"/>
              <a:buFont typeface="Calibri"/>
              <a:buNone/>
              <a:defRPr sz="1400"/>
            </a:lvl8pPr>
            <a:lvl9pPr marL="4114800" lvl="8" indent="-228600" algn="l">
              <a:spcBef>
                <a:spcPts val="280"/>
              </a:spcBef>
              <a:spcAft>
                <a:spcPts val="0"/>
              </a:spcAft>
              <a:buClr>
                <a:schemeClr val="dk1"/>
              </a:buClr>
              <a:buSzPts val="1400"/>
              <a:buFont typeface="Calibri"/>
              <a:buNone/>
              <a:defRPr sz="1400"/>
            </a:lvl9pPr>
          </a:lstStyle>
          <a:p>
            <a:endParaRPr/>
          </a:p>
        </p:txBody>
      </p:sp>
      <p:sp>
        <p:nvSpPr>
          <p:cNvPr id="38" name="Google Shape;38;p6"/>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dirty="0">
              <a:solidFill>
                <a:srgbClr val="FFFFFF"/>
              </a:solidFill>
            </a:endParaRPr>
          </a:p>
        </p:txBody>
      </p:sp>
      <p:sp>
        <p:nvSpPr>
          <p:cNvPr id="39" name="Google Shape;39;p6"/>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dirty="0">
              <a:solidFill>
                <a:srgbClr val="FFFFFF"/>
              </a:solidFill>
            </a:endParaRPr>
          </a:p>
        </p:txBody>
      </p:sp>
      <p:sp>
        <p:nvSpPr>
          <p:cNvPr id="40" name="Google Shape;40;p6"/>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dirty="0">
              <a:solidFill>
                <a:srgbClr val="FFFFFF"/>
              </a:solidFill>
            </a:endParaRPr>
          </a:p>
        </p:txBody>
      </p:sp>
    </p:spTree>
    <p:extLst>
      <p:ext uri="{BB962C8B-B14F-4D97-AF65-F5344CB8AC3E}">
        <p14:creationId xmlns:p14="http://schemas.microsoft.com/office/powerpoint/2010/main" val="120188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e titel en teks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rot="5400000">
            <a:off x="5010150" y="2571751"/>
            <a:ext cx="4953000" cy="1943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4" name="Google Shape;84;p13"/>
          <p:cNvSpPr txBox="1">
            <a:spLocks noGrp="1"/>
          </p:cNvSpPr>
          <p:nvPr>
            <p:ph type="body" idx="1"/>
          </p:nvPr>
        </p:nvSpPr>
        <p:spPr>
          <a:xfrm rot="5400000">
            <a:off x="1047750" y="704851"/>
            <a:ext cx="4953000" cy="56769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3"/>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dirty="0">
              <a:solidFill>
                <a:srgbClr val="FFFFFF"/>
              </a:solidFill>
            </a:endParaRPr>
          </a:p>
        </p:txBody>
      </p:sp>
      <p:sp>
        <p:nvSpPr>
          <p:cNvPr id="86" name="Google Shape;86;p13"/>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dirty="0">
              <a:solidFill>
                <a:srgbClr val="FFFFFF"/>
              </a:solidFill>
            </a:endParaRPr>
          </a:p>
        </p:txBody>
      </p:sp>
      <p:sp>
        <p:nvSpPr>
          <p:cNvPr id="87" name="Google Shape;87;p13"/>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dirty="0">
              <a:solidFill>
                <a:srgbClr val="FFFFFF"/>
              </a:solidFill>
            </a:endParaRPr>
          </a:p>
        </p:txBody>
      </p:sp>
    </p:spTree>
    <p:extLst>
      <p:ext uri="{BB962C8B-B14F-4D97-AF65-F5344CB8AC3E}">
        <p14:creationId xmlns:p14="http://schemas.microsoft.com/office/powerpoint/2010/main" val="138300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userDrawn="1">
  <p:cSld name="1_Title Only">
    <p:spTree>
      <p:nvGrpSpPr>
        <p:cNvPr id="1" name="Shape 95"/>
        <p:cNvGrpSpPr/>
        <p:nvPr/>
      </p:nvGrpSpPr>
      <p:grpSpPr>
        <a:xfrm>
          <a:off x="0" y="0"/>
          <a:ext cx="0" cy="0"/>
          <a:chOff x="0" y="0"/>
          <a:chExt cx="0" cy="0"/>
        </a:xfrm>
      </p:grpSpPr>
      <p:sp>
        <p:nvSpPr>
          <p:cNvPr id="4" name="Google Shape;11;p1">
            <a:extLst>
              <a:ext uri="{FF2B5EF4-FFF2-40B4-BE49-F238E27FC236}">
                <a16:creationId xmlns:a16="http://schemas.microsoft.com/office/drawing/2014/main" id="{2DF5AE99-4F74-D442-86BF-26623E9B4543}"/>
              </a:ext>
            </a:extLst>
          </p:cNvPr>
          <p:cNvSpPr txBox="1">
            <a:spLocks noGrp="1"/>
          </p:cNvSpPr>
          <p:nvPr>
            <p:ph type="title"/>
          </p:nvPr>
        </p:nvSpPr>
        <p:spPr>
          <a:xfrm>
            <a:off x="734293" y="0"/>
            <a:ext cx="7772399" cy="8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rgbClr val="F2F2F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72171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06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angepaste indeling">
  <p:cSld name="Aangepaste indeling">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762000" y="0"/>
            <a:ext cx="7772400" cy="838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Tree>
    <p:extLst>
      <p:ext uri="{BB962C8B-B14F-4D97-AF65-F5344CB8AC3E}">
        <p14:creationId xmlns:p14="http://schemas.microsoft.com/office/powerpoint/2010/main" val="303156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en object" type="obj" preserve="1">
  <p:cSld name="Titel en objec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09600" y="0"/>
            <a:ext cx="7772400" cy="838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85800" y="1343891"/>
            <a:ext cx="7772400" cy="3962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1019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angepaste indeling" preserve="1">
  <p:cSld name="Aangepaste indeling">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762000" y="0"/>
            <a:ext cx="7772400" cy="838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Tree>
    <p:extLst>
      <p:ext uri="{BB962C8B-B14F-4D97-AF65-F5344CB8AC3E}">
        <p14:creationId xmlns:p14="http://schemas.microsoft.com/office/powerpoint/2010/main" val="194158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407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banner1.png"/>
          <p:cNvPicPr preferRelativeResize="0"/>
          <p:nvPr/>
        </p:nvPicPr>
        <p:blipFill rotWithShape="1">
          <a:blip r:embed="rId7">
            <a:alphaModFix/>
          </a:blip>
          <a:srcRect/>
          <a:stretch/>
        </p:blipFill>
        <p:spPr>
          <a:xfrm>
            <a:off x="-65988" y="-76200"/>
            <a:ext cx="9275976" cy="1015063"/>
          </a:xfrm>
          <a:prstGeom prst="rect">
            <a:avLst/>
          </a:prstGeom>
          <a:noFill/>
          <a:ln>
            <a:noFill/>
          </a:ln>
        </p:spPr>
      </p:pic>
      <p:sp>
        <p:nvSpPr>
          <p:cNvPr id="11" name="Google Shape;11;p1"/>
          <p:cNvSpPr txBox="1">
            <a:spLocks noGrp="1"/>
          </p:cNvSpPr>
          <p:nvPr>
            <p:ph type="title"/>
          </p:nvPr>
        </p:nvSpPr>
        <p:spPr>
          <a:xfrm>
            <a:off x="734293" y="0"/>
            <a:ext cx="7772399" cy="8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rgbClr val="F2F2F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dirty="0"/>
          </a:p>
        </p:txBody>
      </p:sp>
      <p:sp>
        <p:nvSpPr>
          <p:cNvPr id="12" name="Google Shape;12;p1"/>
          <p:cNvSpPr txBox="1">
            <a:spLocks noGrp="1"/>
          </p:cNvSpPr>
          <p:nvPr>
            <p:ph type="body" idx="1"/>
          </p:nvPr>
        </p:nvSpPr>
        <p:spPr>
          <a:xfrm>
            <a:off x="734293" y="1277993"/>
            <a:ext cx="7772400" cy="39624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6" name="Picture 5">
            <a:extLst>
              <a:ext uri="{FF2B5EF4-FFF2-40B4-BE49-F238E27FC236}">
                <a16:creationId xmlns:a16="http://schemas.microsoft.com/office/drawing/2014/main" id="{F18BCC1E-0C1D-2C40-A86C-A467BEBE61E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682836" y="6533976"/>
            <a:ext cx="4464410" cy="351408"/>
          </a:xfrm>
          <a:prstGeom prst="rect">
            <a:avLst/>
          </a:prstGeom>
        </p:spPr>
      </p:pic>
      <p:pic>
        <p:nvPicPr>
          <p:cNvPr id="7" name="Picture 6">
            <a:extLst>
              <a:ext uri="{FF2B5EF4-FFF2-40B4-BE49-F238E27FC236}">
                <a16:creationId xmlns:a16="http://schemas.microsoft.com/office/drawing/2014/main" id="{F4B32761-96A2-6A4F-8413-8E99598ECBF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299241" y="5975559"/>
            <a:ext cx="1764590" cy="621712"/>
          </a:xfrm>
          <a:prstGeom prst="rect">
            <a:avLst/>
          </a:prstGeom>
        </p:spPr>
      </p:pic>
      <p:pic>
        <p:nvPicPr>
          <p:cNvPr id="8" name="Picture 7">
            <a:extLst>
              <a:ext uri="{FF2B5EF4-FFF2-40B4-BE49-F238E27FC236}">
                <a16:creationId xmlns:a16="http://schemas.microsoft.com/office/drawing/2014/main" id="{9EDF8ED7-72DC-2B4D-9A3C-41D059427FF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800762" y="6208701"/>
            <a:ext cx="2415064" cy="777140"/>
          </a:xfrm>
          <a:prstGeom prst="rect">
            <a:avLst/>
          </a:prstGeom>
        </p:spPr>
      </p:pic>
    </p:spTree>
    <p:extLst>
      <p:ext uri="{BB962C8B-B14F-4D97-AF65-F5344CB8AC3E}">
        <p14:creationId xmlns:p14="http://schemas.microsoft.com/office/powerpoint/2010/main" val="2775126081"/>
      </p:ext>
    </p:extLst>
  </p:cSld>
  <p:clrMap bg1="lt1" tx1="dk1" bg2="dk2" tx2="lt2" accent1="accent1" accent2="accent2" accent3="accent3" accent4="accent4" accent5="accent5" accent6="accent6" hlink="hlink" folHlink="folHlink"/>
  <p:sldLayoutIdLst>
    <p:sldLayoutId id="2147483678" r:id="rId1"/>
    <p:sldLayoutId id="2147483682" r:id="rId2"/>
    <p:sldLayoutId id="2147483688" r:id="rId3"/>
    <p:sldLayoutId id="2147483690" r:id="rId4"/>
    <p:sldLayoutId id="214748372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Helvetica" pitchFamily="2" charset="0"/>
          <a:ea typeface="Helvetica"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pitchFamily="2" charset="0"/>
          <a:ea typeface="Helvetica"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banner1.png"/>
          <p:cNvPicPr preferRelativeResize="0"/>
          <p:nvPr/>
        </p:nvPicPr>
        <p:blipFill rotWithShape="1">
          <a:blip r:embed="rId3">
            <a:alphaModFix/>
          </a:blip>
          <a:srcRect/>
          <a:stretch/>
        </p:blipFill>
        <p:spPr>
          <a:xfrm>
            <a:off x="-65988" y="-76200"/>
            <a:ext cx="9275976" cy="1015063"/>
          </a:xfrm>
          <a:prstGeom prst="rect">
            <a:avLst/>
          </a:prstGeom>
          <a:noFill/>
          <a:ln>
            <a:noFill/>
          </a:ln>
        </p:spPr>
      </p:pic>
      <p:sp>
        <p:nvSpPr>
          <p:cNvPr id="11" name="Google Shape;11;p1"/>
          <p:cNvSpPr txBox="1">
            <a:spLocks noGrp="1"/>
          </p:cNvSpPr>
          <p:nvPr>
            <p:ph type="title"/>
          </p:nvPr>
        </p:nvSpPr>
        <p:spPr>
          <a:xfrm>
            <a:off x="609600" y="0"/>
            <a:ext cx="7772400" cy="8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rgbClr val="F2F2F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685800" y="2057400"/>
            <a:ext cx="7772400" cy="39624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70783101"/>
      </p:ext>
    </p:extLst>
  </p:cSld>
  <p:clrMap bg1="lt1" tx1="dk1" bg2="dk2" tx2="lt2" accent1="accent1" accent2="accent2" accent3="accent3" accent4="accent4" accent5="accent5" accent6="accent6" hlink="hlink" folHlink="folHlink"/>
  <p:sldLayoutIdLst>
    <p:sldLayoutId id="214748372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banner1.png"/>
          <p:cNvPicPr preferRelativeResize="0"/>
          <p:nvPr/>
        </p:nvPicPr>
        <p:blipFill rotWithShape="1">
          <a:blip r:embed="rId5">
            <a:alphaModFix/>
          </a:blip>
          <a:srcRect/>
          <a:stretch/>
        </p:blipFill>
        <p:spPr>
          <a:xfrm>
            <a:off x="-65988" y="-76200"/>
            <a:ext cx="9275976" cy="1015063"/>
          </a:xfrm>
          <a:prstGeom prst="rect">
            <a:avLst/>
          </a:prstGeom>
          <a:noFill/>
          <a:ln>
            <a:noFill/>
          </a:ln>
        </p:spPr>
      </p:pic>
      <p:sp>
        <p:nvSpPr>
          <p:cNvPr id="11" name="Google Shape;11;p1"/>
          <p:cNvSpPr txBox="1">
            <a:spLocks noGrp="1"/>
          </p:cNvSpPr>
          <p:nvPr>
            <p:ph type="title"/>
          </p:nvPr>
        </p:nvSpPr>
        <p:spPr>
          <a:xfrm>
            <a:off x="609600" y="0"/>
            <a:ext cx="7772400" cy="8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rgbClr val="F2F2F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685800" y="2057400"/>
            <a:ext cx="7772400" cy="39624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3" name="Picture 2">
            <a:extLst>
              <a:ext uri="{FF2B5EF4-FFF2-40B4-BE49-F238E27FC236}">
                <a16:creationId xmlns:a16="http://schemas.microsoft.com/office/drawing/2014/main" id="{724E523A-8F23-CF45-9E10-4AC21F4BBE8D}"/>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882650"/>
            <a:ext cx="9144000" cy="6076950"/>
          </a:xfrm>
          <a:prstGeom prst="rect">
            <a:avLst/>
          </a:prstGeom>
        </p:spPr>
      </p:pic>
    </p:spTree>
    <p:extLst>
      <p:ext uri="{BB962C8B-B14F-4D97-AF65-F5344CB8AC3E}">
        <p14:creationId xmlns:p14="http://schemas.microsoft.com/office/powerpoint/2010/main" val="4131180054"/>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manager.infomaniak.com/v3/44123/workspace-settings"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notesSlide" Target="../notesSlides/notesSlide10.xml"/><Relationship Id="rId16"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image" Target="../media/image18.svg"/><Relationship Id="rId5" Type="http://schemas.openxmlformats.org/officeDocument/2006/relationships/diagramQuickStyle" Target="../diagrams/quickStyle1.xml"/><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diagramLayout" Target="../diagrams/layout1.xml"/><Relationship Id="rId9" Type="http://schemas.openxmlformats.org/officeDocument/2006/relationships/image" Target="../media/image16.sv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60635B-BDC4-4818-869F-43FA044DB641}"/>
              </a:ext>
            </a:extLst>
          </p:cNvPr>
          <p:cNvSpPr txBox="1"/>
          <p:nvPr/>
        </p:nvSpPr>
        <p:spPr>
          <a:xfrm>
            <a:off x="104078" y="944137"/>
            <a:ext cx="8950712" cy="3539430"/>
          </a:xfrm>
          <a:prstGeom prst="rect">
            <a:avLst/>
          </a:prstGeom>
          <a:noFill/>
        </p:spPr>
        <p:txBody>
          <a:bodyPr wrap="square" rtlCol="0" anchor="t">
            <a:spAutoFit/>
          </a:bodyPr>
          <a:lstStyle/>
          <a:p>
            <a:pPr marL="342900" indent="-342900">
              <a:buFont typeface="+mj-lt"/>
              <a:buAutoNum type="arabicPeriod"/>
            </a:pPr>
            <a:r>
              <a:rPr lang="en-AU" sz="1600" dirty="0"/>
              <a:t>This slide contains guidance and information for presenters. It is hidden and can be deleted for presentations, if needed.</a:t>
            </a:r>
          </a:p>
          <a:p>
            <a:pPr marL="342900" indent="-342900">
              <a:buFont typeface="+mj-lt"/>
              <a:buAutoNum type="arabicPeriod"/>
            </a:pPr>
            <a:endParaRPr lang="en-AU" sz="1600" dirty="0"/>
          </a:p>
          <a:p>
            <a:pPr marL="342900" indent="-342900">
              <a:buFont typeface="+mj-lt"/>
              <a:buAutoNum type="arabicPeriod"/>
            </a:pPr>
            <a:r>
              <a:rPr lang="en-AU" sz="1600" dirty="0"/>
              <a:t>Each slide has key points, messages and background information in the </a:t>
            </a:r>
            <a:r>
              <a:rPr lang="en-AU" sz="1600" b="1" dirty="0"/>
              <a:t>notes section </a:t>
            </a:r>
            <a:r>
              <a:rPr lang="en-AU" sz="1600" dirty="0"/>
              <a:t>below the slide.</a:t>
            </a:r>
          </a:p>
          <a:p>
            <a:pPr marL="342900" indent="-342900">
              <a:buFont typeface="+mj-lt"/>
              <a:buAutoNum type="arabicPeriod"/>
            </a:pPr>
            <a:endParaRPr lang="en-AU" sz="1600" dirty="0"/>
          </a:p>
          <a:p>
            <a:pPr marL="342900" indent="-342900">
              <a:buFont typeface="+mj-lt"/>
              <a:buAutoNum type="arabicPeriod"/>
            </a:pPr>
            <a:r>
              <a:rPr lang="en-AU" sz="1600" dirty="0"/>
              <a:t>Presenters are respectfully requested to ensure that these key messages are included in their speaking notes / presentation.</a:t>
            </a:r>
          </a:p>
          <a:p>
            <a:pPr marL="342900" indent="-342900">
              <a:buFont typeface="+mj-lt"/>
              <a:buAutoNum type="arabicPeriod"/>
            </a:pPr>
            <a:endParaRPr lang="en-AU" sz="1600" dirty="0"/>
          </a:p>
          <a:p>
            <a:pPr marL="342900" indent="-342900">
              <a:buFont typeface="+mj-lt"/>
              <a:buAutoNum type="arabicPeriod"/>
            </a:pPr>
            <a:r>
              <a:rPr lang="en-AU" sz="1600" dirty="0"/>
              <a:t>That said, we also understand that presenters may choose to add content to enhance the relevance and currency of these slides for the particular audience. Indeed we encourage presenters to do this.</a:t>
            </a:r>
          </a:p>
          <a:p>
            <a:pPr marL="342900" indent="-342900">
              <a:buFont typeface="+mj-lt"/>
              <a:buAutoNum type="arabicPeriod"/>
            </a:pPr>
            <a:endParaRPr lang="en-AU" sz="1600" dirty="0"/>
          </a:p>
          <a:p>
            <a:pPr marL="342900" indent="-342900">
              <a:buFont typeface="+mj-lt"/>
              <a:buAutoNum type="arabicPeriod"/>
            </a:pPr>
            <a:r>
              <a:rPr lang="en-AU" sz="1600" dirty="0"/>
              <a:t>If you have any questions or require clarity on any aspects, please contact:</a:t>
            </a:r>
            <a:endParaRPr lang="en-AU" sz="1600" dirty="0">
              <a:cs typeface="Arial"/>
            </a:endParaRPr>
          </a:p>
        </p:txBody>
      </p:sp>
      <p:sp>
        <p:nvSpPr>
          <p:cNvPr id="5" name="Title 1">
            <a:extLst>
              <a:ext uri="{FF2B5EF4-FFF2-40B4-BE49-F238E27FC236}">
                <a16:creationId xmlns:a16="http://schemas.microsoft.com/office/drawing/2014/main" id="{ABF49845-B76B-4448-8F59-A6F4B6CAF0CD}"/>
              </a:ext>
            </a:extLst>
          </p:cNvPr>
          <p:cNvSpPr txBox="1">
            <a:spLocks/>
          </p:cNvSpPr>
          <p:nvPr/>
        </p:nvSpPr>
        <p:spPr>
          <a:xfrm>
            <a:off x="0" y="20638"/>
            <a:ext cx="9144000" cy="838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Helvetica" pitchFamily="2" charset="0"/>
                <a:ea typeface="Helvetica"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r>
              <a:rPr lang="en-US" sz="4000" kern="0" dirty="0">
                <a:solidFill>
                  <a:schemeClr val="bg1"/>
                </a:solidFill>
              </a:rPr>
              <a:t>Read Me</a:t>
            </a:r>
          </a:p>
        </p:txBody>
      </p:sp>
      <p:sp>
        <p:nvSpPr>
          <p:cNvPr id="3" name="Rectangle 2">
            <a:extLst>
              <a:ext uri="{FF2B5EF4-FFF2-40B4-BE49-F238E27FC236}">
                <a16:creationId xmlns:a16="http://schemas.microsoft.com/office/drawing/2014/main" id="{303000C0-5A48-46C8-B3C7-275FB61F987E}"/>
              </a:ext>
            </a:extLst>
          </p:cNvPr>
          <p:cNvSpPr/>
          <p:nvPr/>
        </p:nvSpPr>
        <p:spPr>
          <a:xfrm>
            <a:off x="371497" y="5443611"/>
            <a:ext cx="8320116" cy="369332"/>
          </a:xfrm>
          <a:prstGeom prst="rect">
            <a:avLst/>
          </a:prstGeom>
        </p:spPr>
        <p:txBody>
          <a:bodyPr wrap="square">
            <a:spAutoFit/>
          </a:bodyPr>
          <a:lstStyle/>
          <a:p>
            <a:pPr algn="ctr"/>
            <a:r>
              <a:rPr lang="en-GB" dirty="0">
                <a:hlinkClick r:id="rId2"/>
              </a:rPr>
              <a:t>climatefuture@wcrp-climate.org</a:t>
            </a:r>
            <a:endParaRPr lang="en-AU" sz="1600" dirty="0"/>
          </a:p>
        </p:txBody>
      </p:sp>
    </p:spTree>
    <p:extLst>
      <p:ext uri="{BB962C8B-B14F-4D97-AF65-F5344CB8AC3E}">
        <p14:creationId xmlns:p14="http://schemas.microsoft.com/office/powerpoint/2010/main" val="230953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1C03BA-AAC3-234A-A33C-BBD43D434459}"/>
              </a:ext>
            </a:extLst>
          </p:cNvPr>
          <p:cNvSpPr/>
          <p:nvPr/>
        </p:nvSpPr>
        <p:spPr>
          <a:xfrm>
            <a:off x="1" y="5562600"/>
            <a:ext cx="9143999"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pic>
        <p:nvPicPr>
          <p:cNvPr id="6" name="Picture 5" descr="A close up of a plant&#10;&#10;Description automatically generated">
            <a:extLst>
              <a:ext uri="{FF2B5EF4-FFF2-40B4-BE49-F238E27FC236}">
                <a16:creationId xmlns:a16="http://schemas.microsoft.com/office/drawing/2014/main" id="{BCAED474-3350-A94C-8E7C-F595D76E05D9}"/>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723900" y="3923304"/>
            <a:ext cx="10591800" cy="3618807"/>
          </a:xfrm>
          <a:prstGeom prst="rect">
            <a:avLst/>
          </a:prstGeom>
          <a:effectLst>
            <a:softEdge rad="749300"/>
          </a:effectLst>
        </p:spPr>
      </p:pic>
      <p:sp>
        <p:nvSpPr>
          <p:cNvPr id="2" name="Title 1">
            <a:extLst>
              <a:ext uri="{FF2B5EF4-FFF2-40B4-BE49-F238E27FC236}">
                <a16:creationId xmlns:a16="http://schemas.microsoft.com/office/drawing/2014/main" id="{88A66F25-7F07-49F3-92CA-976C9E0B66A2}"/>
              </a:ext>
            </a:extLst>
          </p:cNvPr>
          <p:cNvSpPr>
            <a:spLocks noGrp="1"/>
          </p:cNvSpPr>
          <p:nvPr>
            <p:ph type="title" idx="4294967295"/>
          </p:nvPr>
        </p:nvSpPr>
        <p:spPr>
          <a:xfrm>
            <a:off x="0" y="-12700"/>
            <a:ext cx="9144000" cy="790575"/>
          </a:xfrm>
        </p:spPr>
        <p:txBody>
          <a:bodyPr/>
          <a:lstStyle/>
          <a:p>
            <a:r>
              <a:rPr lang="en-AU" sz="4000" dirty="0">
                <a:latin typeface="Helvetica" panose="020B0604020202020204" pitchFamily="34" charset="0"/>
                <a:cs typeface="Helvetica" panose="020B0604020202020204" pitchFamily="34" charset="0"/>
              </a:rPr>
              <a:t>Implementation Priorities</a:t>
            </a:r>
            <a:endParaRPr lang="en-AU" sz="4000" i="1" dirty="0">
              <a:latin typeface="Helvetica" panose="020B0604020202020204" pitchFamily="34" charset="0"/>
              <a:cs typeface="Helvetica" panose="020B0604020202020204" pitchFamily="34" charset="0"/>
            </a:endParaRPr>
          </a:p>
        </p:txBody>
      </p:sp>
      <p:sp>
        <p:nvSpPr>
          <p:cNvPr id="9" name="Untertitel 2">
            <a:extLst>
              <a:ext uri="{FF2B5EF4-FFF2-40B4-BE49-F238E27FC236}">
                <a16:creationId xmlns:a16="http://schemas.microsoft.com/office/drawing/2014/main" id="{F34628FE-76BD-4C0B-90E0-C8C9108B5E46}"/>
              </a:ext>
            </a:extLst>
          </p:cNvPr>
          <p:cNvSpPr txBox="1">
            <a:spLocks/>
          </p:cNvSpPr>
          <p:nvPr/>
        </p:nvSpPr>
        <p:spPr>
          <a:xfrm>
            <a:off x="687841" y="1088923"/>
            <a:ext cx="8055428" cy="2150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sz="2800" b="1" i="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indent="-342900">
              <a:spcAft>
                <a:spcPts val="600"/>
              </a:spcAft>
              <a:buFont typeface="+mj-lt"/>
              <a:buAutoNum type="arabicPeriod" startAt="2"/>
              <a:tabLst>
                <a:tab pos="530225" algn="l"/>
              </a:tabLst>
            </a:pPr>
            <a:r>
              <a:rPr lang="en-US" sz="2200" b="1" i="1" dirty="0">
                <a:solidFill>
                  <a:srgbClr val="262626"/>
                </a:solidFill>
                <a:latin typeface="Arial"/>
              </a:rPr>
              <a:t>Develop new institutional and scientific approaches required to:</a:t>
            </a:r>
          </a:p>
          <a:p>
            <a:pPr marL="565200" lvl="1" indent="-180000">
              <a:spcAft>
                <a:spcPts val="600"/>
              </a:spcAft>
              <a:buFont typeface="Arial" panose="020B0604020202020204" pitchFamily="34" charset="0"/>
              <a:buChar char="•"/>
              <a:tabLst>
                <a:tab pos="530225" algn="l"/>
              </a:tabLst>
            </a:pPr>
            <a:r>
              <a:rPr lang="en-US" sz="2200" i="1" dirty="0">
                <a:solidFill>
                  <a:srgbClr val="262626"/>
                </a:solidFill>
                <a:latin typeface="Arial"/>
              </a:rPr>
              <a:t>Co-produce cross-disciplinary regional to local climate information for decision support and adaptation</a:t>
            </a:r>
          </a:p>
          <a:p>
            <a:pPr marL="565200" lvl="1" indent="-180000">
              <a:spcAft>
                <a:spcPts val="600"/>
              </a:spcAft>
              <a:buFont typeface="Arial" panose="020B0604020202020204" pitchFamily="34" charset="0"/>
              <a:buChar char="•"/>
              <a:tabLst>
                <a:tab pos="530225" algn="l"/>
              </a:tabLst>
            </a:pPr>
            <a:r>
              <a:rPr lang="en-AU" sz="2200" i="1" dirty="0">
                <a:solidFill>
                  <a:srgbClr val="262626"/>
                </a:solidFill>
                <a:latin typeface="Arial"/>
              </a:rPr>
              <a:t>Inform and evaluate mitigation strategies</a:t>
            </a:r>
            <a:endParaRPr lang="en-US" sz="2200" i="1" dirty="0">
              <a:solidFill>
                <a:srgbClr val="262626"/>
              </a:solidFill>
              <a:latin typeface="Arial"/>
            </a:endParaRPr>
          </a:p>
        </p:txBody>
      </p:sp>
    </p:spTree>
    <p:extLst>
      <p:ext uri="{BB962C8B-B14F-4D97-AF65-F5344CB8AC3E}">
        <p14:creationId xmlns:p14="http://schemas.microsoft.com/office/powerpoint/2010/main" val="3776989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4636ED-5A87-9945-BFA7-73EC2472AA5A}"/>
              </a:ext>
            </a:extLst>
          </p:cNvPr>
          <p:cNvSpPr/>
          <p:nvPr/>
        </p:nvSpPr>
        <p:spPr>
          <a:xfrm>
            <a:off x="337278" y="1439171"/>
            <a:ext cx="8544393" cy="53663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95B0DB5D-7175-2C4D-8BBD-08B0E2353A4B}"/>
              </a:ext>
            </a:extLst>
          </p:cNvPr>
          <p:cNvSpPr/>
          <p:nvPr/>
        </p:nvSpPr>
        <p:spPr>
          <a:xfrm>
            <a:off x="604278" y="2150217"/>
            <a:ext cx="5166167" cy="1030419"/>
          </a:xfrm>
          <a:prstGeom prst="roundRect">
            <a:avLst>
              <a:gd name="adj" fmla="val 14887"/>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feld 2">
            <a:extLst>
              <a:ext uri="{FF2B5EF4-FFF2-40B4-BE49-F238E27FC236}">
                <a16:creationId xmlns:a16="http://schemas.microsoft.com/office/drawing/2014/main" id="{E8FD29E6-A36C-B245-BBFF-5A9CEF7D9884}"/>
              </a:ext>
            </a:extLst>
          </p:cNvPr>
          <p:cNvSpPr txBox="1"/>
          <p:nvPr/>
        </p:nvSpPr>
        <p:spPr>
          <a:xfrm>
            <a:off x="604278" y="3288789"/>
            <a:ext cx="5166167" cy="369332"/>
          </a:xfrm>
          <a:prstGeom prst="rect">
            <a:avLst/>
          </a:prstGeom>
          <a:solidFill>
            <a:schemeClr val="accent2"/>
          </a:solidFill>
          <a:ln w="19050">
            <a:noFill/>
          </a:ln>
        </p:spPr>
        <p:txBody>
          <a:bodyPr wrap="square" rtlCol="0">
            <a:spAutoFit/>
          </a:bodyPr>
          <a:lstStyle/>
          <a:p>
            <a:pPr algn="ctr"/>
            <a:r>
              <a:rPr lang="en-US" dirty="0">
                <a:solidFill>
                  <a:srgbClr val="262626"/>
                </a:solidFill>
                <a:latin typeface="Arial"/>
              </a:rPr>
              <a:t>International Offices</a:t>
            </a:r>
          </a:p>
        </p:txBody>
      </p:sp>
      <p:sp>
        <p:nvSpPr>
          <p:cNvPr id="51" name="Rectangle 50">
            <a:extLst>
              <a:ext uri="{FF2B5EF4-FFF2-40B4-BE49-F238E27FC236}">
                <a16:creationId xmlns:a16="http://schemas.microsoft.com/office/drawing/2014/main" id="{9DF62B2F-9DD0-424D-8AEE-C8540C352990}"/>
              </a:ext>
            </a:extLst>
          </p:cNvPr>
          <p:cNvSpPr/>
          <p:nvPr/>
        </p:nvSpPr>
        <p:spPr>
          <a:xfrm>
            <a:off x="604279" y="3780893"/>
            <a:ext cx="720000" cy="274969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cap="rnd" cmpd="sng">
            <a:solidFill>
              <a:schemeClr val="accent3">
                <a:alpha val="70000"/>
              </a:schemeClr>
            </a:solidFill>
            <a:prstDash val="solid"/>
            <a:bevel/>
            <a:extLst>
              <a:ext uri="{C807C97D-BFC1-408E-A445-0C87EB9F89A2}">
                <ask:lineSketchStyleProps xmlns:ask="http://schemas.microsoft.com/office/drawing/2018/sketchyshapes" sd="1219033472">
                  <a:custGeom>
                    <a:avLst/>
                    <a:gdLst>
                      <a:gd name="connsiteX0" fmla="*/ 0 w 720000"/>
                      <a:gd name="connsiteY0" fmla="*/ 0 h 2462400"/>
                      <a:gd name="connsiteX1" fmla="*/ 720000 w 720000"/>
                      <a:gd name="connsiteY1" fmla="*/ 0 h 2462400"/>
                      <a:gd name="connsiteX2" fmla="*/ 720000 w 720000"/>
                      <a:gd name="connsiteY2" fmla="*/ 2462400 h 2462400"/>
                      <a:gd name="connsiteX3" fmla="*/ 0 w 720000"/>
                      <a:gd name="connsiteY3" fmla="*/ 2462400 h 2462400"/>
                      <a:gd name="connsiteX4" fmla="*/ 0 w 720000"/>
                      <a:gd name="connsiteY4" fmla="*/ 0 h 24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2462400" fill="none" extrusionOk="0">
                        <a:moveTo>
                          <a:pt x="0" y="0"/>
                        </a:moveTo>
                        <a:cubicBezTo>
                          <a:pt x="103791" y="10067"/>
                          <a:pt x="628593" y="-44009"/>
                          <a:pt x="720000" y="0"/>
                        </a:cubicBezTo>
                        <a:cubicBezTo>
                          <a:pt x="807639" y="1001630"/>
                          <a:pt x="647321" y="1906100"/>
                          <a:pt x="720000" y="2462400"/>
                        </a:cubicBezTo>
                        <a:cubicBezTo>
                          <a:pt x="490272" y="2444169"/>
                          <a:pt x="100016" y="2421655"/>
                          <a:pt x="0" y="2462400"/>
                        </a:cubicBezTo>
                        <a:cubicBezTo>
                          <a:pt x="-38581" y="1340382"/>
                          <a:pt x="63341" y="303684"/>
                          <a:pt x="0" y="0"/>
                        </a:cubicBezTo>
                        <a:close/>
                      </a:path>
                      <a:path w="720000" h="2462400" stroke="0" extrusionOk="0">
                        <a:moveTo>
                          <a:pt x="0" y="0"/>
                        </a:moveTo>
                        <a:cubicBezTo>
                          <a:pt x="243319" y="24645"/>
                          <a:pt x="632053" y="-33988"/>
                          <a:pt x="720000" y="0"/>
                        </a:cubicBezTo>
                        <a:cubicBezTo>
                          <a:pt x="587118" y="830320"/>
                          <a:pt x="804951" y="1956454"/>
                          <a:pt x="720000" y="2462400"/>
                        </a:cubicBezTo>
                        <a:cubicBezTo>
                          <a:pt x="534600" y="2517400"/>
                          <a:pt x="355367" y="2491204"/>
                          <a:pt x="0" y="2462400"/>
                        </a:cubicBezTo>
                        <a:cubicBezTo>
                          <a:pt x="-20187" y="1621336"/>
                          <a:pt x="-152480" y="89414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53" name="Rectangle 52">
            <a:extLst>
              <a:ext uri="{FF2B5EF4-FFF2-40B4-BE49-F238E27FC236}">
                <a16:creationId xmlns:a16="http://schemas.microsoft.com/office/drawing/2014/main" id="{4C28B274-9706-0246-8BF6-5F95469FE227}"/>
              </a:ext>
            </a:extLst>
          </p:cNvPr>
          <p:cNvSpPr/>
          <p:nvPr/>
        </p:nvSpPr>
        <p:spPr>
          <a:xfrm>
            <a:off x="1493645" y="3780893"/>
            <a:ext cx="720000" cy="274969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cap="rnd" cmpd="sng">
            <a:solidFill>
              <a:schemeClr val="accent3">
                <a:alpha val="70000"/>
              </a:schemeClr>
            </a:solidFill>
            <a:prstDash val="solid"/>
            <a:bevel/>
            <a:extLst>
              <a:ext uri="{C807C97D-BFC1-408E-A445-0C87EB9F89A2}">
                <ask:lineSketchStyleProps xmlns:ask="http://schemas.microsoft.com/office/drawing/2018/sketchyshapes" sd="981765707">
                  <a:custGeom>
                    <a:avLst/>
                    <a:gdLst>
                      <a:gd name="connsiteX0" fmla="*/ 0 w 720000"/>
                      <a:gd name="connsiteY0" fmla="*/ 0 h 2462400"/>
                      <a:gd name="connsiteX1" fmla="*/ 720000 w 720000"/>
                      <a:gd name="connsiteY1" fmla="*/ 0 h 2462400"/>
                      <a:gd name="connsiteX2" fmla="*/ 720000 w 720000"/>
                      <a:gd name="connsiteY2" fmla="*/ 2462400 h 2462400"/>
                      <a:gd name="connsiteX3" fmla="*/ 0 w 720000"/>
                      <a:gd name="connsiteY3" fmla="*/ 2462400 h 2462400"/>
                      <a:gd name="connsiteX4" fmla="*/ 0 w 720000"/>
                      <a:gd name="connsiteY4" fmla="*/ 0 h 24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2462400" fill="none" extrusionOk="0">
                        <a:moveTo>
                          <a:pt x="0" y="0"/>
                        </a:moveTo>
                        <a:cubicBezTo>
                          <a:pt x="329228" y="-17375"/>
                          <a:pt x="630632" y="8073"/>
                          <a:pt x="720000" y="0"/>
                        </a:cubicBezTo>
                        <a:cubicBezTo>
                          <a:pt x="646229" y="489226"/>
                          <a:pt x="564117" y="1256205"/>
                          <a:pt x="720000" y="2462400"/>
                        </a:cubicBezTo>
                        <a:cubicBezTo>
                          <a:pt x="561133" y="2463870"/>
                          <a:pt x="111501" y="2415344"/>
                          <a:pt x="0" y="2462400"/>
                        </a:cubicBezTo>
                        <a:cubicBezTo>
                          <a:pt x="152408" y="1445351"/>
                          <a:pt x="73868" y="779265"/>
                          <a:pt x="0" y="0"/>
                        </a:cubicBezTo>
                        <a:close/>
                      </a:path>
                      <a:path w="720000" h="2462400" stroke="0" extrusionOk="0">
                        <a:moveTo>
                          <a:pt x="0" y="0"/>
                        </a:moveTo>
                        <a:cubicBezTo>
                          <a:pt x="224939" y="-5887"/>
                          <a:pt x="571389" y="47038"/>
                          <a:pt x="720000" y="0"/>
                        </a:cubicBezTo>
                        <a:cubicBezTo>
                          <a:pt x="780713" y="1077668"/>
                          <a:pt x="658928" y="1836178"/>
                          <a:pt x="720000" y="2462400"/>
                        </a:cubicBezTo>
                        <a:cubicBezTo>
                          <a:pt x="526291" y="2412865"/>
                          <a:pt x="251063" y="2465151"/>
                          <a:pt x="0" y="2462400"/>
                        </a:cubicBezTo>
                        <a:cubicBezTo>
                          <a:pt x="-24452" y="2092103"/>
                          <a:pt x="-67663" y="70704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54" name="Rectangle 53">
            <a:extLst>
              <a:ext uri="{FF2B5EF4-FFF2-40B4-BE49-F238E27FC236}">
                <a16:creationId xmlns:a16="http://schemas.microsoft.com/office/drawing/2014/main" id="{000F0BA9-2EE2-714D-8C5C-11A231631AB8}"/>
              </a:ext>
            </a:extLst>
          </p:cNvPr>
          <p:cNvSpPr/>
          <p:nvPr/>
        </p:nvSpPr>
        <p:spPr>
          <a:xfrm>
            <a:off x="2382845" y="3782540"/>
            <a:ext cx="720000" cy="274969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cap="rnd" cmpd="sng">
            <a:solidFill>
              <a:schemeClr val="accent3">
                <a:alpha val="70000"/>
              </a:schemeClr>
            </a:solidFill>
            <a:prstDash val="solid"/>
            <a:bevel/>
            <a:extLst>
              <a:ext uri="{C807C97D-BFC1-408E-A445-0C87EB9F89A2}">
                <ask:lineSketchStyleProps xmlns:ask="http://schemas.microsoft.com/office/drawing/2018/sketchyshapes" sd="3978248048">
                  <a:custGeom>
                    <a:avLst/>
                    <a:gdLst>
                      <a:gd name="connsiteX0" fmla="*/ 0 w 720000"/>
                      <a:gd name="connsiteY0" fmla="*/ 0 h 2462400"/>
                      <a:gd name="connsiteX1" fmla="*/ 720000 w 720000"/>
                      <a:gd name="connsiteY1" fmla="*/ 0 h 2462400"/>
                      <a:gd name="connsiteX2" fmla="*/ 720000 w 720000"/>
                      <a:gd name="connsiteY2" fmla="*/ 2462400 h 2462400"/>
                      <a:gd name="connsiteX3" fmla="*/ 0 w 720000"/>
                      <a:gd name="connsiteY3" fmla="*/ 2462400 h 2462400"/>
                      <a:gd name="connsiteX4" fmla="*/ 0 w 720000"/>
                      <a:gd name="connsiteY4" fmla="*/ 0 h 24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2462400" fill="none" extrusionOk="0">
                        <a:moveTo>
                          <a:pt x="0" y="0"/>
                        </a:moveTo>
                        <a:cubicBezTo>
                          <a:pt x="210657" y="46667"/>
                          <a:pt x="586825" y="-45521"/>
                          <a:pt x="720000" y="0"/>
                        </a:cubicBezTo>
                        <a:cubicBezTo>
                          <a:pt x="809520" y="760131"/>
                          <a:pt x="802061" y="1492043"/>
                          <a:pt x="720000" y="2462400"/>
                        </a:cubicBezTo>
                        <a:cubicBezTo>
                          <a:pt x="463649" y="2514466"/>
                          <a:pt x="197910" y="2493313"/>
                          <a:pt x="0" y="2462400"/>
                        </a:cubicBezTo>
                        <a:cubicBezTo>
                          <a:pt x="34316" y="1504062"/>
                          <a:pt x="143039" y="1062061"/>
                          <a:pt x="0" y="0"/>
                        </a:cubicBezTo>
                        <a:close/>
                      </a:path>
                      <a:path w="720000" h="2462400" stroke="0" extrusionOk="0">
                        <a:moveTo>
                          <a:pt x="0" y="0"/>
                        </a:moveTo>
                        <a:cubicBezTo>
                          <a:pt x="301056" y="56106"/>
                          <a:pt x="500598" y="-15178"/>
                          <a:pt x="720000" y="0"/>
                        </a:cubicBezTo>
                        <a:cubicBezTo>
                          <a:pt x="747149" y="1103220"/>
                          <a:pt x="716575" y="2187898"/>
                          <a:pt x="720000" y="2462400"/>
                        </a:cubicBezTo>
                        <a:cubicBezTo>
                          <a:pt x="419839" y="2447360"/>
                          <a:pt x="250338" y="2434146"/>
                          <a:pt x="0" y="2462400"/>
                        </a:cubicBezTo>
                        <a:cubicBezTo>
                          <a:pt x="115972" y="1309549"/>
                          <a:pt x="-6242" y="71386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55" name="Rectangle 54">
            <a:extLst>
              <a:ext uri="{FF2B5EF4-FFF2-40B4-BE49-F238E27FC236}">
                <a16:creationId xmlns:a16="http://schemas.microsoft.com/office/drawing/2014/main" id="{926C2526-7497-F746-916A-D5EEA9C50DCC}"/>
              </a:ext>
            </a:extLst>
          </p:cNvPr>
          <p:cNvSpPr/>
          <p:nvPr/>
        </p:nvSpPr>
        <p:spPr>
          <a:xfrm>
            <a:off x="3272045" y="3782540"/>
            <a:ext cx="720000" cy="274969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cap="rnd" cmpd="sng">
            <a:solidFill>
              <a:schemeClr val="accent3">
                <a:alpha val="70000"/>
              </a:schemeClr>
            </a:solidFill>
            <a:prstDash val="solid"/>
            <a:bevel/>
            <a:extLst>
              <a:ext uri="{C807C97D-BFC1-408E-A445-0C87EB9F89A2}">
                <ask:lineSketchStyleProps xmlns:ask="http://schemas.microsoft.com/office/drawing/2018/sketchyshapes" sd="1617256088">
                  <a:custGeom>
                    <a:avLst/>
                    <a:gdLst>
                      <a:gd name="connsiteX0" fmla="*/ 0 w 720000"/>
                      <a:gd name="connsiteY0" fmla="*/ 0 h 2462400"/>
                      <a:gd name="connsiteX1" fmla="*/ 720000 w 720000"/>
                      <a:gd name="connsiteY1" fmla="*/ 0 h 2462400"/>
                      <a:gd name="connsiteX2" fmla="*/ 720000 w 720000"/>
                      <a:gd name="connsiteY2" fmla="*/ 2462400 h 2462400"/>
                      <a:gd name="connsiteX3" fmla="*/ 0 w 720000"/>
                      <a:gd name="connsiteY3" fmla="*/ 2462400 h 2462400"/>
                      <a:gd name="connsiteX4" fmla="*/ 0 w 720000"/>
                      <a:gd name="connsiteY4" fmla="*/ 0 h 24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2462400" fill="none" extrusionOk="0">
                        <a:moveTo>
                          <a:pt x="0" y="0"/>
                        </a:moveTo>
                        <a:cubicBezTo>
                          <a:pt x="79357" y="-20775"/>
                          <a:pt x="370697" y="-59020"/>
                          <a:pt x="720000" y="0"/>
                        </a:cubicBezTo>
                        <a:cubicBezTo>
                          <a:pt x="615601" y="1014061"/>
                          <a:pt x="731502" y="2148527"/>
                          <a:pt x="720000" y="2462400"/>
                        </a:cubicBezTo>
                        <a:cubicBezTo>
                          <a:pt x="485173" y="2468378"/>
                          <a:pt x="137695" y="2417440"/>
                          <a:pt x="0" y="2462400"/>
                        </a:cubicBezTo>
                        <a:cubicBezTo>
                          <a:pt x="-141869" y="1768398"/>
                          <a:pt x="-147724" y="1052704"/>
                          <a:pt x="0" y="0"/>
                        </a:cubicBezTo>
                        <a:close/>
                      </a:path>
                      <a:path w="720000" h="2462400" stroke="0" extrusionOk="0">
                        <a:moveTo>
                          <a:pt x="0" y="0"/>
                        </a:moveTo>
                        <a:cubicBezTo>
                          <a:pt x="199028" y="-5725"/>
                          <a:pt x="634824" y="-33096"/>
                          <a:pt x="720000" y="0"/>
                        </a:cubicBezTo>
                        <a:cubicBezTo>
                          <a:pt x="570149" y="559703"/>
                          <a:pt x="686962" y="2063913"/>
                          <a:pt x="720000" y="2462400"/>
                        </a:cubicBezTo>
                        <a:cubicBezTo>
                          <a:pt x="410016" y="2520946"/>
                          <a:pt x="186832" y="2526895"/>
                          <a:pt x="0" y="2462400"/>
                        </a:cubicBezTo>
                        <a:cubicBezTo>
                          <a:pt x="-22238" y="1785224"/>
                          <a:pt x="-143762" y="74379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56" name="Rectangle 55">
            <a:extLst>
              <a:ext uri="{FF2B5EF4-FFF2-40B4-BE49-F238E27FC236}">
                <a16:creationId xmlns:a16="http://schemas.microsoft.com/office/drawing/2014/main" id="{5BA03E32-B87A-D84E-B85B-E5F790E30260}"/>
              </a:ext>
            </a:extLst>
          </p:cNvPr>
          <p:cNvSpPr/>
          <p:nvPr/>
        </p:nvSpPr>
        <p:spPr>
          <a:xfrm>
            <a:off x="4161245" y="3782540"/>
            <a:ext cx="720000" cy="274969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cap="rnd" cmpd="sng">
            <a:solidFill>
              <a:schemeClr val="accent3">
                <a:alpha val="70000"/>
              </a:schemeClr>
            </a:solidFill>
            <a:prstDash val="solid"/>
            <a:bevel/>
            <a:extLst>
              <a:ext uri="{C807C97D-BFC1-408E-A445-0C87EB9F89A2}">
                <ask:lineSketchStyleProps xmlns:ask="http://schemas.microsoft.com/office/drawing/2018/sketchyshapes" sd="3809068511">
                  <a:custGeom>
                    <a:avLst/>
                    <a:gdLst>
                      <a:gd name="connsiteX0" fmla="*/ 0 w 720000"/>
                      <a:gd name="connsiteY0" fmla="*/ 0 h 2462400"/>
                      <a:gd name="connsiteX1" fmla="*/ 720000 w 720000"/>
                      <a:gd name="connsiteY1" fmla="*/ 0 h 2462400"/>
                      <a:gd name="connsiteX2" fmla="*/ 720000 w 720000"/>
                      <a:gd name="connsiteY2" fmla="*/ 2462400 h 2462400"/>
                      <a:gd name="connsiteX3" fmla="*/ 0 w 720000"/>
                      <a:gd name="connsiteY3" fmla="*/ 2462400 h 2462400"/>
                      <a:gd name="connsiteX4" fmla="*/ 0 w 720000"/>
                      <a:gd name="connsiteY4" fmla="*/ 0 h 24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2462400" fill="none" extrusionOk="0">
                        <a:moveTo>
                          <a:pt x="0" y="0"/>
                        </a:moveTo>
                        <a:cubicBezTo>
                          <a:pt x="330894" y="-41171"/>
                          <a:pt x="557215" y="13159"/>
                          <a:pt x="720000" y="0"/>
                        </a:cubicBezTo>
                        <a:cubicBezTo>
                          <a:pt x="600625" y="740320"/>
                          <a:pt x="789782" y="1497558"/>
                          <a:pt x="720000" y="2462400"/>
                        </a:cubicBezTo>
                        <a:cubicBezTo>
                          <a:pt x="523012" y="2519973"/>
                          <a:pt x="342757" y="2424133"/>
                          <a:pt x="0" y="2462400"/>
                        </a:cubicBezTo>
                        <a:cubicBezTo>
                          <a:pt x="55200" y="1284066"/>
                          <a:pt x="157852" y="575191"/>
                          <a:pt x="0" y="0"/>
                        </a:cubicBezTo>
                        <a:close/>
                      </a:path>
                      <a:path w="720000" h="2462400" stroke="0" extrusionOk="0">
                        <a:moveTo>
                          <a:pt x="0" y="0"/>
                        </a:moveTo>
                        <a:cubicBezTo>
                          <a:pt x="241220" y="-52570"/>
                          <a:pt x="524315" y="23790"/>
                          <a:pt x="720000" y="0"/>
                        </a:cubicBezTo>
                        <a:cubicBezTo>
                          <a:pt x="589576" y="1186076"/>
                          <a:pt x="719377" y="1319623"/>
                          <a:pt x="720000" y="2462400"/>
                        </a:cubicBezTo>
                        <a:cubicBezTo>
                          <a:pt x="486372" y="2520670"/>
                          <a:pt x="231242" y="2510256"/>
                          <a:pt x="0" y="2462400"/>
                        </a:cubicBezTo>
                        <a:cubicBezTo>
                          <a:pt x="-80068" y="1715024"/>
                          <a:pt x="51255" y="818758"/>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57" name="Rectangle 56">
            <a:extLst>
              <a:ext uri="{FF2B5EF4-FFF2-40B4-BE49-F238E27FC236}">
                <a16:creationId xmlns:a16="http://schemas.microsoft.com/office/drawing/2014/main" id="{6F21EA8E-681B-C740-A135-50D59FF79858}"/>
              </a:ext>
            </a:extLst>
          </p:cNvPr>
          <p:cNvSpPr/>
          <p:nvPr/>
        </p:nvSpPr>
        <p:spPr>
          <a:xfrm>
            <a:off x="5050445" y="3782540"/>
            <a:ext cx="720000" cy="274969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cap="rnd" cmpd="sng">
            <a:solidFill>
              <a:schemeClr val="accent3">
                <a:alpha val="70000"/>
              </a:schemeClr>
            </a:solidFill>
            <a:prstDash val="solid"/>
            <a:bevel/>
            <a:extLst>
              <a:ext uri="{C807C97D-BFC1-408E-A445-0C87EB9F89A2}">
                <ask:lineSketchStyleProps xmlns:ask="http://schemas.microsoft.com/office/drawing/2018/sketchyshapes" sd="1808761005">
                  <a:custGeom>
                    <a:avLst/>
                    <a:gdLst>
                      <a:gd name="connsiteX0" fmla="*/ 0 w 720000"/>
                      <a:gd name="connsiteY0" fmla="*/ 0 h 2462400"/>
                      <a:gd name="connsiteX1" fmla="*/ 720000 w 720000"/>
                      <a:gd name="connsiteY1" fmla="*/ 0 h 2462400"/>
                      <a:gd name="connsiteX2" fmla="*/ 720000 w 720000"/>
                      <a:gd name="connsiteY2" fmla="*/ 2462400 h 2462400"/>
                      <a:gd name="connsiteX3" fmla="*/ 0 w 720000"/>
                      <a:gd name="connsiteY3" fmla="*/ 2462400 h 2462400"/>
                      <a:gd name="connsiteX4" fmla="*/ 0 w 720000"/>
                      <a:gd name="connsiteY4" fmla="*/ 0 h 24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2462400" fill="none" extrusionOk="0">
                        <a:moveTo>
                          <a:pt x="0" y="0"/>
                        </a:moveTo>
                        <a:cubicBezTo>
                          <a:pt x="245619" y="-58088"/>
                          <a:pt x="607232" y="19678"/>
                          <a:pt x="720000" y="0"/>
                        </a:cubicBezTo>
                        <a:cubicBezTo>
                          <a:pt x="578933" y="499739"/>
                          <a:pt x="585634" y="1871031"/>
                          <a:pt x="720000" y="2462400"/>
                        </a:cubicBezTo>
                        <a:cubicBezTo>
                          <a:pt x="514776" y="2521674"/>
                          <a:pt x="208413" y="2415950"/>
                          <a:pt x="0" y="2462400"/>
                        </a:cubicBezTo>
                        <a:cubicBezTo>
                          <a:pt x="112030" y="1338032"/>
                          <a:pt x="-129921" y="1057201"/>
                          <a:pt x="0" y="0"/>
                        </a:cubicBezTo>
                        <a:close/>
                      </a:path>
                      <a:path w="720000" h="2462400" stroke="0" extrusionOk="0">
                        <a:moveTo>
                          <a:pt x="0" y="0"/>
                        </a:moveTo>
                        <a:cubicBezTo>
                          <a:pt x="191016" y="-8940"/>
                          <a:pt x="528872" y="-64008"/>
                          <a:pt x="720000" y="0"/>
                        </a:cubicBezTo>
                        <a:cubicBezTo>
                          <a:pt x="818830" y="842035"/>
                          <a:pt x="558101" y="2065703"/>
                          <a:pt x="720000" y="2462400"/>
                        </a:cubicBezTo>
                        <a:cubicBezTo>
                          <a:pt x="414941" y="2425252"/>
                          <a:pt x="340015" y="2509702"/>
                          <a:pt x="0" y="2462400"/>
                        </a:cubicBezTo>
                        <a:cubicBezTo>
                          <a:pt x="113262" y="1791298"/>
                          <a:pt x="121807" y="1190688"/>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25" name="Textfeld 24"/>
          <p:cNvSpPr txBox="1"/>
          <p:nvPr/>
        </p:nvSpPr>
        <p:spPr>
          <a:xfrm>
            <a:off x="824675" y="2093652"/>
            <a:ext cx="4769830" cy="1055608"/>
          </a:xfrm>
          <a:prstGeom prst="roundRect">
            <a:avLst/>
          </a:prstGeom>
          <a:noFill/>
          <a:ln>
            <a:noFill/>
          </a:ln>
        </p:spPr>
        <p:txBody>
          <a:bodyPr wrap="square" rtlCol="0">
            <a:spAutoFit/>
          </a:bodyPr>
          <a:lstStyle/>
          <a:p>
            <a:pPr algn="ctr"/>
            <a:r>
              <a:rPr lang="en-US" sz="1400" b="1" dirty="0">
                <a:solidFill>
                  <a:srgbClr val="FFFFFF"/>
                </a:solidFill>
                <a:latin typeface="Arial"/>
              </a:rPr>
              <a:t>Lighthouse Activities</a:t>
            </a:r>
          </a:p>
          <a:p>
            <a:pPr algn="ctr"/>
            <a:r>
              <a:rPr lang="en-US" sz="1400" dirty="0">
                <a:solidFill>
                  <a:srgbClr val="FFFFFF"/>
                </a:solidFill>
                <a:latin typeface="Arial"/>
              </a:rPr>
              <a:t>Major experiments, high visibility projects, </a:t>
            </a:r>
          </a:p>
          <a:p>
            <a:pPr algn="ctr"/>
            <a:r>
              <a:rPr lang="en-US" sz="1400" dirty="0">
                <a:solidFill>
                  <a:srgbClr val="FFFFFF"/>
                </a:solidFill>
                <a:latin typeface="Arial"/>
              </a:rPr>
              <a:t>infrastructure building blocks</a:t>
            </a:r>
          </a:p>
          <a:p>
            <a:pPr algn="ctr"/>
            <a:r>
              <a:rPr lang="en-US" sz="1400" i="1" dirty="0">
                <a:solidFill>
                  <a:srgbClr val="FFFFFF"/>
                </a:solidFill>
                <a:latin typeface="Arial"/>
              </a:rPr>
              <a:t>Ambitious and exciting</a:t>
            </a:r>
          </a:p>
        </p:txBody>
      </p:sp>
      <p:graphicFrame>
        <p:nvGraphicFramePr>
          <p:cNvPr id="61" name="Diagram 60">
            <a:extLst>
              <a:ext uri="{FF2B5EF4-FFF2-40B4-BE49-F238E27FC236}">
                <a16:creationId xmlns:a16="http://schemas.microsoft.com/office/drawing/2014/main" id="{BB140C87-7474-CA4D-950D-DD11AABE3170}"/>
              </a:ext>
            </a:extLst>
          </p:cNvPr>
          <p:cNvGraphicFramePr/>
          <p:nvPr/>
        </p:nvGraphicFramePr>
        <p:xfrm>
          <a:off x="5571744" y="2165282"/>
          <a:ext cx="3107188" cy="4710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feld 26"/>
          <p:cNvSpPr txBox="1"/>
          <p:nvPr/>
        </p:nvSpPr>
        <p:spPr>
          <a:xfrm>
            <a:off x="599175" y="1617493"/>
            <a:ext cx="8049777" cy="369332"/>
          </a:xfrm>
          <a:prstGeom prst="rect">
            <a:avLst/>
          </a:prstGeom>
          <a:solidFill>
            <a:schemeClr val="accent2"/>
          </a:solidFill>
          <a:ln w="19050">
            <a:noFill/>
          </a:ln>
        </p:spPr>
        <p:txBody>
          <a:bodyPr wrap="square" rtlCol="0">
            <a:spAutoFit/>
          </a:bodyPr>
          <a:lstStyle/>
          <a:p>
            <a:pPr algn="ctr"/>
            <a:r>
              <a:rPr lang="en-US" dirty="0">
                <a:solidFill>
                  <a:srgbClr val="262626"/>
                </a:solidFill>
                <a:latin typeface="Arial"/>
              </a:rPr>
              <a:t>WCRP Secretariat</a:t>
            </a:r>
          </a:p>
        </p:txBody>
      </p:sp>
      <p:sp>
        <p:nvSpPr>
          <p:cNvPr id="28" name="Titel 27"/>
          <p:cNvSpPr txBox="1">
            <a:spLocks noGrp="1"/>
          </p:cNvSpPr>
          <p:nvPr>
            <p:ph type="title" idx="4294967295"/>
          </p:nvPr>
        </p:nvSpPr>
        <p:spPr>
          <a:xfrm>
            <a:off x="0" y="65177"/>
            <a:ext cx="9144000" cy="707846"/>
          </a:xfrm>
          <a:prstGeom prst="rect">
            <a:avLst/>
          </a:prstGeom>
          <a:noFill/>
        </p:spPr>
        <p:txBody>
          <a:bodyPr wrap="square" rtlCol="0">
            <a:spAutoFit/>
          </a:bodyPr>
          <a:lstStyle/>
          <a:p>
            <a:r>
              <a:rPr lang="en-US" sz="4000" dirty="0">
                <a:solidFill>
                  <a:schemeClr val="bg1"/>
                </a:solidFill>
                <a:latin typeface="Helvetica" panose="020B0604020202020204" pitchFamily="34" charset="0"/>
                <a:cs typeface="Helvetica" panose="020B0604020202020204" pitchFamily="34" charset="0"/>
              </a:rPr>
              <a:t>First Draft of a New WCRP Structure</a:t>
            </a:r>
          </a:p>
        </p:txBody>
      </p:sp>
      <p:sp>
        <p:nvSpPr>
          <p:cNvPr id="5" name="Rectangle 4">
            <a:extLst>
              <a:ext uri="{FF2B5EF4-FFF2-40B4-BE49-F238E27FC236}">
                <a16:creationId xmlns:a16="http://schemas.microsoft.com/office/drawing/2014/main" id="{DE9A914F-D982-DE40-94CD-44E30658EC58}"/>
              </a:ext>
            </a:extLst>
          </p:cNvPr>
          <p:cNvSpPr/>
          <p:nvPr/>
        </p:nvSpPr>
        <p:spPr>
          <a:xfrm>
            <a:off x="801914" y="4024603"/>
            <a:ext cx="4727193" cy="2246770"/>
          </a:xfrm>
          <a:prstGeom prst="rect">
            <a:avLst/>
          </a:prstGeom>
          <a:solidFill>
            <a:schemeClr val="accent3">
              <a:lumMod val="20000"/>
              <a:lumOff val="8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feld 23"/>
          <p:cNvSpPr txBox="1"/>
          <p:nvPr/>
        </p:nvSpPr>
        <p:spPr>
          <a:xfrm>
            <a:off x="868001" y="4024603"/>
            <a:ext cx="4637656" cy="2246769"/>
          </a:xfrm>
          <a:prstGeom prst="rect">
            <a:avLst/>
          </a:prstGeom>
          <a:noFill/>
          <a:ln>
            <a:noFill/>
          </a:ln>
        </p:spPr>
        <p:txBody>
          <a:bodyPr wrap="square" rtlCol="0">
            <a:spAutoFit/>
          </a:bodyPr>
          <a:lstStyle/>
          <a:p>
            <a:pPr algn="ctr"/>
            <a:r>
              <a:rPr lang="en-US" sz="1400" b="1" dirty="0">
                <a:solidFill>
                  <a:srgbClr val="262626"/>
                </a:solidFill>
                <a:latin typeface="Arial"/>
              </a:rPr>
              <a:t>WCRP Communities </a:t>
            </a:r>
          </a:p>
          <a:p>
            <a:pPr algn="ctr"/>
            <a:r>
              <a:rPr lang="en-US" sz="1400" b="1" dirty="0">
                <a:solidFill>
                  <a:srgbClr val="262626"/>
                </a:solidFill>
                <a:latin typeface="Arial"/>
              </a:rPr>
              <a:t>Enduring Capabilities, Homes for Expertise</a:t>
            </a:r>
          </a:p>
          <a:p>
            <a:pPr algn="ctr">
              <a:spcBef>
                <a:spcPts val="600"/>
              </a:spcBef>
            </a:pPr>
            <a:endParaRPr lang="en-US" sz="1100" dirty="0">
              <a:solidFill>
                <a:srgbClr val="262626"/>
              </a:solidFill>
            </a:endParaRPr>
          </a:p>
          <a:p>
            <a:pPr marL="171450" indent="-171450">
              <a:spcBef>
                <a:spcPts val="600"/>
              </a:spcBef>
              <a:buFont typeface="Arial" panose="020B0604020202020204" pitchFamily="34" charset="0"/>
              <a:buChar char="•"/>
            </a:pPr>
            <a:r>
              <a:rPr lang="en-US" sz="1100" i="1" dirty="0">
                <a:solidFill>
                  <a:srgbClr val="262626"/>
                </a:solidFill>
              </a:rPr>
              <a:t>Climate and Cryosphere</a:t>
            </a:r>
          </a:p>
          <a:p>
            <a:pPr marL="171450" indent="-171450">
              <a:spcBef>
                <a:spcPts val="600"/>
              </a:spcBef>
              <a:buFont typeface="Arial" panose="020B0604020202020204" pitchFamily="34" charset="0"/>
              <a:buChar char="•"/>
            </a:pPr>
            <a:r>
              <a:rPr lang="en-US" sz="1100" i="1" dirty="0">
                <a:solidFill>
                  <a:srgbClr val="262626"/>
                </a:solidFill>
              </a:rPr>
              <a:t>Climate and Ocean Variability, Predictability and Change</a:t>
            </a:r>
          </a:p>
          <a:p>
            <a:pPr marL="171450" indent="-171450">
              <a:spcBef>
                <a:spcPts val="600"/>
              </a:spcBef>
              <a:buFont typeface="Arial" panose="020B0604020202020204" pitchFamily="34" charset="0"/>
              <a:buChar char="•"/>
            </a:pPr>
            <a:r>
              <a:rPr lang="en-US" sz="1100" i="1" dirty="0">
                <a:solidFill>
                  <a:srgbClr val="262626"/>
                </a:solidFill>
              </a:rPr>
              <a:t>Global Energy and Water Exchanges</a:t>
            </a:r>
          </a:p>
          <a:p>
            <a:pPr marL="171450" indent="-171450">
              <a:spcBef>
                <a:spcPts val="600"/>
              </a:spcBef>
              <a:buFont typeface="Arial" panose="020B0604020202020204" pitchFamily="34" charset="0"/>
              <a:buChar char="•"/>
            </a:pPr>
            <a:r>
              <a:rPr lang="en-US" sz="1100" i="1" dirty="0">
                <a:solidFill>
                  <a:srgbClr val="262626"/>
                </a:solidFill>
              </a:rPr>
              <a:t>Stratosphere-troposphere Processes And their Role in Climate</a:t>
            </a:r>
          </a:p>
          <a:p>
            <a:pPr marL="171450" indent="-171450">
              <a:spcBef>
                <a:spcPts val="600"/>
              </a:spcBef>
              <a:buFont typeface="Arial" panose="020B0604020202020204" pitchFamily="34" charset="0"/>
              <a:buChar char="•"/>
            </a:pPr>
            <a:r>
              <a:rPr lang="en-AU" sz="1100" i="1" dirty="0"/>
              <a:t>Earth System Modelling and Observational Capabilities (new)</a:t>
            </a:r>
          </a:p>
          <a:p>
            <a:pPr marL="171450" indent="-171450">
              <a:spcBef>
                <a:spcPts val="600"/>
              </a:spcBef>
              <a:buFont typeface="Arial" panose="020B0604020202020204" pitchFamily="34" charset="0"/>
              <a:buChar char="•"/>
            </a:pPr>
            <a:r>
              <a:rPr lang="en-US" sz="1100" i="1" dirty="0"/>
              <a:t>Regional Climate Information for Societies (new)</a:t>
            </a:r>
          </a:p>
        </p:txBody>
      </p:sp>
      <p:sp>
        <p:nvSpPr>
          <p:cNvPr id="3" name="Textfeld 2"/>
          <p:cNvSpPr txBox="1"/>
          <p:nvPr/>
        </p:nvSpPr>
        <p:spPr>
          <a:xfrm>
            <a:off x="337277" y="1086995"/>
            <a:ext cx="8544393" cy="369332"/>
          </a:xfrm>
          <a:prstGeom prst="rect">
            <a:avLst/>
          </a:prstGeom>
          <a:solidFill>
            <a:srgbClr val="008E8B"/>
          </a:solidFill>
          <a:ln w="19050">
            <a:noFill/>
          </a:ln>
        </p:spPr>
        <p:txBody>
          <a:bodyPr wrap="square" rtlCol="0">
            <a:spAutoFit/>
          </a:bodyPr>
          <a:lstStyle/>
          <a:p>
            <a:pPr algn="ctr"/>
            <a:r>
              <a:rPr lang="en-US" dirty="0">
                <a:solidFill>
                  <a:schemeClr val="bg1"/>
                </a:solidFill>
                <a:latin typeface="Arial"/>
              </a:rPr>
              <a:t>Joint Scientific Committee</a:t>
            </a:r>
          </a:p>
        </p:txBody>
      </p:sp>
      <p:sp>
        <p:nvSpPr>
          <p:cNvPr id="9" name="Rectangle 8">
            <a:extLst>
              <a:ext uri="{FF2B5EF4-FFF2-40B4-BE49-F238E27FC236}">
                <a16:creationId xmlns:a16="http://schemas.microsoft.com/office/drawing/2014/main" id="{4DCC29C3-DE14-43A5-A8FB-18EA27CF0C81}"/>
              </a:ext>
            </a:extLst>
          </p:cNvPr>
          <p:cNvSpPr/>
          <p:nvPr/>
        </p:nvSpPr>
        <p:spPr>
          <a:xfrm>
            <a:off x="6061706" y="2185952"/>
            <a:ext cx="2587246" cy="4692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Ongoing and additional activities and fora</a:t>
            </a:r>
          </a:p>
        </p:txBody>
      </p:sp>
      <p:pic>
        <p:nvPicPr>
          <p:cNvPr id="62" name="Graphic 61" descr="Microscope">
            <a:extLst>
              <a:ext uri="{FF2B5EF4-FFF2-40B4-BE49-F238E27FC236}">
                <a16:creationId xmlns:a16="http://schemas.microsoft.com/office/drawing/2014/main" id="{0D2CAF63-9E87-3F4A-B949-DAEB44D595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1684" y="2855082"/>
            <a:ext cx="360002" cy="360000"/>
          </a:xfrm>
          <a:prstGeom prst="rect">
            <a:avLst/>
          </a:prstGeom>
        </p:spPr>
      </p:pic>
      <p:pic>
        <p:nvPicPr>
          <p:cNvPr id="63" name="Graphic 62" descr="Classroom">
            <a:extLst>
              <a:ext uri="{FF2B5EF4-FFF2-40B4-BE49-F238E27FC236}">
                <a16:creationId xmlns:a16="http://schemas.microsoft.com/office/drawing/2014/main" id="{80599D1F-0211-FB45-B64F-E38A31BBE52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44803" y="3418423"/>
            <a:ext cx="360000" cy="360000"/>
          </a:xfrm>
          <a:prstGeom prst="rect">
            <a:avLst/>
          </a:prstGeom>
        </p:spPr>
      </p:pic>
      <p:pic>
        <p:nvPicPr>
          <p:cNvPr id="64" name="Graphic 63" descr="Statistics">
            <a:extLst>
              <a:ext uri="{FF2B5EF4-FFF2-40B4-BE49-F238E27FC236}">
                <a16:creationId xmlns:a16="http://schemas.microsoft.com/office/drawing/2014/main" id="{17C1884C-643B-BC47-8B82-530247E231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98483" y="4037384"/>
            <a:ext cx="360000" cy="360000"/>
          </a:xfrm>
          <a:prstGeom prst="rect">
            <a:avLst/>
          </a:prstGeom>
        </p:spPr>
      </p:pic>
      <p:pic>
        <p:nvPicPr>
          <p:cNvPr id="65" name="Graphic 64" descr="Business Growth">
            <a:extLst>
              <a:ext uri="{FF2B5EF4-FFF2-40B4-BE49-F238E27FC236}">
                <a16:creationId xmlns:a16="http://schemas.microsoft.com/office/drawing/2014/main" id="{AE5EE44C-481A-7946-A491-A07344F6E30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205404" y="4667052"/>
            <a:ext cx="360000" cy="360000"/>
          </a:xfrm>
          <a:prstGeom prst="rect">
            <a:avLst/>
          </a:prstGeom>
        </p:spPr>
      </p:pic>
      <p:pic>
        <p:nvPicPr>
          <p:cNvPr id="66" name="Graphic 65" descr="Books">
            <a:extLst>
              <a:ext uri="{FF2B5EF4-FFF2-40B4-BE49-F238E27FC236}">
                <a16:creationId xmlns:a16="http://schemas.microsoft.com/office/drawing/2014/main" id="{ED01ADE4-FF9C-CA46-84A4-B84663E3634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053299" y="5266361"/>
            <a:ext cx="360000" cy="360000"/>
          </a:xfrm>
          <a:prstGeom prst="rect">
            <a:avLst/>
          </a:prstGeom>
        </p:spPr>
      </p:pic>
      <p:pic>
        <p:nvPicPr>
          <p:cNvPr id="67" name="Graphic 66" descr="Group brainstorm">
            <a:extLst>
              <a:ext uri="{FF2B5EF4-FFF2-40B4-BE49-F238E27FC236}">
                <a16:creationId xmlns:a16="http://schemas.microsoft.com/office/drawing/2014/main" id="{DB2C3A81-C8FB-6046-80BA-E58038F5990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708079" y="5862591"/>
            <a:ext cx="360000" cy="360000"/>
          </a:xfrm>
          <a:prstGeom prst="rect">
            <a:avLst/>
          </a:prstGeom>
        </p:spPr>
      </p:pic>
    </p:spTree>
    <p:extLst>
      <p:ext uri="{BB962C8B-B14F-4D97-AF65-F5344CB8AC3E}">
        <p14:creationId xmlns:p14="http://schemas.microsoft.com/office/powerpoint/2010/main" val="1148872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9717996-B609-D747-8748-7DCC8E5DD3DC}"/>
              </a:ext>
            </a:extLst>
          </p:cNvPr>
          <p:cNvSpPr txBox="1"/>
          <p:nvPr/>
        </p:nvSpPr>
        <p:spPr>
          <a:xfrm>
            <a:off x="0" y="-62345"/>
            <a:ext cx="9144000" cy="893341"/>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ctr">
              <a:lnSpc>
                <a:spcPct val="100000"/>
              </a:lnSpc>
              <a:spcBef>
                <a:spcPts val="0"/>
              </a:spcBef>
              <a:spcAft>
                <a:spcPts val="0"/>
              </a:spcAft>
              <a:buClr>
                <a:srgbClr val="000000"/>
              </a:buClr>
              <a:buSzPts val="1400"/>
              <a:buFont typeface="Arial"/>
              <a:buNone/>
              <a:defRPr sz="4400" b="0" i="0" u="none" strike="noStrike" cap="none">
                <a:solidFill>
                  <a:srgbClr val="F2F2F2"/>
                </a:solidFill>
                <a:latin typeface="Calibri"/>
                <a:ea typeface="Calibri"/>
                <a:cs typeface="Calibri"/>
                <a:sym typeface="Calibri"/>
              </a:defRPr>
            </a:lvl1pPr>
            <a:lvl2pPr marR="0" lvl="1"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r>
              <a:rPr lang="en-US" sz="4000" dirty="0">
                <a:latin typeface="Helvetica" pitchFamily="2" charset="0"/>
              </a:rPr>
              <a:t>Proposed Lighthouse Activities</a:t>
            </a:r>
            <a:endParaRPr lang="en-AU" sz="4000" dirty="0">
              <a:latin typeface="Helvetica" pitchFamily="2" charset="0"/>
            </a:endParaRPr>
          </a:p>
        </p:txBody>
      </p:sp>
      <p:sp>
        <p:nvSpPr>
          <p:cNvPr id="28" name="TextBox 27">
            <a:extLst>
              <a:ext uri="{FF2B5EF4-FFF2-40B4-BE49-F238E27FC236}">
                <a16:creationId xmlns:a16="http://schemas.microsoft.com/office/drawing/2014/main" id="{28E49493-9A72-42B1-971A-DD92BA335D5B}"/>
              </a:ext>
            </a:extLst>
          </p:cNvPr>
          <p:cNvSpPr txBox="1"/>
          <p:nvPr/>
        </p:nvSpPr>
        <p:spPr>
          <a:xfrm>
            <a:off x="852567" y="5949900"/>
            <a:ext cx="7289515" cy="723275"/>
          </a:xfrm>
          <a:prstGeom prst="rect">
            <a:avLst/>
          </a:prstGeom>
          <a:solidFill>
            <a:schemeClr val="bg1"/>
          </a:solidFill>
        </p:spPr>
        <p:txBody>
          <a:bodyPr wrap="square" rtlCol="0">
            <a:spAutoFit/>
          </a:bodyPr>
          <a:lstStyle/>
          <a:p>
            <a:pPr algn="ctr">
              <a:spcAft>
                <a:spcPts val="600"/>
              </a:spcAft>
            </a:pPr>
            <a:r>
              <a:rPr lang="en-US" b="1" dirty="0">
                <a:solidFill>
                  <a:srgbClr val="262626"/>
                </a:solidFill>
                <a:latin typeface="Helvetica" pitchFamily="2" charset="0"/>
              </a:rPr>
              <a:t>These draw on WCRP’s fundamental science, critical </a:t>
            </a:r>
          </a:p>
          <a:p>
            <a:pPr algn="ctr">
              <a:spcAft>
                <a:spcPts val="600"/>
              </a:spcAft>
            </a:pPr>
            <a:r>
              <a:rPr lang="en-US" b="1" dirty="0">
                <a:solidFill>
                  <a:srgbClr val="262626"/>
                </a:solidFill>
                <a:latin typeface="Helvetica" pitchFamily="2" charset="0"/>
              </a:rPr>
              <a:t>infrastructure and strategic partnerships</a:t>
            </a:r>
            <a:endParaRPr lang="en-US" dirty="0">
              <a:solidFill>
                <a:srgbClr val="262626"/>
              </a:solidFill>
              <a:latin typeface="Helvetica" pitchFamily="2" charset="0"/>
            </a:endParaRPr>
          </a:p>
        </p:txBody>
      </p:sp>
      <p:grpSp>
        <p:nvGrpSpPr>
          <p:cNvPr id="9" name="Group 8">
            <a:extLst>
              <a:ext uri="{FF2B5EF4-FFF2-40B4-BE49-F238E27FC236}">
                <a16:creationId xmlns:a16="http://schemas.microsoft.com/office/drawing/2014/main" id="{85245001-9F78-457C-8D93-D40921FAAB91}"/>
              </a:ext>
            </a:extLst>
          </p:cNvPr>
          <p:cNvGrpSpPr/>
          <p:nvPr/>
        </p:nvGrpSpPr>
        <p:grpSpPr>
          <a:xfrm>
            <a:off x="846138" y="1169916"/>
            <a:ext cx="7297487" cy="4518166"/>
            <a:chOff x="-3657" y="0"/>
            <a:chExt cx="4150857" cy="3272856"/>
          </a:xfrm>
        </p:grpSpPr>
        <p:grpSp>
          <p:nvGrpSpPr>
            <p:cNvPr id="10" name="Group 9">
              <a:extLst>
                <a:ext uri="{FF2B5EF4-FFF2-40B4-BE49-F238E27FC236}">
                  <a16:creationId xmlns:a16="http://schemas.microsoft.com/office/drawing/2014/main" id="{A8D1EDF2-5D3A-4235-BD4B-846F76EC536D}"/>
                </a:ext>
              </a:extLst>
            </p:cNvPr>
            <p:cNvGrpSpPr/>
            <p:nvPr/>
          </p:nvGrpSpPr>
          <p:grpSpPr>
            <a:xfrm>
              <a:off x="-3657" y="0"/>
              <a:ext cx="4150857" cy="3272856"/>
              <a:chOff x="-3657" y="0"/>
              <a:chExt cx="4150857" cy="3272856"/>
            </a:xfrm>
          </p:grpSpPr>
          <p:sp>
            <p:nvSpPr>
              <p:cNvPr id="17" name="Rounded Rectangle 109">
                <a:extLst>
                  <a:ext uri="{FF2B5EF4-FFF2-40B4-BE49-F238E27FC236}">
                    <a16:creationId xmlns:a16="http://schemas.microsoft.com/office/drawing/2014/main" id="{7560C0D2-44A1-4A74-A4FD-2139F8AA8F40}"/>
                  </a:ext>
                </a:extLst>
              </p:cNvPr>
              <p:cNvSpPr/>
              <p:nvPr/>
            </p:nvSpPr>
            <p:spPr>
              <a:xfrm>
                <a:off x="0" y="0"/>
                <a:ext cx="1260000" cy="1728000"/>
              </a:xfrm>
              <a:prstGeom prst="roundRect">
                <a:avLst/>
              </a:prstGeom>
              <a:solidFill>
                <a:srgbClr val="008E8B"/>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latin typeface="Arial"/>
                </a:endParaRPr>
              </a:p>
            </p:txBody>
          </p:sp>
          <p:sp>
            <p:nvSpPr>
              <p:cNvPr id="18" name="Rounded Rectangle 110">
                <a:extLst>
                  <a:ext uri="{FF2B5EF4-FFF2-40B4-BE49-F238E27FC236}">
                    <a16:creationId xmlns:a16="http://schemas.microsoft.com/office/drawing/2014/main" id="{26621B41-9315-45D4-B0E8-7BC220DFE944}"/>
                  </a:ext>
                </a:extLst>
              </p:cNvPr>
              <p:cNvSpPr/>
              <p:nvPr/>
            </p:nvSpPr>
            <p:spPr>
              <a:xfrm>
                <a:off x="1447137" y="7951"/>
                <a:ext cx="1260000" cy="1728000"/>
              </a:xfrm>
              <a:prstGeom prst="roundRect">
                <a:avLst/>
              </a:prstGeom>
              <a:solidFill>
                <a:srgbClr val="008E8B"/>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latin typeface="Arial"/>
                </a:endParaRPr>
              </a:p>
            </p:txBody>
          </p:sp>
          <p:sp>
            <p:nvSpPr>
              <p:cNvPr id="19" name="Rounded Rectangle 111">
                <a:extLst>
                  <a:ext uri="{FF2B5EF4-FFF2-40B4-BE49-F238E27FC236}">
                    <a16:creationId xmlns:a16="http://schemas.microsoft.com/office/drawing/2014/main" id="{ED090D90-2FFC-4F53-8932-74D428B9E9C8}"/>
                  </a:ext>
                </a:extLst>
              </p:cNvPr>
              <p:cNvSpPr/>
              <p:nvPr/>
            </p:nvSpPr>
            <p:spPr>
              <a:xfrm>
                <a:off x="2886323" y="7951"/>
                <a:ext cx="1260000" cy="1728000"/>
              </a:xfrm>
              <a:prstGeom prst="roundRect">
                <a:avLst/>
              </a:prstGeom>
              <a:solidFill>
                <a:srgbClr val="008E8B"/>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latin typeface="Arial"/>
                </a:endParaRPr>
              </a:p>
            </p:txBody>
          </p:sp>
          <p:sp>
            <p:nvSpPr>
              <p:cNvPr id="21" name="Rounded Rectangle 112">
                <a:extLst>
                  <a:ext uri="{FF2B5EF4-FFF2-40B4-BE49-F238E27FC236}">
                    <a16:creationId xmlns:a16="http://schemas.microsoft.com/office/drawing/2014/main" id="{D6961836-08E9-4F8D-8785-12BFA03B3C59}"/>
                  </a:ext>
                </a:extLst>
              </p:cNvPr>
              <p:cNvSpPr/>
              <p:nvPr/>
            </p:nvSpPr>
            <p:spPr>
              <a:xfrm>
                <a:off x="0" y="1850730"/>
                <a:ext cx="4147200" cy="645290"/>
              </a:xfrm>
              <a:prstGeom prst="roundRect">
                <a:avLst/>
              </a:prstGeom>
              <a:solidFill>
                <a:srgbClr val="008E8B"/>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latin typeface="Arial"/>
                </a:endParaRPr>
              </a:p>
            </p:txBody>
          </p:sp>
          <p:sp>
            <p:nvSpPr>
              <p:cNvPr id="22" name="Rounded Rectangle 113">
                <a:extLst>
                  <a:ext uri="{FF2B5EF4-FFF2-40B4-BE49-F238E27FC236}">
                    <a16:creationId xmlns:a16="http://schemas.microsoft.com/office/drawing/2014/main" id="{520BCFE1-B1D6-4A68-976B-953025A7A4A3}"/>
                  </a:ext>
                </a:extLst>
              </p:cNvPr>
              <p:cNvSpPr/>
              <p:nvPr/>
            </p:nvSpPr>
            <p:spPr>
              <a:xfrm>
                <a:off x="-3657" y="2732856"/>
                <a:ext cx="4150857" cy="540000"/>
              </a:xfrm>
              <a:prstGeom prst="roundRect">
                <a:avLst/>
              </a:prstGeom>
              <a:solidFill>
                <a:srgbClr val="008E8B"/>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latin typeface="Arial"/>
                </a:endParaRPr>
              </a:p>
            </p:txBody>
          </p:sp>
        </p:grpSp>
        <p:sp>
          <p:nvSpPr>
            <p:cNvPr id="11" name="Text Box 114">
              <a:extLst>
                <a:ext uri="{FF2B5EF4-FFF2-40B4-BE49-F238E27FC236}">
                  <a16:creationId xmlns:a16="http://schemas.microsoft.com/office/drawing/2014/main" id="{295E3000-A934-475D-A771-E70868E29395}"/>
                </a:ext>
              </a:extLst>
            </p:cNvPr>
            <p:cNvSpPr txBox="1"/>
            <p:nvPr/>
          </p:nvSpPr>
          <p:spPr>
            <a:xfrm>
              <a:off x="60518" y="244945"/>
              <a:ext cx="1136512" cy="1272209"/>
            </a:xfrm>
            <a:prstGeom prst="rect">
              <a:avLst/>
            </a:prstGeom>
            <a:noFill/>
            <a:ln w="6350">
              <a:noFill/>
            </a:ln>
          </p:spPr>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600"/>
                </a:spcAft>
              </a:pPr>
              <a:r>
                <a:rPr lang="en-US" b="1" dirty="0">
                  <a:solidFill>
                    <a:srgbClr val="FFFFFF"/>
                  </a:solidFill>
                  <a:latin typeface="Helvetica" panose="020B0604020202020204" pitchFamily="34" charset="0"/>
                  <a:ea typeface="Times New Roman" panose="02020603050405020304" pitchFamily="18" charset="0"/>
                  <a:cs typeface="Cambria" panose="02040503050406030204" pitchFamily="18" charset="0"/>
                </a:rPr>
                <a:t>Explaining and Predicting Earth System Change</a:t>
              </a:r>
            </a:p>
          </p:txBody>
        </p:sp>
        <p:sp>
          <p:nvSpPr>
            <p:cNvPr id="12" name="Text Box 115">
              <a:extLst>
                <a:ext uri="{FF2B5EF4-FFF2-40B4-BE49-F238E27FC236}">
                  <a16:creationId xmlns:a16="http://schemas.microsoft.com/office/drawing/2014/main" id="{BD19C679-289B-46D1-AAFD-7CF65A4C2393}"/>
                </a:ext>
              </a:extLst>
            </p:cNvPr>
            <p:cNvSpPr txBox="1"/>
            <p:nvPr/>
          </p:nvSpPr>
          <p:spPr>
            <a:xfrm>
              <a:off x="1515883" y="276624"/>
              <a:ext cx="1136015" cy="1271905"/>
            </a:xfrm>
            <a:prstGeom prst="rect">
              <a:avLst/>
            </a:prstGeom>
            <a:noFill/>
            <a:ln w="6350">
              <a:noFill/>
            </a:ln>
          </p:spPr>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600"/>
                </a:spcAft>
              </a:pPr>
              <a:r>
                <a:rPr lang="en-US" b="1" dirty="0">
                  <a:solidFill>
                    <a:srgbClr val="FFFFFF"/>
                  </a:solidFill>
                  <a:latin typeface="Helvetica" panose="020B0604020202020204" pitchFamily="34" charset="0"/>
                </a:rPr>
                <a:t>My Climate Risk</a:t>
              </a:r>
            </a:p>
          </p:txBody>
        </p:sp>
        <p:sp>
          <p:nvSpPr>
            <p:cNvPr id="13" name="Text Box 116">
              <a:extLst>
                <a:ext uri="{FF2B5EF4-FFF2-40B4-BE49-F238E27FC236}">
                  <a16:creationId xmlns:a16="http://schemas.microsoft.com/office/drawing/2014/main" id="{F439209E-E22E-447F-8F43-282123290583}"/>
                </a:ext>
              </a:extLst>
            </p:cNvPr>
            <p:cNvSpPr txBox="1"/>
            <p:nvPr/>
          </p:nvSpPr>
          <p:spPr>
            <a:xfrm>
              <a:off x="2946842" y="476413"/>
              <a:ext cx="1136512" cy="1056642"/>
            </a:xfrm>
            <a:prstGeom prst="rect">
              <a:avLst/>
            </a:prstGeom>
            <a:noFill/>
            <a:ln w="6350">
              <a:noFill/>
            </a:ln>
          </p:spPr>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600"/>
                </a:spcAft>
              </a:pPr>
              <a:r>
                <a:rPr lang="en-US" b="1" dirty="0">
                  <a:solidFill>
                    <a:srgbClr val="FFFFFF"/>
                  </a:solidFill>
                  <a:latin typeface="Helvetica" panose="020B0604020202020204" pitchFamily="34" charset="0"/>
                </a:rPr>
                <a:t>Safe Landing Climates</a:t>
              </a:r>
              <a:r>
                <a:rPr lang="en-US" sz="1600" b="1" dirty="0">
                  <a:solidFill>
                    <a:srgbClr val="FFFFFF"/>
                  </a:solidFill>
                  <a:latin typeface="Helvetica" panose="020B0604020202020204" pitchFamily="34" charset="0"/>
                  <a:ea typeface="Times New Roman" panose="02020603050405020304" pitchFamily="18" charset="0"/>
                  <a:cs typeface="Cambria" panose="02040503050406030204" pitchFamily="18" charset="0"/>
                </a:rPr>
                <a:t> </a:t>
              </a:r>
              <a:endParaRPr lang="en-AU" sz="1200" b="1" dirty="0">
                <a:solidFill>
                  <a:srgbClr val="FFFFFF"/>
                </a:solidFill>
                <a:latin typeface="Helvetica" panose="020B0604020202020204" pitchFamily="34" charset="0"/>
                <a:ea typeface="Times New Roman" panose="02020603050405020304" pitchFamily="18" charset="0"/>
                <a:cs typeface="Cambria" panose="02040503050406030204" pitchFamily="18" charset="0"/>
              </a:endParaRPr>
            </a:p>
          </p:txBody>
        </p:sp>
        <p:sp>
          <p:nvSpPr>
            <p:cNvPr id="15" name="Text Box 117">
              <a:extLst>
                <a:ext uri="{FF2B5EF4-FFF2-40B4-BE49-F238E27FC236}">
                  <a16:creationId xmlns:a16="http://schemas.microsoft.com/office/drawing/2014/main" id="{D2ACF8CA-CDAF-4E86-91C6-5B65D6051459}"/>
                </a:ext>
              </a:extLst>
            </p:cNvPr>
            <p:cNvSpPr txBox="1"/>
            <p:nvPr/>
          </p:nvSpPr>
          <p:spPr>
            <a:xfrm>
              <a:off x="191972" y="1903821"/>
              <a:ext cx="3903621" cy="661164"/>
            </a:xfrm>
            <a:prstGeom prst="rect">
              <a:avLst/>
            </a:prstGeom>
            <a:noFill/>
            <a:ln w="6350">
              <a:noFill/>
            </a:ln>
          </p:spPr>
          <p:txBody>
            <a:bodyPr rot="0" spcFirstLastPara="0" vert="horz" wrap="square" lIns="36000" tIns="36000" rIns="36000" bIns="36000" numCol="1" spcCol="0" rtlCol="0" fromWordArt="0" anchor="ctr" anchorCtr="0" forceAA="0" compatLnSpc="1">
              <a:prstTxWarp prst="textNoShape">
                <a:avLst/>
              </a:prstTxWarp>
              <a:noAutofit/>
            </a:bodyPr>
            <a:lstStyle/>
            <a:p>
              <a:pPr algn="ctr">
                <a:spcBef>
                  <a:spcPts val="600"/>
                </a:spcBef>
                <a:spcAft>
                  <a:spcPts val="600"/>
                </a:spcAft>
              </a:pPr>
              <a:r>
                <a:rPr lang="en-US" b="1" dirty="0">
                  <a:solidFill>
                    <a:srgbClr val="FFFFFF"/>
                  </a:solidFill>
                  <a:latin typeface="Helvetica" panose="020B0604020202020204" pitchFamily="34" charset="0"/>
                </a:rPr>
                <a:t>WCRP Academy</a:t>
              </a:r>
            </a:p>
          </p:txBody>
        </p:sp>
        <p:sp>
          <p:nvSpPr>
            <p:cNvPr id="16" name="Text Box 118">
              <a:extLst>
                <a:ext uri="{FF2B5EF4-FFF2-40B4-BE49-F238E27FC236}">
                  <a16:creationId xmlns:a16="http://schemas.microsoft.com/office/drawing/2014/main" id="{C5554891-6FCD-4255-81BE-BB17B6D0D128}"/>
                </a:ext>
              </a:extLst>
            </p:cNvPr>
            <p:cNvSpPr txBox="1"/>
            <p:nvPr/>
          </p:nvSpPr>
          <p:spPr>
            <a:xfrm>
              <a:off x="56619" y="2777949"/>
              <a:ext cx="4038974" cy="413468"/>
            </a:xfrm>
            <a:prstGeom prst="rect">
              <a:avLst/>
            </a:prstGeom>
            <a:noFill/>
            <a:ln w="6350">
              <a:noFill/>
            </a:ln>
          </p:spPr>
          <p:txBody>
            <a:bodyPr rot="0" spcFirstLastPara="0" vert="horz" wrap="square" lIns="36000" tIns="36000" rIns="36000" bIns="36000" numCol="1" spcCol="0" rtlCol="0" fromWordArt="0" anchor="ctr" anchorCtr="0" forceAA="0" compatLnSpc="1">
              <a:prstTxWarp prst="textNoShape">
                <a:avLst/>
              </a:prstTxWarp>
              <a:noAutofit/>
            </a:bodyPr>
            <a:lstStyle/>
            <a:p>
              <a:pPr algn="ctr">
                <a:spcBef>
                  <a:spcPts val="600"/>
                </a:spcBef>
                <a:spcAft>
                  <a:spcPts val="600"/>
                </a:spcAft>
              </a:pPr>
              <a:r>
                <a:rPr lang="en-US" b="1" dirty="0">
                  <a:solidFill>
                    <a:srgbClr val="FFFFFF"/>
                  </a:solidFill>
                  <a:latin typeface="Helvetica" panose="020B0604020202020204" pitchFamily="34" charset="0"/>
                </a:rPr>
                <a:t>Digital Earths</a:t>
              </a:r>
            </a:p>
          </p:txBody>
        </p:sp>
      </p:grpSp>
      <p:sp>
        <p:nvSpPr>
          <p:cNvPr id="2" name="Diagonal Stripe 1">
            <a:extLst>
              <a:ext uri="{FF2B5EF4-FFF2-40B4-BE49-F238E27FC236}">
                <a16:creationId xmlns:a16="http://schemas.microsoft.com/office/drawing/2014/main" id="{7500018D-71D8-C443-9F96-BFCF603936CB}"/>
              </a:ext>
            </a:extLst>
          </p:cNvPr>
          <p:cNvSpPr/>
          <p:nvPr/>
        </p:nvSpPr>
        <p:spPr>
          <a:xfrm rot="10800000">
            <a:off x="6934902" y="4749359"/>
            <a:ext cx="2215165" cy="2215165"/>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2626"/>
              </a:solidFill>
              <a:latin typeface="Arial"/>
            </a:endParaRPr>
          </a:p>
        </p:txBody>
      </p:sp>
      <p:sp>
        <p:nvSpPr>
          <p:cNvPr id="4" name="TextBox 3">
            <a:extLst>
              <a:ext uri="{FF2B5EF4-FFF2-40B4-BE49-F238E27FC236}">
                <a16:creationId xmlns:a16="http://schemas.microsoft.com/office/drawing/2014/main" id="{259512FA-CF16-A649-ADB9-D81C93A54B8E}"/>
              </a:ext>
            </a:extLst>
          </p:cNvPr>
          <p:cNvSpPr txBox="1"/>
          <p:nvPr/>
        </p:nvSpPr>
        <p:spPr>
          <a:xfrm rot="18900000">
            <a:off x="7182998" y="5780117"/>
            <a:ext cx="2456762" cy="1015663"/>
          </a:xfrm>
          <a:prstGeom prst="rect">
            <a:avLst/>
          </a:prstGeom>
          <a:noFill/>
        </p:spPr>
        <p:txBody>
          <a:bodyPr wrap="square" rtlCol="0">
            <a:spAutoFit/>
          </a:bodyPr>
          <a:lstStyle/>
          <a:p>
            <a:pPr algn="ctr"/>
            <a:r>
              <a:rPr lang="en-US" sz="2000" b="1" dirty="0">
                <a:solidFill>
                  <a:srgbClr val="262626"/>
                </a:solidFill>
                <a:latin typeface="Arial"/>
              </a:rPr>
              <a:t>Provisional </a:t>
            </a:r>
          </a:p>
          <a:p>
            <a:pPr algn="ctr"/>
            <a:r>
              <a:rPr lang="en-US" sz="2000" b="1" dirty="0">
                <a:solidFill>
                  <a:srgbClr val="262626"/>
                </a:solidFill>
                <a:latin typeface="Arial"/>
              </a:rPr>
              <a:t>Names</a:t>
            </a:r>
          </a:p>
          <a:p>
            <a:endParaRPr lang="en-US" sz="2000" b="1" dirty="0">
              <a:solidFill>
                <a:srgbClr val="262626"/>
              </a:solidFill>
              <a:latin typeface="Arial"/>
            </a:endParaRPr>
          </a:p>
        </p:txBody>
      </p:sp>
    </p:spTree>
    <p:extLst>
      <p:ext uri="{BB962C8B-B14F-4D97-AF65-F5344CB8AC3E}">
        <p14:creationId xmlns:p14="http://schemas.microsoft.com/office/powerpoint/2010/main" val="2613313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9717996-B609-D747-8748-7DCC8E5DD3DC}"/>
              </a:ext>
            </a:extLst>
          </p:cNvPr>
          <p:cNvSpPr txBox="1"/>
          <p:nvPr/>
        </p:nvSpPr>
        <p:spPr>
          <a:xfrm>
            <a:off x="262466" y="-64694"/>
            <a:ext cx="8542867" cy="836951"/>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ctr">
              <a:lnSpc>
                <a:spcPct val="100000"/>
              </a:lnSpc>
              <a:spcBef>
                <a:spcPts val="0"/>
              </a:spcBef>
              <a:spcAft>
                <a:spcPts val="0"/>
              </a:spcAft>
              <a:buClr>
                <a:srgbClr val="000000"/>
              </a:buClr>
              <a:buSzPts val="1400"/>
              <a:buFont typeface="Arial"/>
              <a:buNone/>
              <a:defRPr sz="4400" b="0" i="0" u="none" strike="noStrike" cap="none">
                <a:solidFill>
                  <a:srgbClr val="F2F2F2"/>
                </a:solidFill>
                <a:latin typeface="Calibri"/>
                <a:ea typeface="Calibri"/>
                <a:cs typeface="Calibri"/>
                <a:sym typeface="Calibri"/>
              </a:defRPr>
            </a:lvl1pPr>
            <a:lvl2pPr marR="0" lvl="1"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r>
              <a:rPr lang="en-US" sz="4000" dirty="0">
                <a:latin typeface="Helvetica" pitchFamily="2" charset="0"/>
              </a:rPr>
              <a:t>Proposed Lighthouse Activities</a:t>
            </a:r>
            <a:endParaRPr lang="en-AU" sz="4000" dirty="0">
              <a:latin typeface="Helvetica" pitchFamily="2" charset="0"/>
            </a:endParaRPr>
          </a:p>
        </p:txBody>
      </p:sp>
      <p:grpSp>
        <p:nvGrpSpPr>
          <p:cNvPr id="4" name="Group 3">
            <a:extLst>
              <a:ext uri="{FF2B5EF4-FFF2-40B4-BE49-F238E27FC236}">
                <a16:creationId xmlns:a16="http://schemas.microsoft.com/office/drawing/2014/main" id="{12031092-63DF-4E00-A703-EFE536288EFB}"/>
              </a:ext>
            </a:extLst>
          </p:cNvPr>
          <p:cNvGrpSpPr/>
          <p:nvPr/>
        </p:nvGrpSpPr>
        <p:grpSpPr>
          <a:xfrm>
            <a:off x="436488" y="1124084"/>
            <a:ext cx="8179004" cy="5474339"/>
            <a:chOff x="186267" y="1010827"/>
            <a:chExt cx="8754533" cy="5843175"/>
          </a:xfrm>
        </p:grpSpPr>
        <p:sp>
          <p:nvSpPr>
            <p:cNvPr id="7" name="Freeform: Shape 6">
              <a:extLst>
                <a:ext uri="{FF2B5EF4-FFF2-40B4-BE49-F238E27FC236}">
                  <a16:creationId xmlns:a16="http://schemas.microsoft.com/office/drawing/2014/main" id="{E78DC190-F1E0-4352-BE39-1B6255B2ECDD}"/>
                </a:ext>
              </a:extLst>
            </p:cNvPr>
            <p:cNvSpPr/>
            <p:nvPr/>
          </p:nvSpPr>
          <p:spPr>
            <a:xfrm>
              <a:off x="186267" y="1010827"/>
              <a:ext cx="8754533" cy="1082069"/>
            </a:xfrm>
            <a:custGeom>
              <a:avLst/>
              <a:gdLst>
                <a:gd name="connsiteX0" fmla="*/ 0 w 8754533"/>
                <a:gd name="connsiteY0" fmla="*/ 108207 h 1082069"/>
                <a:gd name="connsiteX1" fmla="*/ 108207 w 8754533"/>
                <a:gd name="connsiteY1" fmla="*/ 0 h 1082069"/>
                <a:gd name="connsiteX2" fmla="*/ 8646326 w 8754533"/>
                <a:gd name="connsiteY2" fmla="*/ 0 h 1082069"/>
                <a:gd name="connsiteX3" fmla="*/ 8754533 w 8754533"/>
                <a:gd name="connsiteY3" fmla="*/ 108207 h 1082069"/>
                <a:gd name="connsiteX4" fmla="*/ 8754533 w 8754533"/>
                <a:gd name="connsiteY4" fmla="*/ 973862 h 1082069"/>
                <a:gd name="connsiteX5" fmla="*/ 8646326 w 8754533"/>
                <a:gd name="connsiteY5" fmla="*/ 1082069 h 1082069"/>
                <a:gd name="connsiteX6" fmla="*/ 108207 w 8754533"/>
                <a:gd name="connsiteY6" fmla="*/ 1082069 h 1082069"/>
                <a:gd name="connsiteX7" fmla="*/ 0 w 8754533"/>
                <a:gd name="connsiteY7" fmla="*/ 973862 h 1082069"/>
                <a:gd name="connsiteX8" fmla="*/ 0 w 8754533"/>
                <a:gd name="connsiteY8" fmla="*/ 108207 h 108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54533" h="1082069">
                  <a:moveTo>
                    <a:pt x="0" y="108207"/>
                  </a:moveTo>
                  <a:cubicBezTo>
                    <a:pt x="0" y="48446"/>
                    <a:pt x="48446" y="0"/>
                    <a:pt x="108207" y="0"/>
                  </a:cubicBezTo>
                  <a:lnTo>
                    <a:pt x="8646326" y="0"/>
                  </a:lnTo>
                  <a:cubicBezTo>
                    <a:pt x="8706087" y="0"/>
                    <a:pt x="8754533" y="48446"/>
                    <a:pt x="8754533" y="108207"/>
                  </a:cubicBezTo>
                  <a:lnTo>
                    <a:pt x="8754533" y="973862"/>
                  </a:lnTo>
                  <a:cubicBezTo>
                    <a:pt x="8754533" y="1033623"/>
                    <a:pt x="8706087" y="1082069"/>
                    <a:pt x="8646326" y="1082069"/>
                  </a:cubicBezTo>
                  <a:lnTo>
                    <a:pt x="108207" y="1082069"/>
                  </a:lnTo>
                  <a:cubicBezTo>
                    <a:pt x="48446" y="1082069"/>
                    <a:pt x="0" y="1033623"/>
                    <a:pt x="0" y="973862"/>
                  </a:cubicBezTo>
                  <a:lnTo>
                    <a:pt x="0" y="1082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3883" tIns="64770" rIns="64771" bIns="64770" numCol="1" spcCol="1270" anchor="ctr" anchorCtr="0">
              <a:noAutofit/>
            </a:bodyPr>
            <a:lstStyle/>
            <a:p>
              <a:pPr defTabSz="755650">
                <a:spcBef>
                  <a:spcPct val="0"/>
                </a:spcBef>
              </a:pPr>
              <a:r>
                <a:rPr lang="en-US" sz="1600" dirty="0"/>
                <a:t>To design, and take major steps toward delivery of, an integrated capability for quantitative observation, explanation, early warning and prediction of Earth System Change on global and regional scales, with a focus on multi-annual to decadal timescales. </a:t>
              </a:r>
              <a:endParaRPr lang="en-AU" sz="1600" dirty="0"/>
            </a:p>
          </p:txBody>
        </p:sp>
        <p:sp>
          <p:nvSpPr>
            <p:cNvPr id="12" name="Rectangle: Rounded Corners 11">
              <a:extLst>
                <a:ext uri="{FF2B5EF4-FFF2-40B4-BE49-F238E27FC236}">
                  <a16:creationId xmlns:a16="http://schemas.microsoft.com/office/drawing/2014/main" id="{0CD348AA-22BE-4700-B075-362214B78065}"/>
                </a:ext>
              </a:extLst>
            </p:cNvPr>
            <p:cNvSpPr/>
            <p:nvPr/>
          </p:nvSpPr>
          <p:spPr>
            <a:xfrm>
              <a:off x="294473" y="1119033"/>
              <a:ext cx="1750906" cy="865655"/>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id="{46995BDD-40EA-462B-8FB4-C6F0B84E095C}"/>
                </a:ext>
              </a:extLst>
            </p:cNvPr>
            <p:cNvSpPr/>
            <p:nvPr/>
          </p:nvSpPr>
          <p:spPr>
            <a:xfrm>
              <a:off x="186267" y="2201103"/>
              <a:ext cx="8754533" cy="1082069"/>
            </a:xfrm>
            <a:custGeom>
              <a:avLst/>
              <a:gdLst>
                <a:gd name="connsiteX0" fmla="*/ 0 w 8754533"/>
                <a:gd name="connsiteY0" fmla="*/ 108207 h 1082069"/>
                <a:gd name="connsiteX1" fmla="*/ 108207 w 8754533"/>
                <a:gd name="connsiteY1" fmla="*/ 0 h 1082069"/>
                <a:gd name="connsiteX2" fmla="*/ 8646326 w 8754533"/>
                <a:gd name="connsiteY2" fmla="*/ 0 h 1082069"/>
                <a:gd name="connsiteX3" fmla="*/ 8754533 w 8754533"/>
                <a:gd name="connsiteY3" fmla="*/ 108207 h 1082069"/>
                <a:gd name="connsiteX4" fmla="*/ 8754533 w 8754533"/>
                <a:gd name="connsiteY4" fmla="*/ 973862 h 1082069"/>
                <a:gd name="connsiteX5" fmla="*/ 8646326 w 8754533"/>
                <a:gd name="connsiteY5" fmla="*/ 1082069 h 1082069"/>
                <a:gd name="connsiteX6" fmla="*/ 108207 w 8754533"/>
                <a:gd name="connsiteY6" fmla="*/ 1082069 h 1082069"/>
                <a:gd name="connsiteX7" fmla="*/ 0 w 8754533"/>
                <a:gd name="connsiteY7" fmla="*/ 973862 h 1082069"/>
                <a:gd name="connsiteX8" fmla="*/ 0 w 8754533"/>
                <a:gd name="connsiteY8" fmla="*/ 108207 h 108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54533" h="1082069">
                  <a:moveTo>
                    <a:pt x="0" y="108207"/>
                  </a:moveTo>
                  <a:cubicBezTo>
                    <a:pt x="0" y="48446"/>
                    <a:pt x="48446" y="0"/>
                    <a:pt x="108207" y="0"/>
                  </a:cubicBezTo>
                  <a:lnTo>
                    <a:pt x="8646326" y="0"/>
                  </a:lnTo>
                  <a:cubicBezTo>
                    <a:pt x="8706087" y="0"/>
                    <a:pt x="8754533" y="48446"/>
                    <a:pt x="8754533" y="108207"/>
                  </a:cubicBezTo>
                  <a:lnTo>
                    <a:pt x="8754533" y="973862"/>
                  </a:lnTo>
                  <a:cubicBezTo>
                    <a:pt x="8754533" y="1033623"/>
                    <a:pt x="8706087" y="1082069"/>
                    <a:pt x="8646326" y="1082069"/>
                  </a:cubicBezTo>
                  <a:lnTo>
                    <a:pt x="108207" y="1082069"/>
                  </a:lnTo>
                  <a:cubicBezTo>
                    <a:pt x="48446" y="1082069"/>
                    <a:pt x="0" y="1033623"/>
                    <a:pt x="0" y="973862"/>
                  </a:cubicBezTo>
                  <a:lnTo>
                    <a:pt x="0" y="1082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3883" tIns="64770" rIns="64771" bIns="64770" numCol="1" spcCol="1270" anchor="ctr" anchorCtr="0">
              <a:noAutofit/>
            </a:bodyPr>
            <a:lstStyle/>
            <a:p>
              <a:pPr marL="0" lvl="0" indent="0" algn="l" defTabSz="755650">
                <a:spcBef>
                  <a:spcPct val="0"/>
                </a:spcBef>
                <a:buNone/>
              </a:pPr>
              <a:r>
                <a:rPr lang="en-AU" sz="1600" kern="1200" dirty="0"/>
                <a:t>To develop a new framework for assessing and explaining regional climate risk to deliver climate information that is meaningful at the local scale.</a:t>
              </a:r>
            </a:p>
          </p:txBody>
        </p:sp>
        <p:sp>
          <p:nvSpPr>
            <p:cNvPr id="15" name="Rectangle: Rounded Corners 14">
              <a:extLst>
                <a:ext uri="{FF2B5EF4-FFF2-40B4-BE49-F238E27FC236}">
                  <a16:creationId xmlns:a16="http://schemas.microsoft.com/office/drawing/2014/main" id="{31A06E79-7B90-4A8C-8793-0A8F7DADB434}"/>
                </a:ext>
              </a:extLst>
            </p:cNvPr>
            <p:cNvSpPr/>
            <p:nvPr/>
          </p:nvSpPr>
          <p:spPr>
            <a:xfrm>
              <a:off x="294473" y="2309310"/>
              <a:ext cx="1750906" cy="865655"/>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Shape 15">
              <a:extLst>
                <a:ext uri="{FF2B5EF4-FFF2-40B4-BE49-F238E27FC236}">
                  <a16:creationId xmlns:a16="http://schemas.microsoft.com/office/drawing/2014/main" id="{0C3D04DE-34E0-4906-90F9-46F0C9EF6B4E}"/>
                </a:ext>
              </a:extLst>
            </p:cNvPr>
            <p:cNvSpPr/>
            <p:nvPr/>
          </p:nvSpPr>
          <p:spPr>
            <a:xfrm>
              <a:off x="186267" y="3391380"/>
              <a:ext cx="8754533" cy="1152765"/>
            </a:xfrm>
            <a:custGeom>
              <a:avLst/>
              <a:gdLst>
                <a:gd name="connsiteX0" fmla="*/ 0 w 8754533"/>
                <a:gd name="connsiteY0" fmla="*/ 108207 h 1082069"/>
                <a:gd name="connsiteX1" fmla="*/ 108207 w 8754533"/>
                <a:gd name="connsiteY1" fmla="*/ 0 h 1082069"/>
                <a:gd name="connsiteX2" fmla="*/ 8646326 w 8754533"/>
                <a:gd name="connsiteY2" fmla="*/ 0 h 1082069"/>
                <a:gd name="connsiteX3" fmla="*/ 8754533 w 8754533"/>
                <a:gd name="connsiteY3" fmla="*/ 108207 h 1082069"/>
                <a:gd name="connsiteX4" fmla="*/ 8754533 w 8754533"/>
                <a:gd name="connsiteY4" fmla="*/ 973862 h 1082069"/>
                <a:gd name="connsiteX5" fmla="*/ 8646326 w 8754533"/>
                <a:gd name="connsiteY5" fmla="*/ 1082069 h 1082069"/>
                <a:gd name="connsiteX6" fmla="*/ 108207 w 8754533"/>
                <a:gd name="connsiteY6" fmla="*/ 1082069 h 1082069"/>
                <a:gd name="connsiteX7" fmla="*/ 0 w 8754533"/>
                <a:gd name="connsiteY7" fmla="*/ 973862 h 1082069"/>
                <a:gd name="connsiteX8" fmla="*/ 0 w 8754533"/>
                <a:gd name="connsiteY8" fmla="*/ 108207 h 108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54533" h="1082069">
                  <a:moveTo>
                    <a:pt x="0" y="108207"/>
                  </a:moveTo>
                  <a:cubicBezTo>
                    <a:pt x="0" y="48446"/>
                    <a:pt x="48446" y="0"/>
                    <a:pt x="108207" y="0"/>
                  </a:cubicBezTo>
                  <a:lnTo>
                    <a:pt x="8646326" y="0"/>
                  </a:lnTo>
                  <a:cubicBezTo>
                    <a:pt x="8706087" y="0"/>
                    <a:pt x="8754533" y="48446"/>
                    <a:pt x="8754533" y="108207"/>
                  </a:cubicBezTo>
                  <a:lnTo>
                    <a:pt x="8754533" y="973862"/>
                  </a:lnTo>
                  <a:cubicBezTo>
                    <a:pt x="8754533" y="1033623"/>
                    <a:pt x="8706087" y="1082069"/>
                    <a:pt x="8646326" y="1082069"/>
                  </a:cubicBezTo>
                  <a:lnTo>
                    <a:pt x="108207" y="1082069"/>
                  </a:lnTo>
                  <a:cubicBezTo>
                    <a:pt x="48446" y="1082069"/>
                    <a:pt x="0" y="1033623"/>
                    <a:pt x="0" y="973862"/>
                  </a:cubicBezTo>
                  <a:lnTo>
                    <a:pt x="0" y="1082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3883" tIns="64770" rIns="64771" bIns="64770" numCol="1" spcCol="1270" anchor="ctr" anchorCtr="0">
              <a:noAutofit/>
            </a:bodyPr>
            <a:lstStyle/>
            <a:p>
              <a:pPr marL="0" lvl="0" indent="0" algn="l" defTabSz="755650">
                <a:spcBef>
                  <a:spcPct val="0"/>
                </a:spcBef>
                <a:buNone/>
              </a:pPr>
              <a:r>
                <a:rPr lang="en-AU" sz="1600" kern="1200" dirty="0"/>
                <a:t>To explore the routes to climate-safe landing 'spaces’ for human and natural systems, on multi-decadal to centennial timescales; connecting climate, Earth system and socio-economic sciences. Explore present-to-future “pathways” for achievement of key SDGs.</a:t>
              </a:r>
            </a:p>
          </p:txBody>
        </p:sp>
        <p:sp>
          <p:nvSpPr>
            <p:cNvPr id="17" name="Rectangle: Rounded Corners 16">
              <a:extLst>
                <a:ext uri="{FF2B5EF4-FFF2-40B4-BE49-F238E27FC236}">
                  <a16:creationId xmlns:a16="http://schemas.microsoft.com/office/drawing/2014/main" id="{6F541EB0-3537-4933-95C7-E4442E9A224A}"/>
                </a:ext>
              </a:extLst>
            </p:cNvPr>
            <p:cNvSpPr/>
            <p:nvPr/>
          </p:nvSpPr>
          <p:spPr>
            <a:xfrm>
              <a:off x="286279" y="3514043"/>
              <a:ext cx="1750906" cy="865655"/>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Freeform: Shape 17">
              <a:extLst>
                <a:ext uri="{FF2B5EF4-FFF2-40B4-BE49-F238E27FC236}">
                  <a16:creationId xmlns:a16="http://schemas.microsoft.com/office/drawing/2014/main" id="{8B0DF09A-B7CA-4D51-AB01-A62B07417A86}"/>
                </a:ext>
              </a:extLst>
            </p:cNvPr>
            <p:cNvSpPr/>
            <p:nvPr/>
          </p:nvSpPr>
          <p:spPr>
            <a:xfrm>
              <a:off x="186267" y="4581656"/>
              <a:ext cx="8754533" cy="1082069"/>
            </a:xfrm>
            <a:custGeom>
              <a:avLst/>
              <a:gdLst>
                <a:gd name="connsiteX0" fmla="*/ 0 w 8754533"/>
                <a:gd name="connsiteY0" fmla="*/ 108207 h 1082069"/>
                <a:gd name="connsiteX1" fmla="*/ 108207 w 8754533"/>
                <a:gd name="connsiteY1" fmla="*/ 0 h 1082069"/>
                <a:gd name="connsiteX2" fmla="*/ 8646326 w 8754533"/>
                <a:gd name="connsiteY2" fmla="*/ 0 h 1082069"/>
                <a:gd name="connsiteX3" fmla="*/ 8754533 w 8754533"/>
                <a:gd name="connsiteY3" fmla="*/ 108207 h 1082069"/>
                <a:gd name="connsiteX4" fmla="*/ 8754533 w 8754533"/>
                <a:gd name="connsiteY4" fmla="*/ 973862 h 1082069"/>
                <a:gd name="connsiteX5" fmla="*/ 8646326 w 8754533"/>
                <a:gd name="connsiteY5" fmla="*/ 1082069 h 1082069"/>
                <a:gd name="connsiteX6" fmla="*/ 108207 w 8754533"/>
                <a:gd name="connsiteY6" fmla="*/ 1082069 h 1082069"/>
                <a:gd name="connsiteX7" fmla="*/ 0 w 8754533"/>
                <a:gd name="connsiteY7" fmla="*/ 973862 h 1082069"/>
                <a:gd name="connsiteX8" fmla="*/ 0 w 8754533"/>
                <a:gd name="connsiteY8" fmla="*/ 108207 h 108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54533" h="1082069">
                  <a:moveTo>
                    <a:pt x="0" y="108207"/>
                  </a:moveTo>
                  <a:cubicBezTo>
                    <a:pt x="0" y="48446"/>
                    <a:pt x="48446" y="0"/>
                    <a:pt x="108207" y="0"/>
                  </a:cubicBezTo>
                  <a:lnTo>
                    <a:pt x="8646326" y="0"/>
                  </a:lnTo>
                  <a:cubicBezTo>
                    <a:pt x="8706087" y="0"/>
                    <a:pt x="8754533" y="48446"/>
                    <a:pt x="8754533" y="108207"/>
                  </a:cubicBezTo>
                  <a:lnTo>
                    <a:pt x="8754533" y="973862"/>
                  </a:lnTo>
                  <a:cubicBezTo>
                    <a:pt x="8754533" y="1033623"/>
                    <a:pt x="8706087" y="1082069"/>
                    <a:pt x="8646326" y="1082069"/>
                  </a:cubicBezTo>
                  <a:lnTo>
                    <a:pt x="108207" y="1082069"/>
                  </a:lnTo>
                  <a:cubicBezTo>
                    <a:pt x="48446" y="1082069"/>
                    <a:pt x="0" y="1033623"/>
                    <a:pt x="0" y="973862"/>
                  </a:cubicBezTo>
                  <a:lnTo>
                    <a:pt x="0" y="1082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3883" tIns="64770" rIns="64771" bIns="64770" numCol="1" spcCol="1270" anchor="ctr" anchorCtr="0">
              <a:noAutofit/>
            </a:bodyPr>
            <a:lstStyle/>
            <a:p>
              <a:pPr marL="0" lvl="0" indent="0" algn="l" defTabSz="755650">
                <a:spcBef>
                  <a:spcPct val="0"/>
                </a:spcBef>
                <a:buNone/>
              </a:pPr>
              <a:r>
                <a:rPr lang="en-AU" sz="1600" kern="1200" dirty="0"/>
                <a:t>To develop a digital and dynamic representation of the Earth system, optimally blending models and observations, to enable an exploration of past, present and possible futures of the Earth system.</a:t>
              </a:r>
            </a:p>
          </p:txBody>
        </p:sp>
        <p:sp>
          <p:nvSpPr>
            <p:cNvPr id="19" name="Rectangle: Rounded Corners 18">
              <a:extLst>
                <a:ext uri="{FF2B5EF4-FFF2-40B4-BE49-F238E27FC236}">
                  <a16:creationId xmlns:a16="http://schemas.microsoft.com/office/drawing/2014/main" id="{862F9528-119D-4CB3-A74B-64C52DAE4B79}"/>
                </a:ext>
              </a:extLst>
            </p:cNvPr>
            <p:cNvSpPr/>
            <p:nvPr/>
          </p:nvSpPr>
          <p:spPr>
            <a:xfrm>
              <a:off x="294473" y="4689863"/>
              <a:ext cx="1750906" cy="865655"/>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Freeform: Shape 19">
              <a:extLst>
                <a:ext uri="{FF2B5EF4-FFF2-40B4-BE49-F238E27FC236}">
                  <a16:creationId xmlns:a16="http://schemas.microsoft.com/office/drawing/2014/main" id="{9AD734A5-E5D6-4539-AFB0-EAC62DF9F0AF}"/>
                </a:ext>
              </a:extLst>
            </p:cNvPr>
            <p:cNvSpPr/>
            <p:nvPr/>
          </p:nvSpPr>
          <p:spPr>
            <a:xfrm>
              <a:off x="186267" y="5771933"/>
              <a:ext cx="8754533" cy="1082069"/>
            </a:xfrm>
            <a:custGeom>
              <a:avLst/>
              <a:gdLst>
                <a:gd name="connsiteX0" fmla="*/ 0 w 8754533"/>
                <a:gd name="connsiteY0" fmla="*/ 108207 h 1082069"/>
                <a:gd name="connsiteX1" fmla="*/ 108207 w 8754533"/>
                <a:gd name="connsiteY1" fmla="*/ 0 h 1082069"/>
                <a:gd name="connsiteX2" fmla="*/ 8646326 w 8754533"/>
                <a:gd name="connsiteY2" fmla="*/ 0 h 1082069"/>
                <a:gd name="connsiteX3" fmla="*/ 8754533 w 8754533"/>
                <a:gd name="connsiteY3" fmla="*/ 108207 h 1082069"/>
                <a:gd name="connsiteX4" fmla="*/ 8754533 w 8754533"/>
                <a:gd name="connsiteY4" fmla="*/ 973862 h 1082069"/>
                <a:gd name="connsiteX5" fmla="*/ 8646326 w 8754533"/>
                <a:gd name="connsiteY5" fmla="*/ 1082069 h 1082069"/>
                <a:gd name="connsiteX6" fmla="*/ 108207 w 8754533"/>
                <a:gd name="connsiteY6" fmla="*/ 1082069 h 1082069"/>
                <a:gd name="connsiteX7" fmla="*/ 0 w 8754533"/>
                <a:gd name="connsiteY7" fmla="*/ 973862 h 1082069"/>
                <a:gd name="connsiteX8" fmla="*/ 0 w 8754533"/>
                <a:gd name="connsiteY8" fmla="*/ 108207 h 108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54533" h="1082069">
                  <a:moveTo>
                    <a:pt x="0" y="108207"/>
                  </a:moveTo>
                  <a:cubicBezTo>
                    <a:pt x="0" y="48446"/>
                    <a:pt x="48446" y="0"/>
                    <a:pt x="108207" y="0"/>
                  </a:cubicBezTo>
                  <a:lnTo>
                    <a:pt x="8646326" y="0"/>
                  </a:lnTo>
                  <a:cubicBezTo>
                    <a:pt x="8706087" y="0"/>
                    <a:pt x="8754533" y="48446"/>
                    <a:pt x="8754533" y="108207"/>
                  </a:cubicBezTo>
                  <a:lnTo>
                    <a:pt x="8754533" y="973862"/>
                  </a:lnTo>
                  <a:cubicBezTo>
                    <a:pt x="8754533" y="1033623"/>
                    <a:pt x="8706087" y="1082069"/>
                    <a:pt x="8646326" y="1082069"/>
                  </a:cubicBezTo>
                  <a:lnTo>
                    <a:pt x="108207" y="1082069"/>
                  </a:lnTo>
                  <a:cubicBezTo>
                    <a:pt x="48446" y="1082069"/>
                    <a:pt x="0" y="1033623"/>
                    <a:pt x="0" y="973862"/>
                  </a:cubicBezTo>
                  <a:lnTo>
                    <a:pt x="0" y="1082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3883" tIns="64770" rIns="64771" bIns="64770" numCol="1" spcCol="1270" anchor="ctr" anchorCtr="0">
              <a:noAutofit/>
            </a:bodyPr>
            <a:lstStyle/>
            <a:p>
              <a:pPr marL="0" lvl="0" indent="0" algn="l" defTabSz="755650">
                <a:spcBef>
                  <a:spcPct val="0"/>
                </a:spcBef>
                <a:buNone/>
              </a:pPr>
              <a:r>
                <a:rPr lang="en-AU" sz="1600" kern="1200" dirty="0"/>
                <a:t>To establish one or more targeted capacity exchange climate programmes,  working with one or more of the other lighthouses and established climate education providers, including universities.</a:t>
              </a:r>
            </a:p>
          </p:txBody>
        </p:sp>
        <p:sp>
          <p:nvSpPr>
            <p:cNvPr id="21" name="Rectangle: Rounded Corners 20">
              <a:extLst>
                <a:ext uri="{FF2B5EF4-FFF2-40B4-BE49-F238E27FC236}">
                  <a16:creationId xmlns:a16="http://schemas.microsoft.com/office/drawing/2014/main" id="{521FF112-6DD0-4539-9EE2-5C126E2EA594}"/>
                </a:ext>
              </a:extLst>
            </p:cNvPr>
            <p:cNvSpPr/>
            <p:nvPr/>
          </p:nvSpPr>
          <p:spPr>
            <a:xfrm>
              <a:off x="294473" y="5880140"/>
              <a:ext cx="1750906" cy="865655"/>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3" name="Rectangle 2">
            <a:extLst>
              <a:ext uri="{FF2B5EF4-FFF2-40B4-BE49-F238E27FC236}">
                <a16:creationId xmlns:a16="http://schemas.microsoft.com/office/drawing/2014/main" id="{95CA51E2-2B6A-45FC-9404-EFD547B493F5}"/>
              </a:ext>
            </a:extLst>
          </p:cNvPr>
          <p:cNvSpPr/>
          <p:nvPr/>
        </p:nvSpPr>
        <p:spPr>
          <a:xfrm>
            <a:off x="620587" y="5780216"/>
            <a:ext cx="1454489" cy="605533"/>
          </a:xfrm>
          <a:prstGeom prst="rect">
            <a:avLst/>
          </a:prstGeom>
          <a:solidFill>
            <a:schemeClr val="tx2">
              <a:lumMod val="10000"/>
              <a:lumOff val="90000"/>
            </a:schemeClr>
          </a:solidFill>
        </p:spPr>
        <p:txBody>
          <a:bodyPr wrap="square">
            <a:spAutoFit/>
          </a:bodyPr>
          <a:lstStyle/>
          <a:p>
            <a:pPr lvl="0" algn="ctr"/>
            <a:r>
              <a:rPr lang="en-AU" sz="1600" dirty="0"/>
              <a:t>WCRP Academy</a:t>
            </a:r>
          </a:p>
        </p:txBody>
      </p:sp>
      <p:sp>
        <p:nvSpPr>
          <p:cNvPr id="8" name="Rectangle 7">
            <a:extLst>
              <a:ext uri="{FF2B5EF4-FFF2-40B4-BE49-F238E27FC236}">
                <a16:creationId xmlns:a16="http://schemas.microsoft.com/office/drawing/2014/main" id="{53D236E9-CD60-42C8-B714-755A1EE89DB5}"/>
              </a:ext>
            </a:extLst>
          </p:cNvPr>
          <p:cNvSpPr/>
          <p:nvPr/>
        </p:nvSpPr>
        <p:spPr>
          <a:xfrm>
            <a:off x="620587" y="4787188"/>
            <a:ext cx="1454489" cy="346019"/>
          </a:xfrm>
          <a:prstGeom prst="rect">
            <a:avLst/>
          </a:prstGeom>
          <a:solidFill>
            <a:schemeClr val="tx2">
              <a:lumMod val="10000"/>
              <a:lumOff val="90000"/>
            </a:schemeClr>
          </a:solidFill>
        </p:spPr>
        <p:txBody>
          <a:bodyPr wrap="none">
            <a:spAutoFit/>
          </a:bodyPr>
          <a:lstStyle/>
          <a:p>
            <a:pPr lvl="0"/>
            <a:r>
              <a:rPr lang="en-AU" sz="1600" dirty="0"/>
              <a:t>Digital Earths</a:t>
            </a:r>
          </a:p>
        </p:txBody>
      </p:sp>
      <p:sp>
        <p:nvSpPr>
          <p:cNvPr id="9" name="Rectangle 8">
            <a:extLst>
              <a:ext uri="{FF2B5EF4-FFF2-40B4-BE49-F238E27FC236}">
                <a16:creationId xmlns:a16="http://schemas.microsoft.com/office/drawing/2014/main" id="{54D194A9-94CC-492D-B992-22BE564F2F88}"/>
              </a:ext>
            </a:extLst>
          </p:cNvPr>
          <p:cNvSpPr/>
          <p:nvPr/>
        </p:nvSpPr>
        <p:spPr>
          <a:xfrm>
            <a:off x="620587" y="3591603"/>
            <a:ext cx="1454489" cy="605533"/>
          </a:xfrm>
          <a:prstGeom prst="rect">
            <a:avLst/>
          </a:prstGeom>
          <a:solidFill>
            <a:schemeClr val="tx2">
              <a:lumMod val="10000"/>
              <a:lumOff val="90000"/>
            </a:schemeClr>
          </a:solidFill>
        </p:spPr>
        <p:txBody>
          <a:bodyPr wrap="square">
            <a:spAutoFit/>
          </a:bodyPr>
          <a:lstStyle/>
          <a:p>
            <a:pPr lvl="0" algn="ctr"/>
            <a:r>
              <a:rPr lang="en-AU" sz="1600" dirty="0"/>
              <a:t>Safe Landing Climates</a:t>
            </a:r>
          </a:p>
        </p:txBody>
      </p:sp>
      <p:sp>
        <p:nvSpPr>
          <p:cNvPr id="10" name="Rectangle 9">
            <a:extLst>
              <a:ext uri="{FF2B5EF4-FFF2-40B4-BE49-F238E27FC236}">
                <a16:creationId xmlns:a16="http://schemas.microsoft.com/office/drawing/2014/main" id="{CF6F9126-DE17-4EF5-AC47-A450A28D569D}"/>
              </a:ext>
            </a:extLst>
          </p:cNvPr>
          <p:cNvSpPr/>
          <p:nvPr/>
        </p:nvSpPr>
        <p:spPr>
          <a:xfrm>
            <a:off x="622274" y="2450431"/>
            <a:ext cx="1454489" cy="605533"/>
          </a:xfrm>
          <a:prstGeom prst="rect">
            <a:avLst/>
          </a:prstGeom>
          <a:solidFill>
            <a:schemeClr val="tx2">
              <a:lumMod val="10000"/>
              <a:lumOff val="90000"/>
            </a:schemeClr>
          </a:solidFill>
        </p:spPr>
        <p:txBody>
          <a:bodyPr wrap="square">
            <a:spAutoFit/>
          </a:bodyPr>
          <a:lstStyle/>
          <a:p>
            <a:pPr lvl="0" algn="ctr"/>
            <a:r>
              <a:rPr lang="en-AU" sz="1600" dirty="0"/>
              <a:t>My Climate Risk</a:t>
            </a:r>
          </a:p>
        </p:txBody>
      </p:sp>
      <p:sp>
        <p:nvSpPr>
          <p:cNvPr id="11" name="Rectangle 10">
            <a:extLst>
              <a:ext uri="{FF2B5EF4-FFF2-40B4-BE49-F238E27FC236}">
                <a16:creationId xmlns:a16="http://schemas.microsoft.com/office/drawing/2014/main" id="{3729C862-EA74-4F11-9035-D81FA51963AB}"/>
              </a:ext>
            </a:extLst>
          </p:cNvPr>
          <p:cNvSpPr/>
          <p:nvPr/>
        </p:nvSpPr>
        <p:spPr>
          <a:xfrm>
            <a:off x="622274" y="1343258"/>
            <a:ext cx="1454489" cy="605533"/>
          </a:xfrm>
          <a:prstGeom prst="rect">
            <a:avLst/>
          </a:prstGeom>
          <a:solidFill>
            <a:schemeClr val="tx2">
              <a:lumMod val="10000"/>
              <a:lumOff val="90000"/>
            </a:schemeClr>
          </a:solidFill>
        </p:spPr>
        <p:txBody>
          <a:bodyPr wrap="square">
            <a:spAutoFit/>
          </a:bodyPr>
          <a:lstStyle/>
          <a:p>
            <a:pPr lvl="0" algn="ctr"/>
            <a:r>
              <a:rPr lang="en-AU" sz="1600" dirty="0"/>
              <a:t>Earth System Change</a:t>
            </a:r>
          </a:p>
        </p:txBody>
      </p:sp>
    </p:spTree>
    <p:extLst>
      <p:ext uri="{BB962C8B-B14F-4D97-AF65-F5344CB8AC3E}">
        <p14:creationId xmlns:p14="http://schemas.microsoft.com/office/powerpoint/2010/main" val="2729467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843885-A3EF-4A2A-B8F0-BC13DFBEF9B0}"/>
              </a:ext>
            </a:extLst>
          </p:cNvPr>
          <p:cNvSpPr/>
          <p:nvPr/>
        </p:nvSpPr>
        <p:spPr bwMode="auto">
          <a:xfrm>
            <a:off x="-13730" y="897008"/>
            <a:ext cx="9157729" cy="60387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Tx/>
              <a:buFontTx/>
              <a:buNone/>
            </a:pPr>
            <a:endParaRPr lang="en-AU" sz="2400" b="1" kern="1200" dirty="0">
              <a:solidFill>
                <a:srgbClr val="262626"/>
              </a:solidFill>
              <a:latin typeface="Arial" pitchFamily="-112" charset="0"/>
              <a:ea typeface="MS PGothic" pitchFamily="34" charset="-128"/>
              <a:cs typeface="MS PGothic" pitchFamily="34" charset="-128"/>
            </a:endParaRPr>
          </a:p>
        </p:txBody>
      </p:sp>
      <p:grpSp>
        <p:nvGrpSpPr>
          <p:cNvPr id="95" name="Group 94">
            <a:extLst>
              <a:ext uri="{FF2B5EF4-FFF2-40B4-BE49-F238E27FC236}">
                <a16:creationId xmlns:a16="http://schemas.microsoft.com/office/drawing/2014/main" id="{C97D2C10-7274-40B2-835D-594C25DE71BD}"/>
              </a:ext>
            </a:extLst>
          </p:cNvPr>
          <p:cNvGrpSpPr/>
          <p:nvPr/>
        </p:nvGrpSpPr>
        <p:grpSpPr>
          <a:xfrm>
            <a:off x="926502" y="872502"/>
            <a:ext cx="7738035" cy="6163821"/>
            <a:chOff x="808809" y="529154"/>
            <a:chExt cx="8161161" cy="6288920"/>
          </a:xfrm>
        </p:grpSpPr>
        <p:pic>
          <p:nvPicPr>
            <p:cNvPr id="96" name="Picture 95">
              <a:extLst>
                <a:ext uri="{FF2B5EF4-FFF2-40B4-BE49-F238E27FC236}">
                  <a16:creationId xmlns:a16="http://schemas.microsoft.com/office/drawing/2014/main" id="{051F1C9F-F0DD-49DF-9948-1BEA40F57C8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2401" y="1964912"/>
              <a:ext cx="1226600" cy="1226600"/>
            </a:xfrm>
            <a:prstGeom prst="rect">
              <a:avLst/>
            </a:prstGeom>
          </p:spPr>
        </p:pic>
        <p:pic>
          <p:nvPicPr>
            <p:cNvPr id="97" name="Picture 96">
              <a:extLst>
                <a:ext uri="{FF2B5EF4-FFF2-40B4-BE49-F238E27FC236}">
                  <a16:creationId xmlns:a16="http://schemas.microsoft.com/office/drawing/2014/main" id="{983EB0B3-9416-41E6-AC5F-DF191759E8A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6477" y="691576"/>
              <a:ext cx="1794415" cy="1800755"/>
            </a:xfrm>
            <a:prstGeom prst="rect">
              <a:avLst/>
            </a:prstGeom>
          </p:spPr>
        </p:pic>
        <p:pic>
          <p:nvPicPr>
            <p:cNvPr id="98" name="Picture 97">
              <a:extLst>
                <a:ext uri="{FF2B5EF4-FFF2-40B4-BE49-F238E27FC236}">
                  <a16:creationId xmlns:a16="http://schemas.microsoft.com/office/drawing/2014/main" id="{5F851AEE-EAC5-4F91-BA9D-CB853446158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52005" y="705403"/>
              <a:ext cx="1672495" cy="1678404"/>
            </a:xfrm>
            <a:prstGeom prst="rect">
              <a:avLst/>
            </a:prstGeom>
          </p:spPr>
        </p:pic>
        <p:pic>
          <p:nvPicPr>
            <p:cNvPr id="99" name="Picture 98">
              <a:extLst>
                <a:ext uri="{FF2B5EF4-FFF2-40B4-BE49-F238E27FC236}">
                  <a16:creationId xmlns:a16="http://schemas.microsoft.com/office/drawing/2014/main" id="{1A966EF8-84FC-4E88-B237-8856954B77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8809" y="3108631"/>
              <a:ext cx="1654821" cy="1660668"/>
            </a:xfrm>
            <a:prstGeom prst="rect">
              <a:avLst/>
            </a:prstGeom>
          </p:spPr>
        </p:pic>
        <p:pic>
          <p:nvPicPr>
            <p:cNvPr id="100" name="Picture 99">
              <a:extLst>
                <a:ext uri="{FF2B5EF4-FFF2-40B4-BE49-F238E27FC236}">
                  <a16:creationId xmlns:a16="http://schemas.microsoft.com/office/drawing/2014/main" id="{DF7BB4C3-C33E-4E8C-AB07-6A5C41CF508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88355" y="2193721"/>
              <a:ext cx="1770503" cy="1776758"/>
            </a:xfrm>
            <a:prstGeom prst="rect">
              <a:avLst/>
            </a:prstGeom>
          </p:spPr>
        </p:pic>
        <p:pic>
          <p:nvPicPr>
            <p:cNvPr id="101" name="Picture 100">
              <a:extLst>
                <a:ext uri="{FF2B5EF4-FFF2-40B4-BE49-F238E27FC236}">
                  <a16:creationId xmlns:a16="http://schemas.microsoft.com/office/drawing/2014/main" id="{39F176EF-64BC-4B16-80CD-114006568E8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007876" y="2589797"/>
              <a:ext cx="1672496" cy="1678405"/>
            </a:xfrm>
            <a:prstGeom prst="rect">
              <a:avLst/>
            </a:prstGeom>
          </p:spPr>
        </p:pic>
        <p:pic>
          <p:nvPicPr>
            <p:cNvPr id="102" name="Picture 101">
              <a:extLst>
                <a:ext uri="{FF2B5EF4-FFF2-40B4-BE49-F238E27FC236}">
                  <a16:creationId xmlns:a16="http://schemas.microsoft.com/office/drawing/2014/main" id="{51974324-0148-4BAA-AB71-9CB706A6717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21456" y="5010218"/>
              <a:ext cx="1672496" cy="1678405"/>
            </a:xfrm>
            <a:prstGeom prst="rect">
              <a:avLst/>
            </a:prstGeom>
          </p:spPr>
        </p:pic>
        <p:pic>
          <p:nvPicPr>
            <p:cNvPr id="103" name="Picture 102">
              <a:extLst>
                <a:ext uri="{FF2B5EF4-FFF2-40B4-BE49-F238E27FC236}">
                  <a16:creationId xmlns:a16="http://schemas.microsoft.com/office/drawing/2014/main" id="{B4AC15A2-5317-425B-8BFC-A3DA9A6D805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95071" y="4662618"/>
              <a:ext cx="1672496" cy="1678405"/>
            </a:xfrm>
            <a:prstGeom prst="rect">
              <a:avLst/>
            </a:prstGeom>
          </p:spPr>
        </p:pic>
        <p:pic>
          <p:nvPicPr>
            <p:cNvPr id="104" name="Picture 103">
              <a:extLst>
                <a:ext uri="{FF2B5EF4-FFF2-40B4-BE49-F238E27FC236}">
                  <a16:creationId xmlns:a16="http://schemas.microsoft.com/office/drawing/2014/main" id="{C042F15F-C4EF-4777-8D99-58332E1604D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44124" y="5096233"/>
              <a:ext cx="1672496" cy="1678405"/>
            </a:xfrm>
            <a:prstGeom prst="rect">
              <a:avLst/>
            </a:prstGeom>
          </p:spPr>
        </p:pic>
        <p:pic>
          <p:nvPicPr>
            <p:cNvPr id="105" name="Picture 104">
              <a:extLst>
                <a:ext uri="{FF2B5EF4-FFF2-40B4-BE49-F238E27FC236}">
                  <a16:creationId xmlns:a16="http://schemas.microsoft.com/office/drawing/2014/main" id="{FDB5F740-7CC6-43E1-B1CD-3650FF85239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53382" y="3417828"/>
              <a:ext cx="1672496" cy="1678405"/>
            </a:xfrm>
            <a:prstGeom prst="rect">
              <a:avLst/>
            </a:prstGeom>
          </p:spPr>
        </p:pic>
        <p:pic>
          <p:nvPicPr>
            <p:cNvPr id="106" name="Picture 105">
              <a:extLst>
                <a:ext uri="{FF2B5EF4-FFF2-40B4-BE49-F238E27FC236}">
                  <a16:creationId xmlns:a16="http://schemas.microsoft.com/office/drawing/2014/main" id="{B4343837-712B-42F5-905A-E57CEA4C828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46946" y="675354"/>
              <a:ext cx="1565683" cy="1571215"/>
            </a:xfrm>
            <a:prstGeom prst="rect">
              <a:avLst/>
            </a:prstGeom>
          </p:spPr>
        </p:pic>
        <p:pic>
          <p:nvPicPr>
            <p:cNvPr id="107" name="Picture 106">
              <a:extLst>
                <a:ext uri="{FF2B5EF4-FFF2-40B4-BE49-F238E27FC236}">
                  <a16:creationId xmlns:a16="http://schemas.microsoft.com/office/drawing/2014/main" id="{16478777-BBA3-49E6-B9FF-E661A06AFB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95071" y="3447585"/>
              <a:ext cx="1226600" cy="1226600"/>
            </a:xfrm>
            <a:prstGeom prst="rect">
              <a:avLst/>
            </a:prstGeom>
          </p:spPr>
        </p:pic>
        <p:pic>
          <p:nvPicPr>
            <p:cNvPr id="108" name="Picture 107">
              <a:extLst>
                <a:ext uri="{FF2B5EF4-FFF2-40B4-BE49-F238E27FC236}">
                  <a16:creationId xmlns:a16="http://schemas.microsoft.com/office/drawing/2014/main" id="{3A00A455-DA9A-452E-A792-7D52905AE6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43370" y="1732407"/>
              <a:ext cx="1226600" cy="1226600"/>
            </a:xfrm>
            <a:prstGeom prst="rect">
              <a:avLst/>
            </a:prstGeom>
          </p:spPr>
        </p:pic>
        <p:pic>
          <p:nvPicPr>
            <p:cNvPr id="109" name="Picture 108">
              <a:extLst>
                <a:ext uri="{FF2B5EF4-FFF2-40B4-BE49-F238E27FC236}">
                  <a16:creationId xmlns:a16="http://schemas.microsoft.com/office/drawing/2014/main" id="{757F751F-747F-4F36-91CE-BF6E5BBCA8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75790" y="5058386"/>
              <a:ext cx="1106194" cy="1106194"/>
            </a:xfrm>
            <a:prstGeom prst="rect">
              <a:avLst/>
            </a:prstGeom>
          </p:spPr>
        </p:pic>
        <p:pic>
          <p:nvPicPr>
            <p:cNvPr id="110" name="Picture 109">
              <a:extLst>
                <a:ext uri="{FF2B5EF4-FFF2-40B4-BE49-F238E27FC236}">
                  <a16:creationId xmlns:a16="http://schemas.microsoft.com/office/drawing/2014/main" id="{05AC0AE2-9D0E-4ABA-8596-9455E1CEC8C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51170" y="529154"/>
              <a:ext cx="1062800" cy="1062800"/>
            </a:xfrm>
            <a:prstGeom prst="rect">
              <a:avLst/>
            </a:prstGeom>
          </p:spPr>
        </p:pic>
        <p:pic>
          <p:nvPicPr>
            <p:cNvPr id="111" name="Picture 110">
              <a:extLst>
                <a:ext uri="{FF2B5EF4-FFF2-40B4-BE49-F238E27FC236}">
                  <a16:creationId xmlns:a16="http://schemas.microsoft.com/office/drawing/2014/main" id="{5456D6F9-B2A1-4EB0-8732-4752A8814E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96966" y="646199"/>
              <a:ext cx="425135" cy="425135"/>
            </a:xfrm>
            <a:prstGeom prst="rect">
              <a:avLst/>
            </a:prstGeom>
          </p:spPr>
        </p:pic>
        <p:pic>
          <p:nvPicPr>
            <p:cNvPr id="112" name="Picture 111">
              <a:extLst>
                <a:ext uri="{FF2B5EF4-FFF2-40B4-BE49-F238E27FC236}">
                  <a16:creationId xmlns:a16="http://schemas.microsoft.com/office/drawing/2014/main" id="{7B7B4E10-B4E0-43AC-9F7D-11C9699A576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4910" y="817511"/>
              <a:ext cx="425135" cy="425135"/>
            </a:xfrm>
            <a:prstGeom prst="rect">
              <a:avLst/>
            </a:prstGeom>
          </p:spPr>
        </p:pic>
        <p:pic>
          <p:nvPicPr>
            <p:cNvPr id="113" name="Picture 112">
              <a:extLst>
                <a:ext uri="{FF2B5EF4-FFF2-40B4-BE49-F238E27FC236}">
                  <a16:creationId xmlns:a16="http://schemas.microsoft.com/office/drawing/2014/main" id="{A60AEB41-669C-482F-B9DE-2D31527C37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88564" y="1582233"/>
              <a:ext cx="425135" cy="425135"/>
            </a:xfrm>
            <a:prstGeom prst="rect">
              <a:avLst/>
            </a:prstGeom>
          </p:spPr>
        </p:pic>
        <p:pic>
          <p:nvPicPr>
            <p:cNvPr id="114" name="Picture 113">
              <a:extLst>
                <a:ext uri="{FF2B5EF4-FFF2-40B4-BE49-F238E27FC236}">
                  <a16:creationId xmlns:a16="http://schemas.microsoft.com/office/drawing/2014/main" id="{D32207C2-B95C-437B-A4D3-8740E6B987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60304" y="1196751"/>
              <a:ext cx="425135" cy="425135"/>
            </a:xfrm>
            <a:prstGeom prst="rect">
              <a:avLst/>
            </a:prstGeom>
          </p:spPr>
        </p:pic>
        <p:pic>
          <p:nvPicPr>
            <p:cNvPr id="115" name="Picture 114">
              <a:extLst>
                <a:ext uri="{FF2B5EF4-FFF2-40B4-BE49-F238E27FC236}">
                  <a16:creationId xmlns:a16="http://schemas.microsoft.com/office/drawing/2014/main" id="{806E88D1-67CC-4094-876E-F56A099905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49210" y="2668040"/>
              <a:ext cx="425135" cy="425135"/>
            </a:xfrm>
            <a:prstGeom prst="rect">
              <a:avLst/>
            </a:prstGeom>
          </p:spPr>
        </p:pic>
        <p:pic>
          <p:nvPicPr>
            <p:cNvPr id="116" name="Picture 115">
              <a:extLst>
                <a:ext uri="{FF2B5EF4-FFF2-40B4-BE49-F238E27FC236}">
                  <a16:creationId xmlns:a16="http://schemas.microsoft.com/office/drawing/2014/main" id="{37B2DAF8-7290-4E9D-B67C-630438AFF9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69340" y="2384982"/>
              <a:ext cx="425135" cy="425135"/>
            </a:xfrm>
            <a:prstGeom prst="rect">
              <a:avLst/>
            </a:prstGeom>
          </p:spPr>
        </p:pic>
        <p:pic>
          <p:nvPicPr>
            <p:cNvPr id="117" name="Picture 116">
              <a:extLst>
                <a:ext uri="{FF2B5EF4-FFF2-40B4-BE49-F238E27FC236}">
                  <a16:creationId xmlns:a16="http://schemas.microsoft.com/office/drawing/2014/main" id="{437F3910-9596-415A-B649-E3E194B927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89090" y="991313"/>
              <a:ext cx="425135" cy="425135"/>
            </a:xfrm>
            <a:prstGeom prst="rect">
              <a:avLst/>
            </a:prstGeom>
          </p:spPr>
        </p:pic>
        <p:pic>
          <p:nvPicPr>
            <p:cNvPr id="118" name="Picture 117">
              <a:extLst>
                <a:ext uri="{FF2B5EF4-FFF2-40B4-BE49-F238E27FC236}">
                  <a16:creationId xmlns:a16="http://schemas.microsoft.com/office/drawing/2014/main" id="{25024B3F-7610-492D-8E9F-04DE49C90C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83041" y="3505452"/>
              <a:ext cx="425135" cy="425135"/>
            </a:xfrm>
            <a:prstGeom prst="rect">
              <a:avLst/>
            </a:prstGeom>
          </p:spPr>
        </p:pic>
        <p:pic>
          <p:nvPicPr>
            <p:cNvPr id="119" name="Picture 118">
              <a:extLst>
                <a:ext uri="{FF2B5EF4-FFF2-40B4-BE49-F238E27FC236}">
                  <a16:creationId xmlns:a16="http://schemas.microsoft.com/office/drawing/2014/main" id="{E8F47EEA-3F08-4888-8B4C-004AE26E62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03792" y="5466739"/>
              <a:ext cx="425135" cy="425135"/>
            </a:xfrm>
            <a:prstGeom prst="rect">
              <a:avLst/>
            </a:prstGeom>
          </p:spPr>
        </p:pic>
        <p:pic>
          <p:nvPicPr>
            <p:cNvPr id="120" name="Picture 119">
              <a:extLst>
                <a:ext uri="{FF2B5EF4-FFF2-40B4-BE49-F238E27FC236}">
                  <a16:creationId xmlns:a16="http://schemas.microsoft.com/office/drawing/2014/main" id="{B7A83DED-9C10-47CE-90B9-42248F94091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25352" y="4698133"/>
              <a:ext cx="425135" cy="425135"/>
            </a:xfrm>
            <a:prstGeom prst="rect">
              <a:avLst/>
            </a:prstGeom>
          </p:spPr>
        </p:pic>
        <p:pic>
          <p:nvPicPr>
            <p:cNvPr id="121" name="Picture 120">
              <a:extLst>
                <a:ext uri="{FF2B5EF4-FFF2-40B4-BE49-F238E27FC236}">
                  <a16:creationId xmlns:a16="http://schemas.microsoft.com/office/drawing/2014/main" id="{F7F74C1D-2595-45A1-B9C5-C84139F626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49432" y="5915888"/>
              <a:ext cx="425135" cy="425135"/>
            </a:xfrm>
            <a:prstGeom prst="rect">
              <a:avLst/>
            </a:prstGeom>
          </p:spPr>
        </p:pic>
        <p:pic>
          <p:nvPicPr>
            <p:cNvPr id="122" name="Picture 121">
              <a:extLst>
                <a:ext uri="{FF2B5EF4-FFF2-40B4-BE49-F238E27FC236}">
                  <a16:creationId xmlns:a16="http://schemas.microsoft.com/office/drawing/2014/main" id="{B2572731-F9DE-4C48-B7FE-64B98647A5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35169" y="5921812"/>
              <a:ext cx="425135" cy="425135"/>
            </a:xfrm>
            <a:prstGeom prst="rect">
              <a:avLst/>
            </a:prstGeom>
          </p:spPr>
        </p:pic>
        <p:pic>
          <p:nvPicPr>
            <p:cNvPr id="123" name="Picture 122">
              <a:extLst>
                <a:ext uri="{FF2B5EF4-FFF2-40B4-BE49-F238E27FC236}">
                  <a16:creationId xmlns:a16="http://schemas.microsoft.com/office/drawing/2014/main" id="{5EF63D81-31FB-47F1-AE45-9AC7398476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56670" y="4450050"/>
              <a:ext cx="425135" cy="425135"/>
            </a:xfrm>
            <a:prstGeom prst="rect">
              <a:avLst/>
            </a:prstGeom>
          </p:spPr>
        </p:pic>
        <p:pic>
          <p:nvPicPr>
            <p:cNvPr id="124" name="Picture 123">
              <a:extLst>
                <a:ext uri="{FF2B5EF4-FFF2-40B4-BE49-F238E27FC236}">
                  <a16:creationId xmlns:a16="http://schemas.microsoft.com/office/drawing/2014/main" id="{8ED3EA38-4EBB-43E8-8834-8919F3FBD0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11294" y="5679306"/>
              <a:ext cx="425135" cy="425135"/>
            </a:xfrm>
            <a:prstGeom prst="rect">
              <a:avLst/>
            </a:prstGeom>
          </p:spPr>
        </p:pic>
        <p:pic>
          <p:nvPicPr>
            <p:cNvPr id="125" name="Picture 124">
              <a:extLst>
                <a:ext uri="{FF2B5EF4-FFF2-40B4-BE49-F238E27FC236}">
                  <a16:creationId xmlns:a16="http://schemas.microsoft.com/office/drawing/2014/main" id="{20636F09-D51B-4914-8934-D6643658E80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10584" y="3460278"/>
              <a:ext cx="1062800" cy="1062800"/>
            </a:xfrm>
            <a:prstGeom prst="rect">
              <a:avLst/>
            </a:prstGeom>
          </p:spPr>
        </p:pic>
        <p:pic>
          <p:nvPicPr>
            <p:cNvPr id="126" name="Picture 125">
              <a:extLst>
                <a:ext uri="{FF2B5EF4-FFF2-40B4-BE49-F238E27FC236}">
                  <a16:creationId xmlns:a16="http://schemas.microsoft.com/office/drawing/2014/main" id="{B9BC5EC0-3BD7-43DC-9154-A2867DABC3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0792" y="4452878"/>
              <a:ext cx="1013861" cy="1013861"/>
            </a:xfrm>
            <a:prstGeom prst="rect">
              <a:avLst/>
            </a:prstGeom>
          </p:spPr>
        </p:pic>
        <p:pic>
          <p:nvPicPr>
            <p:cNvPr id="127" name="Picture 126">
              <a:extLst>
                <a:ext uri="{FF2B5EF4-FFF2-40B4-BE49-F238E27FC236}">
                  <a16:creationId xmlns:a16="http://schemas.microsoft.com/office/drawing/2014/main" id="{D6806AA9-D8D8-4D3A-B5AF-7EC560CA9CD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38356" y="4449228"/>
              <a:ext cx="810717" cy="810717"/>
            </a:xfrm>
            <a:prstGeom prst="rect">
              <a:avLst/>
            </a:prstGeom>
          </p:spPr>
        </p:pic>
        <p:pic>
          <p:nvPicPr>
            <p:cNvPr id="128" name="Picture 127">
              <a:extLst>
                <a:ext uri="{FF2B5EF4-FFF2-40B4-BE49-F238E27FC236}">
                  <a16:creationId xmlns:a16="http://schemas.microsoft.com/office/drawing/2014/main" id="{D8717CE8-1408-49E3-A5A7-1162DE25C8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47746" y="5949284"/>
              <a:ext cx="868790" cy="868790"/>
            </a:xfrm>
            <a:prstGeom prst="rect">
              <a:avLst/>
            </a:prstGeom>
          </p:spPr>
        </p:pic>
        <p:pic>
          <p:nvPicPr>
            <p:cNvPr id="129" name="Picture 128">
              <a:extLst>
                <a:ext uri="{FF2B5EF4-FFF2-40B4-BE49-F238E27FC236}">
                  <a16:creationId xmlns:a16="http://schemas.microsoft.com/office/drawing/2014/main" id="{6828812B-1B7D-4DCE-B045-26EE73E2B8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79059" y="3736802"/>
              <a:ext cx="1062800" cy="1062800"/>
            </a:xfrm>
            <a:prstGeom prst="rect">
              <a:avLst/>
            </a:prstGeom>
          </p:spPr>
        </p:pic>
        <p:pic>
          <p:nvPicPr>
            <p:cNvPr id="130" name="Picture 129">
              <a:extLst>
                <a:ext uri="{FF2B5EF4-FFF2-40B4-BE49-F238E27FC236}">
                  <a16:creationId xmlns:a16="http://schemas.microsoft.com/office/drawing/2014/main" id="{31EF6692-939C-487F-A630-22477BB4C7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78075" y="4112971"/>
              <a:ext cx="1062800" cy="1062800"/>
            </a:xfrm>
            <a:prstGeom prst="rect">
              <a:avLst/>
            </a:prstGeom>
          </p:spPr>
        </p:pic>
        <p:pic>
          <p:nvPicPr>
            <p:cNvPr id="131" name="Picture 130">
              <a:extLst>
                <a:ext uri="{FF2B5EF4-FFF2-40B4-BE49-F238E27FC236}">
                  <a16:creationId xmlns:a16="http://schemas.microsoft.com/office/drawing/2014/main" id="{6F44E823-5511-4E3B-B067-EA6C6DBBAF7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42607" y="2790414"/>
              <a:ext cx="1062800" cy="1062800"/>
            </a:xfrm>
            <a:prstGeom prst="rect">
              <a:avLst/>
            </a:prstGeom>
          </p:spPr>
        </p:pic>
        <p:pic>
          <p:nvPicPr>
            <p:cNvPr id="132" name="Picture 131">
              <a:extLst>
                <a:ext uri="{FF2B5EF4-FFF2-40B4-BE49-F238E27FC236}">
                  <a16:creationId xmlns:a16="http://schemas.microsoft.com/office/drawing/2014/main" id="{0C61C72D-AE7E-43FE-97CD-3072654FC0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58857" y="1282907"/>
              <a:ext cx="1062800" cy="1062800"/>
            </a:xfrm>
            <a:prstGeom prst="rect">
              <a:avLst/>
            </a:prstGeom>
          </p:spPr>
        </p:pic>
        <p:pic>
          <p:nvPicPr>
            <p:cNvPr id="133" name="Picture 132">
              <a:extLst>
                <a:ext uri="{FF2B5EF4-FFF2-40B4-BE49-F238E27FC236}">
                  <a16:creationId xmlns:a16="http://schemas.microsoft.com/office/drawing/2014/main" id="{10D52AA5-D60F-482A-9274-6F44A383148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56858" y="1754938"/>
              <a:ext cx="1197872" cy="1197872"/>
            </a:xfrm>
            <a:prstGeom prst="rect">
              <a:avLst/>
            </a:prstGeom>
          </p:spPr>
        </p:pic>
        <p:pic>
          <p:nvPicPr>
            <p:cNvPr id="134" name="Picture 133">
              <a:extLst>
                <a:ext uri="{FF2B5EF4-FFF2-40B4-BE49-F238E27FC236}">
                  <a16:creationId xmlns:a16="http://schemas.microsoft.com/office/drawing/2014/main" id="{75D80EE8-9759-4D3B-A61E-462CD96380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89313" y="1890937"/>
              <a:ext cx="1062800" cy="1062800"/>
            </a:xfrm>
            <a:prstGeom prst="rect">
              <a:avLst/>
            </a:prstGeom>
          </p:spPr>
        </p:pic>
        <p:pic>
          <p:nvPicPr>
            <p:cNvPr id="135" name="Picture 134">
              <a:extLst>
                <a:ext uri="{FF2B5EF4-FFF2-40B4-BE49-F238E27FC236}">
                  <a16:creationId xmlns:a16="http://schemas.microsoft.com/office/drawing/2014/main" id="{5B480954-901B-4259-8FAC-DB748F0ECAA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65651" y="564664"/>
              <a:ext cx="919251" cy="919251"/>
            </a:xfrm>
            <a:prstGeom prst="rect">
              <a:avLst/>
            </a:prstGeom>
          </p:spPr>
        </p:pic>
        <p:pic>
          <p:nvPicPr>
            <p:cNvPr id="136" name="Picture 135">
              <a:extLst>
                <a:ext uri="{FF2B5EF4-FFF2-40B4-BE49-F238E27FC236}">
                  <a16:creationId xmlns:a16="http://schemas.microsoft.com/office/drawing/2014/main" id="{8EE72CAC-4000-47A4-B0A1-2F01CA763B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48202" y="4875185"/>
              <a:ext cx="919251" cy="919251"/>
            </a:xfrm>
            <a:prstGeom prst="rect">
              <a:avLst/>
            </a:prstGeom>
          </p:spPr>
        </p:pic>
        <p:pic>
          <p:nvPicPr>
            <p:cNvPr id="137" name="Picture 136">
              <a:extLst>
                <a:ext uri="{FF2B5EF4-FFF2-40B4-BE49-F238E27FC236}">
                  <a16:creationId xmlns:a16="http://schemas.microsoft.com/office/drawing/2014/main" id="{87437415-24DC-447D-96A8-F21EBC4E67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86594" y="5486981"/>
              <a:ext cx="919251" cy="919251"/>
            </a:xfrm>
            <a:prstGeom prst="rect">
              <a:avLst/>
            </a:prstGeom>
          </p:spPr>
        </p:pic>
        <p:pic>
          <p:nvPicPr>
            <p:cNvPr id="138" name="Picture 137">
              <a:extLst>
                <a:ext uri="{FF2B5EF4-FFF2-40B4-BE49-F238E27FC236}">
                  <a16:creationId xmlns:a16="http://schemas.microsoft.com/office/drawing/2014/main" id="{5A4C3791-9637-4A1F-9B4B-9FE93FE8702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77708" y="5859391"/>
              <a:ext cx="919251" cy="919251"/>
            </a:xfrm>
            <a:prstGeom prst="rect">
              <a:avLst/>
            </a:prstGeom>
          </p:spPr>
        </p:pic>
        <p:pic>
          <p:nvPicPr>
            <p:cNvPr id="139" name="Picture 138">
              <a:extLst>
                <a:ext uri="{FF2B5EF4-FFF2-40B4-BE49-F238E27FC236}">
                  <a16:creationId xmlns:a16="http://schemas.microsoft.com/office/drawing/2014/main" id="{6B443A24-4393-4708-8397-D217C7DA76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00900" y="5914064"/>
              <a:ext cx="853820" cy="853820"/>
            </a:xfrm>
            <a:prstGeom prst="rect">
              <a:avLst/>
            </a:prstGeom>
          </p:spPr>
        </p:pic>
        <p:sp>
          <p:nvSpPr>
            <p:cNvPr id="140" name="TextBox 139">
              <a:extLst>
                <a:ext uri="{FF2B5EF4-FFF2-40B4-BE49-F238E27FC236}">
                  <a16:creationId xmlns:a16="http://schemas.microsoft.com/office/drawing/2014/main" id="{A3C1AA56-5618-49DB-9187-B8CAF5E3BC15}"/>
                </a:ext>
              </a:extLst>
            </p:cNvPr>
            <p:cNvSpPr txBox="1"/>
            <p:nvPr/>
          </p:nvSpPr>
          <p:spPr>
            <a:xfrm>
              <a:off x="1184213" y="1242072"/>
              <a:ext cx="1271294" cy="707886"/>
            </a:xfrm>
            <a:prstGeom prst="rect">
              <a:avLst/>
            </a:prstGeom>
            <a:noFill/>
          </p:spPr>
          <p:txBody>
            <a:bodyPr wrap="square" rtlCol="0">
              <a:spAutoFit/>
            </a:bodyPr>
            <a:lstStyle/>
            <a:p>
              <a:pPr algn="ctr" defTabSz="457200">
                <a:buClrTx/>
                <a:buFontTx/>
                <a:buNone/>
              </a:pPr>
              <a:r>
                <a:rPr lang="en-US" sz="1000" b="1" kern="1200" dirty="0">
                  <a:solidFill>
                    <a:srgbClr val="262626"/>
                  </a:solidFill>
                  <a:latin typeface="Helvetica" pitchFamily="2" charset="0"/>
                  <a:ea typeface="+mn-ea"/>
                  <a:cs typeface="+mn-cs"/>
                </a:rPr>
                <a:t>How to improve climate modelling and process understanding?</a:t>
              </a:r>
            </a:p>
          </p:txBody>
        </p:sp>
        <p:sp>
          <p:nvSpPr>
            <p:cNvPr id="141" name="TextBox 140">
              <a:extLst>
                <a:ext uri="{FF2B5EF4-FFF2-40B4-BE49-F238E27FC236}">
                  <a16:creationId xmlns:a16="http://schemas.microsoft.com/office/drawing/2014/main" id="{EA2ABD4C-725B-41AC-ACFA-998B62CB0E04}"/>
                </a:ext>
              </a:extLst>
            </p:cNvPr>
            <p:cNvSpPr txBox="1"/>
            <p:nvPr/>
          </p:nvSpPr>
          <p:spPr>
            <a:xfrm>
              <a:off x="4011253" y="1288627"/>
              <a:ext cx="1358403" cy="553998"/>
            </a:xfrm>
            <a:prstGeom prst="rect">
              <a:avLst/>
            </a:prstGeom>
            <a:noFill/>
          </p:spPr>
          <p:txBody>
            <a:bodyPr wrap="square" rtlCol="0">
              <a:spAutoFit/>
            </a:bodyPr>
            <a:lstStyle/>
            <a:p>
              <a:pPr algn="ctr" defTabSz="457200">
                <a:buClrTx/>
                <a:buFontTx/>
                <a:buNone/>
              </a:pPr>
              <a:r>
                <a:rPr lang="en-US" sz="1000" b="1" kern="1200" dirty="0">
                  <a:solidFill>
                    <a:srgbClr val="262626"/>
                  </a:solidFill>
                  <a:latin typeface="Helvetica" pitchFamily="2" charset="0"/>
                  <a:ea typeface="+mn-ea"/>
                  <a:cs typeface="+mn-cs"/>
                </a:rPr>
                <a:t>What is the impact of different forcings?</a:t>
              </a:r>
            </a:p>
          </p:txBody>
        </p:sp>
        <p:sp>
          <p:nvSpPr>
            <p:cNvPr id="142" name="TextBox 141">
              <a:extLst>
                <a:ext uri="{FF2B5EF4-FFF2-40B4-BE49-F238E27FC236}">
                  <a16:creationId xmlns:a16="http://schemas.microsoft.com/office/drawing/2014/main" id="{BA8A4541-0DEB-4EE7-A94C-3273284B7E3B}"/>
                </a:ext>
              </a:extLst>
            </p:cNvPr>
            <p:cNvSpPr txBox="1"/>
            <p:nvPr/>
          </p:nvSpPr>
          <p:spPr>
            <a:xfrm>
              <a:off x="7125565" y="1054504"/>
              <a:ext cx="1253965" cy="861774"/>
            </a:xfrm>
            <a:prstGeom prst="rect">
              <a:avLst/>
            </a:prstGeom>
            <a:noFill/>
          </p:spPr>
          <p:txBody>
            <a:bodyPr wrap="square" rtlCol="0">
              <a:spAutoFit/>
            </a:bodyPr>
            <a:lstStyle/>
            <a:p>
              <a:pPr algn="ctr" defTabSz="457200">
                <a:buClrTx/>
                <a:buFontTx/>
                <a:buNone/>
              </a:pPr>
              <a:r>
                <a:rPr lang="en-US" sz="1000" b="1" kern="1200" dirty="0">
                  <a:solidFill>
                    <a:srgbClr val="262626"/>
                  </a:solidFill>
                  <a:latin typeface="Helvetica" pitchFamily="2" charset="0"/>
                  <a:ea typeface="+mn-ea"/>
                  <a:cs typeface="+mn-cs"/>
                </a:rPr>
                <a:t>How can we better understand climate sensitivity?</a:t>
              </a:r>
            </a:p>
          </p:txBody>
        </p:sp>
        <p:sp>
          <p:nvSpPr>
            <p:cNvPr id="143" name="TextBox 142">
              <a:extLst>
                <a:ext uri="{FF2B5EF4-FFF2-40B4-BE49-F238E27FC236}">
                  <a16:creationId xmlns:a16="http://schemas.microsoft.com/office/drawing/2014/main" id="{BB5CE0F7-BF60-46E8-8B89-183753269E4B}"/>
                </a:ext>
              </a:extLst>
            </p:cNvPr>
            <p:cNvSpPr txBox="1"/>
            <p:nvPr/>
          </p:nvSpPr>
          <p:spPr>
            <a:xfrm>
              <a:off x="3382771" y="2774298"/>
              <a:ext cx="1226601" cy="553998"/>
            </a:xfrm>
            <a:prstGeom prst="rect">
              <a:avLst/>
            </a:prstGeom>
            <a:noFill/>
          </p:spPr>
          <p:txBody>
            <a:bodyPr wrap="square" rtlCol="0">
              <a:spAutoFit/>
            </a:bodyPr>
            <a:lstStyle/>
            <a:p>
              <a:pPr algn="ctr" defTabSz="457200">
                <a:buClrTx/>
                <a:buFontTx/>
                <a:buNone/>
              </a:pPr>
              <a:r>
                <a:rPr lang="en-US" sz="1000" b="1" kern="1200" dirty="0">
                  <a:solidFill>
                    <a:srgbClr val="262626"/>
                  </a:solidFill>
                  <a:latin typeface="Helvetica" pitchFamily="2" charset="0"/>
                  <a:ea typeface="+mn-ea"/>
                  <a:cs typeface="+mn-cs"/>
                </a:rPr>
                <a:t>How can we improve climate predictions?</a:t>
              </a:r>
            </a:p>
          </p:txBody>
        </p:sp>
        <p:sp>
          <p:nvSpPr>
            <p:cNvPr id="144" name="TextBox 143">
              <a:extLst>
                <a:ext uri="{FF2B5EF4-FFF2-40B4-BE49-F238E27FC236}">
                  <a16:creationId xmlns:a16="http://schemas.microsoft.com/office/drawing/2014/main" id="{BD73B75E-D9EB-4890-86CC-D7AA735D3FBD}"/>
                </a:ext>
              </a:extLst>
            </p:cNvPr>
            <p:cNvSpPr txBox="1"/>
            <p:nvPr/>
          </p:nvSpPr>
          <p:spPr>
            <a:xfrm>
              <a:off x="5251250" y="3071684"/>
              <a:ext cx="1249436" cy="707886"/>
            </a:xfrm>
            <a:prstGeom prst="rect">
              <a:avLst/>
            </a:prstGeom>
            <a:noFill/>
          </p:spPr>
          <p:txBody>
            <a:bodyPr wrap="square" rtlCol="0">
              <a:spAutoFit/>
            </a:bodyPr>
            <a:lstStyle/>
            <a:p>
              <a:pPr algn="ctr" defTabSz="457200">
                <a:buClrTx/>
                <a:buFontTx/>
                <a:buNone/>
              </a:pPr>
              <a:r>
                <a:rPr lang="en-US" sz="1000" b="1" kern="1200" dirty="0">
                  <a:solidFill>
                    <a:srgbClr val="262626"/>
                  </a:solidFill>
                  <a:latin typeface="Helvetica" pitchFamily="2" charset="0"/>
                  <a:ea typeface="+mn-ea"/>
                  <a:cs typeface="+mn-cs"/>
                </a:rPr>
                <a:t>What opportunities do new technologies provide?</a:t>
              </a:r>
            </a:p>
          </p:txBody>
        </p:sp>
        <p:sp>
          <p:nvSpPr>
            <p:cNvPr id="145" name="TextBox 144">
              <a:extLst>
                <a:ext uri="{FF2B5EF4-FFF2-40B4-BE49-F238E27FC236}">
                  <a16:creationId xmlns:a16="http://schemas.microsoft.com/office/drawing/2014/main" id="{18C74767-201F-4D03-B982-DEC5426449D0}"/>
                </a:ext>
              </a:extLst>
            </p:cNvPr>
            <p:cNvSpPr txBox="1"/>
            <p:nvPr/>
          </p:nvSpPr>
          <p:spPr>
            <a:xfrm>
              <a:off x="7221943" y="3963303"/>
              <a:ext cx="1358403" cy="553998"/>
            </a:xfrm>
            <a:prstGeom prst="rect">
              <a:avLst/>
            </a:prstGeom>
            <a:noFill/>
          </p:spPr>
          <p:txBody>
            <a:bodyPr wrap="square" rtlCol="0">
              <a:spAutoFit/>
            </a:bodyPr>
            <a:lstStyle/>
            <a:p>
              <a:pPr algn="ctr" defTabSz="457200">
                <a:buClrTx/>
                <a:buFontTx/>
                <a:buNone/>
              </a:pPr>
              <a:r>
                <a:rPr lang="en-US" sz="1000" b="1" kern="1200" dirty="0">
                  <a:solidFill>
                    <a:srgbClr val="262626"/>
                  </a:solidFill>
                  <a:latin typeface="Helvetica" pitchFamily="2" charset="0"/>
                  <a:ea typeface="+mn-ea"/>
                  <a:cs typeface="+mn-cs"/>
                </a:rPr>
                <a:t>What can we expect in regional climate hotspots?</a:t>
              </a:r>
            </a:p>
          </p:txBody>
        </p:sp>
        <p:sp>
          <p:nvSpPr>
            <p:cNvPr id="146" name="TextBox 145">
              <a:extLst>
                <a:ext uri="{FF2B5EF4-FFF2-40B4-BE49-F238E27FC236}">
                  <a16:creationId xmlns:a16="http://schemas.microsoft.com/office/drawing/2014/main" id="{5C6610F2-4932-45C2-BCDC-E31B9B050B64}"/>
                </a:ext>
              </a:extLst>
            </p:cNvPr>
            <p:cNvSpPr txBox="1"/>
            <p:nvPr/>
          </p:nvSpPr>
          <p:spPr>
            <a:xfrm>
              <a:off x="6008163" y="5509172"/>
              <a:ext cx="1358403" cy="861774"/>
            </a:xfrm>
            <a:prstGeom prst="rect">
              <a:avLst/>
            </a:prstGeom>
            <a:noFill/>
          </p:spPr>
          <p:txBody>
            <a:bodyPr wrap="square" rtlCol="0">
              <a:spAutoFit/>
            </a:bodyPr>
            <a:lstStyle/>
            <a:p>
              <a:pPr algn="ctr" defTabSz="457200">
                <a:buClrTx/>
                <a:buFontTx/>
                <a:buNone/>
              </a:pPr>
              <a:r>
                <a:rPr lang="en-US" sz="1000" b="1" kern="1200" dirty="0">
                  <a:solidFill>
                    <a:srgbClr val="262626"/>
                  </a:solidFill>
                  <a:latin typeface="Helvetica" pitchFamily="2" charset="0"/>
                  <a:ea typeface="+mn-ea"/>
                  <a:cs typeface="+mn-cs"/>
                </a:rPr>
                <a:t>What is the interaction between climate and development trends?</a:t>
              </a:r>
            </a:p>
          </p:txBody>
        </p:sp>
        <p:sp>
          <p:nvSpPr>
            <p:cNvPr id="147" name="TextBox 146">
              <a:extLst>
                <a:ext uri="{FF2B5EF4-FFF2-40B4-BE49-F238E27FC236}">
                  <a16:creationId xmlns:a16="http://schemas.microsoft.com/office/drawing/2014/main" id="{A76B9203-A45E-485F-B0DA-0347259A8D43}"/>
                </a:ext>
              </a:extLst>
            </p:cNvPr>
            <p:cNvSpPr txBox="1"/>
            <p:nvPr/>
          </p:nvSpPr>
          <p:spPr>
            <a:xfrm>
              <a:off x="3432289" y="5273769"/>
              <a:ext cx="1358403" cy="553998"/>
            </a:xfrm>
            <a:prstGeom prst="rect">
              <a:avLst/>
            </a:prstGeom>
            <a:noFill/>
          </p:spPr>
          <p:txBody>
            <a:bodyPr wrap="square" rtlCol="0">
              <a:spAutoFit/>
            </a:bodyPr>
            <a:lstStyle/>
            <a:p>
              <a:pPr algn="ctr" defTabSz="457200">
                <a:buClrTx/>
                <a:buFontTx/>
                <a:buNone/>
              </a:pPr>
              <a:r>
                <a:rPr lang="en-US" sz="1000" b="1" kern="1200" dirty="0">
                  <a:solidFill>
                    <a:srgbClr val="262626"/>
                  </a:solidFill>
                  <a:latin typeface="Helvetica" pitchFamily="2" charset="0"/>
                  <a:ea typeface="+mn-ea"/>
                  <a:cs typeface="+mn-cs"/>
                </a:rPr>
                <a:t>How will reservoirs change in the future?</a:t>
              </a:r>
            </a:p>
          </p:txBody>
        </p:sp>
        <p:sp>
          <p:nvSpPr>
            <p:cNvPr id="148" name="TextBox 147">
              <a:extLst>
                <a:ext uri="{FF2B5EF4-FFF2-40B4-BE49-F238E27FC236}">
                  <a16:creationId xmlns:a16="http://schemas.microsoft.com/office/drawing/2014/main" id="{993912C0-E7EA-4B2A-9346-5CE091BD2279}"/>
                </a:ext>
              </a:extLst>
            </p:cNvPr>
            <p:cNvSpPr txBox="1"/>
            <p:nvPr/>
          </p:nvSpPr>
          <p:spPr>
            <a:xfrm>
              <a:off x="957017" y="3705355"/>
              <a:ext cx="1358403" cy="553998"/>
            </a:xfrm>
            <a:prstGeom prst="rect">
              <a:avLst/>
            </a:prstGeom>
            <a:noFill/>
          </p:spPr>
          <p:txBody>
            <a:bodyPr wrap="square" rtlCol="0">
              <a:spAutoFit/>
            </a:bodyPr>
            <a:lstStyle/>
            <a:p>
              <a:pPr algn="ctr" defTabSz="457200">
                <a:buClrTx/>
                <a:buFontTx/>
                <a:buNone/>
              </a:pPr>
              <a:r>
                <a:rPr lang="en-US" sz="1000" b="1" kern="1200" dirty="0">
                  <a:solidFill>
                    <a:srgbClr val="262626"/>
                  </a:solidFill>
                  <a:latin typeface="Helvetica" pitchFamily="2" charset="0"/>
                  <a:ea typeface="+mn-ea"/>
                  <a:cs typeface="+mn-cs"/>
                </a:rPr>
                <a:t>What will be the impact of Geoengineering?</a:t>
              </a:r>
            </a:p>
          </p:txBody>
        </p:sp>
        <p:sp>
          <p:nvSpPr>
            <p:cNvPr id="149" name="TextBox 148">
              <a:extLst>
                <a:ext uri="{FF2B5EF4-FFF2-40B4-BE49-F238E27FC236}">
                  <a16:creationId xmlns:a16="http://schemas.microsoft.com/office/drawing/2014/main" id="{9278CE8E-3758-4450-BD2C-AD9F6E1AB7AC}"/>
                </a:ext>
              </a:extLst>
            </p:cNvPr>
            <p:cNvSpPr txBox="1"/>
            <p:nvPr/>
          </p:nvSpPr>
          <p:spPr>
            <a:xfrm>
              <a:off x="1382889" y="5593407"/>
              <a:ext cx="1358403" cy="553998"/>
            </a:xfrm>
            <a:prstGeom prst="rect">
              <a:avLst/>
            </a:prstGeom>
            <a:noFill/>
          </p:spPr>
          <p:txBody>
            <a:bodyPr wrap="square" rtlCol="0">
              <a:spAutoFit/>
            </a:bodyPr>
            <a:lstStyle/>
            <a:p>
              <a:pPr algn="ctr" defTabSz="457200">
                <a:buClrTx/>
                <a:buFontTx/>
                <a:buNone/>
              </a:pPr>
              <a:r>
                <a:rPr lang="en-US" sz="1000" b="1" kern="1200" dirty="0">
                  <a:solidFill>
                    <a:srgbClr val="262626"/>
                  </a:solidFill>
                  <a:latin typeface="Helvetica" pitchFamily="2" charset="0"/>
                  <a:ea typeface="+mn-ea"/>
                  <a:cs typeface="+mn-cs"/>
                </a:rPr>
                <a:t>How will climate extremes occur in the future?</a:t>
              </a:r>
            </a:p>
          </p:txBody>
        </p:sp>
        <p:sp>
          <p:nvSpPr>
            <p:cNvPr id="150" name="TextBox 149">
              <a:extLst>
                <a:ext uri="{FF2B5EF4-FFF2-40B4-BE49-F238E27FC236}">
                  <a16:creationId xmlns:a16="http://schemas.microsoft.com/office/drawing/2014/main" id="{D39393C7-F779-4D9A-94A0-E80AD2233CFA}"/>
                </a:ext>
              </a:extLst>
            </p:cNvPr>
            <p:cNvSpPr txBox="1"/>
            <p:nvPr/>
          </p:nvSpPr>
          <p:spPr>
            <a:xfrm>
              <a:off x="2332644" y="853784"/>
              <a:ext cx="889537" cy="400110"/>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Aggregation and scaling</a:t>
              </a:r>
            </a:p>
          </p:txBody>
        </p:sp>
        <p:sp>
          <p:nvSpPr>
            <p:cNvPr id="151" name="TextBox 150">
              <a:extLst>
                <a:ext uri="{FF2B5EF4-FFF2-40B4-BE49-F238E27FC236}">
                  <a16:creationId xmlns:a16="http://schemas.microsoft.com/office/drawing/2014/main" id="{D8E14D6C-D779-4E5C-B362-51DE40C48E9A}"/>
                </a:ext>
              </a:extLst>
            </p:cNvPr>
            <p:cNvSpPr txBox="1"/>
            <p:nvPr/>
          </p:nvSpPr>
          <p:spPr>
            <a:xfrm>
              <a:off x="874017" y="2470418"/>
              <a:ext cx="1167463" cy="246221"/>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Parameterization</a:t>
              </a:r>
            </a:p>
          </p:txBody>
        </p:sp>
        <p:sp>
          <p:nvSpPr>
            <p:cNvPr id="152" name="TextBox 151">
              <a:extLst>
                <a:ext uri="{FF2B5EF4-FFF2-40B4-BE49-F238E27FC236}">
                  <a16:creationId xmlns:a16="http://schemas.microsoft.com/office/drawing/2014/main" id="{4AC1C5B8-4DB3-49EE-9FB8-D51903AF8C83}"/>
                </a:ext>
              </a:extLst>
            </p:cNvPr>
            <p:cNvSpPr txBox="1"/>
            <p:nvPr/>
          </p:nvSpPr>
          <p:spPr>
            <a:xfrm>
              <a:off x="4940768" y="871418"/>
              <a:ext cx="1167463" cy="246221"/>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Aerosols</a:t>
              </a:r>
            </a:p>
          </p:txBody>
        </p:sp>
        <p:sp>
          <p:nvSpPr>
            <p:cNvPr id="153" name="TextBox 152">
              <a:extLst>
                <a:ext uri="{FF2B5EF4-FFF2-40B4-BE49-F238E27FC236}">
                  <a16:creationId xmlns:a16="http://schemas.microsoft.com/office/drawing/2014/main" id="{C2772257-F9C3-42DA-B1D1-06BE880F90A3}"/>
                </a:ext>
              </a:extLst>
            </p:cNvPr>
            <p:cNvSpPr txBox="1"/>
            <p:nvPr/>
          </p:nvSpPr>
          <p:spPr>
            <a:xfrm>
              <a:off x="6330248" y="1438522"/>
              <a:ext cx="889537" cy="707886"/>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What fundamental</a:t>
              </a:r>
            </a:p>
            <a:p>
              <a:pPr algn="ctr" defTabSz="457200">
                <a:buClrTx/>
                <a:buFontTx/>
                <a:buNone/>
              </a:pPr>
              <a:r>
                <a:rPr lang="en-US" sz="1000" kern="1200" dirty="0">
                  <a:solidFill>
                    <a:srgbClr val="262626"/>
                  </a:solidFill>
                  <a:latin typeface="Calibri"/>
                  <a:ea typeface="+mn-ea"/>
                  <a:cs typeface="+mn-cs"/>
                </a:rPr>
                <a:t>science is needed?</a:t>
              </a:r>
            </a:p>
          </p:txBody>
        </p:sp>
        <p:sp>
          <p:nvSpPr>
            <p:cNvPr id="154" name="TextBox 153">
              <a:extLst>
                <a:ext uri="{FF2B5EF4-FFF2-40B4-BE49-F238E27FC236}">
                  <a16:creationId xmlns:a16="http://schemas.microsoft.com/office/drawing/2014/main" id="{9CBC79A3-4082-4999-8DDC-17501C5A0599}"/>
                </a:ext>
              </a:extLst>
            </p:cNvPr>
            <p:cNvSpPr txBox="1"/>
            <p:nvPr/>
          </p:nvSpPr>
          <p:spPr>
            <a:xfrm>
              <a:off x="7889630" y="2018069"/>
              <a:ext cx="958706" cy="707886"/>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How can we communicate uncertainty better?</a:t>
              </a:r>
            </a:p>
          </p:txBody>
        </p:sp>
        <p:sp>
          <p:nvSpPr>
            <p:cNvPr id="155" name="TextBox 154">
              <a:extLst>
                <a:ext uri="{FF2B5EF4-FFF2-40B4-BE49-F238E27FC236}">
                  <a16:creationId xmlns:a16="http://schemas.microsoft.com/office/drawing/2014/main" id="{84FE3E4F-19DD-4765-BA83-172DACD0282A}"/>
                </a:ext>
              </a:extLst>
            </p:cNvPr>
            <p:cNvSpPr txBox="1"/>
            <p:nvPr/>
          </p:nvSpPr>
          <p:spPr>
            <a:xfrm>
              <a:off x="6929238" y="2963919"/>
              <a:ext cx="889537" cy="707886"/>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What will happen in the high latitudes?</a:t>
              </a:r>
            </a:p>
          </p:txBody>
        </p:sp>
        <p:sp>
          <p:nvSpPr>
            <p:cNvPr id="156" name="TextBox 155">
              <a:extLst>
                <a:ext uri="{FF2B5EF4-FFF2-40B4-BE49-F238E27FC236}">
                  <a16:creationId xmlns:a16="http://schemas.microsoft.com/office/drawing/2014/main" id="{7C4D97CC-EDD2-4E99-A200-F1421FFF1C74}"/>
                </a:ext>
              </a:extLst>
            </p:cNvPr>
            <p:cNvSpPr txBox="1"/>
            <p:nvPr/>
          </p:nvSpPr>
          <p:spPr>
            <a:xfrm>
              <a:off x="6475815" y="4290428"/>
              <a:ext cx="889537" cy="707886"/>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What will happen to low-lying islands?</a:t>
              </a:r>
            </a:p>
          </p:txBody>
        </p:sp>
        <p:sp>
          <p:nvSpPr>
            <p:cNvPr id="157" name="TextBox 156">
              <a:extLst>
                <a:ext uri="{FF2B5EF4-FFF2-40B4-BE49-F238E27FC236}">
                  <a16:creationId xmlns:a16="http://schemas.microsoft.com/office/drawing/2014/main" id="{C5C42880-B35C-4F84-A34D-408FC7AF5E4C}"/>
                </a:ext>
              </a:extLst>
            </p:cNvPr>
            <p:cNvSpPr txBox="1"/>
            <p:nvPr/>
          </p:nvSpPr>
          <p:spPr>
            <a:xfrm>
              <a:off x="2208368" y="3721555"/>
              <a:ext cx="889537" cy="553998"/>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Is response action needed?</a:t>
              </a:r>
            </a:p>
          </p:txBody>
        </p:sp>
        <p:sp>
          <p:nvSpPr>
            <p:cNvPr id="158" name="TextBox 157">
              <a:extLst>
                <a:ext uri="{FF2B5EF4-FFF2-40B4-BE49-F238E27FC236}">
                  <a16:creationId xmlns:a16="http://schemas.microsoft.com/office/drawing/2014/main" id="{EF8A054A-C09A-4267-BC27-33E32F0D3FBE}"/>
                </a:ext>
              </a:extLst>
            </p:cNvPr>
            <p:cNvSpPr txBox="1"/>
            <p:nvPr/>
          </p:nvSpPr>
          <p:spPr>
            <a:xfrm>
              <a:off x="3411709" y="3819614"/>
              <a:ext cx="967055" cy="553998"/>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What does society need to know?</a:t>
              </a:r>
            </a:p>
          </p:txBody>
        </p:sp>
        <p:sp>
          <p:nvSpPr>
            <p:cNvPr id="159" name="TextBox 158">
              <a:extLst>
                <a:ext uri="{FF2B5EF4-FFF2-40B4-BE49-F238E27FC236}">
                  <a16:creationId xmlns:a16="http://schemas.microsoft.com/office/drawing/2014/main" id="{ED7DA84F-D31B-4B6F-A894-FC185B7DDD84}"/>
                </a:ext>
              </a:extLst>
            </p:cNvPr>
            <p:cNvSpPr txBox="1"/>
            <p:nvPr/>
          </p:nvSpPr>
          <p:spPr>
            <a:xfrm>
              <a:off x="4835869" y="4071002"/>
              <a:ext cx="967055" cy="400110"/>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Data-model fusion</a:t>
              </a:r>
            </a:p>
          </p:txBody>
        </p:sp>
        <p:sp>
          <p:nvSpPr>
            <p:cNvPr id="160" name="TextBox 159">
              <a:extLst>
                <a:ext uri="{FF2B5EF4-FFF2-40B4-BE49-F238E27FC236}">
                  <a16:creationId xmlns:a16="http://schemas.microsoft.com/office/drawing/2014/main" id="{FB960A5A-B207-4351-8A6B-61A08A355198}"/>
                </a:ext>
              </a:extLst>
            </p:cNvPr>
            <p:cNvSpPr txBox="1"/>
            <p:nvPr/>
          </p:nvSpPr>
          <p:spPr>
            <a:xfrm>
              <a:off x="5238742" y="2189687"/>
              <a:ext cx="967055" cy="400110"/>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Disruptive technology</a:t>
              </a:r>
            </a:p>
          </p:txBody>
        </p:sp>
        <p:sp>
          <p:nvSpPr>
            <p:cNvPr id="161" name="TextBox 160">
              <a:extLst>
                <a:ext uri="{FF2B5EF4-FFF2-40B4-BE49-F238E27FC236}">
                  <a16:creationId xmlns:a16="http://schemas.microsoft.com/office/drawing/2014/main" id="{BDDA65A7-961D-4190-A4A5-CEC55A592176}"/>
                </a:ext>
              </a:extLst>
            </p:cNvPr>
            <p:cNvSpPr txBox="1"/>
            <p:nvPr/>
          </p:nvSpPr>
          <p:spPr>
            <a:xfrm>
              <a:off x="843990" y="4841963"/>
              <a:ext cx="1167463" cy="246221"/>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Attribution</a:t>
              </a:r>
            </a:p>
          </p:txBody>
        </p:sp>
        <p:sp>
          <p:nvSpPr>
            <p:cNvPr id="162" name="TextBox 161">
              <a:extLst>
                <a:ext uri="{FF2B5EF4-FFF2-40B4-BE49-F238E27FC236}">
                  <a16:creationId xmlns:a16="http://schemas.microsoft.com/office/drawing/2014/main" id="{89974628-1C79-433E-BFED-79AFB5AEC5EA}"/>
                </a:ext>
              </a:extLst>
            </p:cNvPr>
            <p:cNvSpPr txBox="1"/>
            <p:nvPr/>
          </p:nvSpPr>
          <p:spPr>
            <a:xfrm>
              <a:off x="1559983" y="4698133"/>
              <a:ext cx="1167463" cy="246221"/>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Prediction</a:t>
              </a:r>
            </a:p>
          </p:txBody>
        </p:sp>
        <p:sp>
          <p:nvSpPr>
            <p:cNvPr id="163" name="TextBox 162">
              <a:extLst>
                <a:ext uri="{FF2B5EF4-FFF2-40B4-BE49-F238E27FC236}">
                  <a16:creationId xmlns:a16="http://schemas.microsoft.com/office/drawing/2014/main" id="{9AEDF36B-A0E0-4122-AAD9-D0E72D10F7EC}"/>
                </a:ext>
              </a:extLst>
            </p:cNvPr>
            <p:cNvSpPr txBox="1"/>
            <p:nvPr/>
          </p:nvSpPr>
          <p:spPr>
            <a:xfrm>
              <a:off x="2298409" y="6263057"/>
              <a:ext cx="1167463" cy="246221"/>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Evolution</a:t>
              </a:r>
            </a:p>
          </p:txBody>
        </p:sp>
        <p:sp>
          <p:nvSpPr>
            <p:cNvPr id="164" name="TextBox 163">
              <a:extLst>
                <a:ext uri="{FF2B5EF4-FFF2-40B4-BE49-F238E27FC236}">
                  <a16:creationId xmlns:a16="http://schemas.microsoft.com/office/drawing/2014/main" id="{C5478E30-FD87-48BD-AC18-3AF97F45DB17}"/>
                </a:ext>
              </a:extLst>
            </p:cNvPr>
            <p:cNvSpPr txBox="1"/>
            <p:nvPr/>
          </p:nvSpPr>
          <p:spPr>
            <a:xfrm>
              <a:off x="3860446" y="6223105"/>
              <a:ext cx="1167463" cy="246221"/>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Water</a:t>
              </a:r>
            </a:p>
          </p:txBody>
        </p:sp>
        <p:sp>
          <p:nvSpPr>
            <p:cNvPr id="165" name="TextBox 164">
              <a:extLst>
                <a:ext uri="{FF2B5EF4-FFF2-40B4-BE49-F238E27FC236}">
                  <a16:creationId xmlns:a16="http://schemas.microsoft.com/office/drawing/2014/main" id="{BAC9A94B-5C6B-41FA-87C7-7F2B1C862C6A}"/>
                </a:ext>
              </a:extLst>
            </p:cNvPr>
            <p:cNvSpPr txBox="1"/>
            <p:nvPr/>
          </p:nvSpPr>
          <p:spPr>
            <a:xfrm>
              <a:off x="4373694" y="5799900"/>
              <a:ext cx="1167463" cy="246221"/>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Carbon</a:t>
              </a:r>
            </a:p>
          </p:txBody>
        </p:sp>
        <p:sp>
          <p:nvSpPr>
            <p:cNvPr id="166" name="TextBox 165">
              <a:extLst>
                <a:ext uri="{FF2B5EF4-FFF2-40B4-BE49-F238E27FC236}">
                  <a16:creationId xmlns:a16="http://schemas.microsoft.com/office/drawing/2014/main" id="{3FCF0066-A9F6-4C09-B24A-ADEFCEF7C1AA}"/>
                </a:ext>
              </a:extLst>
            </p:cNvPr>
            <p:cNvSpPr txBox="1"/>
            <p:nvPr/>
          </p:nvSpPr>
          <p:spPr>
            <a:xfrm>
              <a:off x="4521053" y="5197384"/>
              <a:ext cx="1167463" cy="246221"/>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Heat</a:t>
              </a:r>
            </a:p>
          </p:txBody>
        </p:sp>
        <p:sp>
          <p:nvSpPr>
            <p:cNvPr id="167" name="TextBox 166">
              <a:extLst>
                <a:ext uri="{FF2B5EF4-FFF2-40B4-BE49-F238E27FC236}">
                  <a16:creationId xmlns:a16="http://schemas.microsoft.com/office/drawing/2014/main" id="{331C7610-5B31-4F56-A372-DB278300D9CD}"/>
                </a:ext>
              </a:extLst>
            </p:cNvPr>
            <p:cNvSpPr txBox="1"/>
            <p:nvPr/>
          </p:nvSpPr>
          <p:spPr>
            <a:xfrm>
              <a:off x="7135564" y="5466194"/>
              <a:ext cx="1167463" cy="246221"/>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Urbanization</a:t>
              </a:r>
            </a:p>
          </p:txBody>
        </p:sp>
        <p:sp>
          <p:nvSpPr>
            <p:cNvPr id="168" name="TextBox 167">
              <a:extLst>
                <a:ext uri="{FF2B5EF4-FFF2-40B4-BE49-F238E27FC236}">
                  <a16:creationId xmlns:a16="http://schemas.microsoft.com/office/drawing/2014/main" id="{D13EF3A2-E1C9-4FAC-A0C9-0E348DA7B970}"/>
                </a:ext>
              </a:extLst>
            </p:cNvPr>
            <p:cNvSpPr txBox="1"/>
            <p:nvPr/>
          </p:nvSpPr>
          <p:spPr>
            <a:xfrm>
              <a:off x="7049463" y="6148303"/>
              <a:ext cx="1167463" cy="400110"/>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Land-use</a:t>
              </a:r>
            </a:p>
            <a:p>
              <a:pPr algn="ctr" defTabSz="457200">
                <a:buClrTx/>
                <a:buFontTx/>
                <a:buNone/>
              </a:pPr>
              <a:r>
                <a:rPr lang="en-US" sz="1000" kern="1200" dirty="0">
                  <a:solidFill>
                    <a:srgbClr val="262626"/>
                  </a:solidFill>
                  <a:latin typeface="Calibri"/>
                  <a:ea typeface="+mn-ea"/>
                  <a:cs typeface="+mn-cs"/>
                </a:rPr>
                <a:t>Change</a:t>
              </a:r>
            </a:p>
          </p:txBody>
        </p:sp>
        <p:pic>
          <p:nvPicPr>
            <p:cNvPr id="169" name="Picture 168">
              <a:extLst>
                <a:ext uri="{FF2B5EF4-FFF2-40B4-BE49-F238E27FC236}">
                  <a16:creationId xmlns:a16="http://schemas.microsoft.com/office/drawing/2014/main" id="{B48F5880-4018-41E7-A246-7B911502A0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94264" y="2040909"/>
              <a:ext cx="1380727" cy="1380727"/>
            </a:xfrm>
            <a:prstGeom prst="rect">
              <a:avLst/>
            </a:prstGeom>
          </p:spPr>
        </p:pic>
        <p:sp>
          <p:nvSpPr>
            <p:cNvPr id="170" name="TextBox 169">
              <a:extLst>
                <a:ext uri="{FF2B5EF4-FFF2-40B4-BE49-F238E27FC236}">
                  <a16:creationId xmlns:a16="http://schemas.microsoft.com/office/drawing/2014/main" id="{FAF2E29B-D567-4410-85BE-0ED8CC3C6A28}"/>
                </a:ext>
              </a:extLst>
            </p:cNvPr>
            <p:cNvSpPr txBox="1"/>
            <p:nvPr/>
          </p:nvSpPr>
          <p:spPr>
            <a:xfrm>
              <a:off x="2194022" y="2288272"/>
              <a:ext cx="1167463" cy="861774"/>
            </a:xfrm>
            <a:prstGeom prst="rect">
              <a:avLst/>
            </a:prstGeom>
            <a:noFill/>
          </p:spPr>
          <p:txBody>
            <a:bodyPr wrap="square" rtlCol="0">
              <a:spAutoFit/>
            </a:bodyPr>
            <a:lstStyle/>
            <a:p>
              <a:pPr algn="ctr" defTabSz="457200">
                <a:buClrTx/>
                <a:buFontTx/>
                <a:buNone/>
              </a:pPr>
              <a:r>
                <a:rPr lang="en-US" sz="1000" kern="1200" dirty="0">
                  <a:solidFill>
                    <a:srgbClr val="262626"/>
                  </a:solidFill>
                  <a:latin typeface="Calibri"/>
                  <a:ea typeface="+mn-ea"/>
                  <a:cs typeface="+mn-cs"/>
                </a:rPr>
                <a:t>How can we make predictions more useful and relevant to society’s needs?</a:t>
              </a:r>
            </a:p>
          </p:txBody>
        </p:sp>
        <p:pic>
          <p:nvPicPr>
            <p:cNvPr id="171" name="Picture 170">
              <a:extLst>
                <a:ext uri="{FF2B5EF4-FFF2-40B4-BE49-F238E27FC236}">
                  <a16:creationId xmlns:a16="http://schemas.microsoft.com/office/drawing/2014/main" id="{44756844-3223-4206-9141-F658876637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56600" y="2003093"/>
              <a:ext cx="425135" cy="425135"/>
            </a:xfrm>
            <a:prstGeom prst="rect">
              <a:avLst/>
            </a:prstGeom>
          </p:spPr>
        </p:pic>
        <p:pic>
          <p:nvPicPr>
            <p:cNvPr id="172" name="Picture 171">
              <a:extLst>
                <a:ext uri="{FF2B5EF4-FFF2-40B4-BE49-F238E27FC236}">
                  <a16:creationId xmlns:a16="http://schemas.microsoft.com/office/drawing/2014/main" id="{B1E797A4-F087-4FE9-B797-E79258FDA45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34196" y="1457954"/>
              <a:ext cx="425135" cy="425135"/>
            </a:xfrm>
            <a:prstGeom prst="rect">
              <a:avLst/>
            </a:prstGeom>
          </p:spPr>
        </p:pic>
      </p:grpSp>
      <p:sp>
        <p:nvSpPr>
          <p:cNvPr id="173" name="Google Shape;804;p105">
            <a:extLst>
              <a:ext uri="{FF2B5EF4-FFF2-40B4-BE49-F238E27FC236}">
                <a16:creationId xmlns:a16="http://schemas.microsoft.com/office/drawing/2014/main" id="{927245C1-864F-42FD-AA96-6B73C3F80743}"/>
              </a:ext>
            </a:extLst>
          </p:cNvPr>
          <p:cNvSpPr txBox="1">
            <a:spLocks/>
          </p:cNvSpPr>
          <p:nvPr/>
        </p:nvSpPr>
        <p:spPr>
          <a:xfrm>
            <a:off x="503041" y="60848"/>
            <a:ext cx="8538520" cy="539529"/>
          </a:xfrm>
          <a:prstGeom prst="rect">
            <a:avLst/>
          </a:prstGeom>
          <a:noFill/>
          <a:ln>
            <a:noFill/>
          </a:ln>
        </p:spPr>
        <p:txBody>
          <a:bodyPr spcFirstLastPara="1" wrap="square" lIns="91425" tIns="0" rIns="91425" bIns="45700" anchor="ctr" anchorCtr="0">
            <a:noAutofit/>
          </a:bodyPr>
          <a:lstStyle>
            <a:lvl1pPr algn="ctr" rtl="0" eaLnBrk="1" fontAlgn="base" hangingPunct="1">
              <a:spcBef>
                <a:spcPct val="0"/>
              </a:spcBef>
              <a:spcAft>
                <a:spcPct val="0"/>
              </a:spcAft>
              <a:defRPr sz="3600">
                <a:solidFill>
                  <a:schemeClr val="bg1">
                    <a:lumMod val="95000"/>
                  </a:schemeClr>
                </a:solidFill>
                <a:latin typeface="Helvetica" pitchFamily="2" charset="0"/>
                <a:ea typeface="ＭＳ Ｐゴシック" charset="0"/>
                <a:cs typeface="Calibri"/>
              </a:defRPr>
            </a:lvl1pPr>
            <a:lvl2pPr algn="ctr" rtl="0" eaLnBrk="1" fontAlgn="base" hangingPunct="1">
              <a:spcBef>
                <a:spcPct val="0"/>
              </a:spcBef>
              <a:spcAft>
                <a:spcPct val="0"/>
              </a:spcAft>
              <a:defRPr sz="4400">
                <a:solidFill>
                  <a:schemeClr val="tx2"/>
                </a:solidFill>
                <a:latin typeface="Arial" pitchFamily="-112"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pitchFamily="-112"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pitchFamily="-112"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pitchFamily="-112"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pitchFamily="-112" charset="0"/>
                <a:ea typeface="MS PGothic" pitchFamily="34" charset="-128"/>
                <a:cs typeface="MS PGothic" pitchFamily="34" charset="-128"/>
              </a:defRPr>
            </a:lvl6pPr>
            <a:lvl7pPr marL="914400" algn="ctr" rtl="0" eaLnBrk="1" fontAlgn="base" hangingPunct="1">
              <a:spcBef>
                <a:spcPct val="0"/>
              </a:spcBef>
              <a:spcAft>
                <a:spcPct val="0"/>
              </a:spcAft>
              <a:defRPr sz="4400">
                <a:solidFill>
                  <a:schemeClr val="tx2"/>
                </a:solidFill>
                <a:latin typeface="Arial" pitchFamily="-112" charset="0"/>
                <a:ea typeface="MS PGothic" pitchFamily="34" charset="-128"/>
                <a:cs typeface="MS PGothic" pitchFamily="34" charset="-128"/>
              </a:defRPr>
            </a:lvl7pPr>
            <a:lvl8pPr marL="1371600" algn="ctr" rtl="0" eaLnBrk="1" fontAlgn="base" hangingPunct="1">
              <a:spcBef>
                <a:spcPct val="0"/>
              </a:spcBef>
              <a:spcAft>
                <a:spcPct val="0"/>
              </a:spcAft>
              <a:defRPr sz="4400">
                <a:solidFill>
                  <a:schemeClr val="tx2"/>
                </a:solidFill>
                <a:latin typeface="Arial" pitchFamily="-112" charset="0"/>
                <a:ea typeface="MS PGothic" pitchFamily="34" charset="-128"/>
                <a:cs typeface="MS PGothic" pitchFamily="34" charset="-128"/>
              </a:defRPr>
            </a:lvl8pPr>
            <a:lvl9pPr marL="1828800" algn="ctr" rtl="0" eaLnBrk="1" fontAlgn="base" hangingPunct="1">
              <a:spcBef>
                <a:spcPct val="0"/>
              </a:spcBef>
              <a:spcAft>
                <a:spcPct val="0"/>
              </a:spcAft>
              <a:defRPr sz="4400">
                <a:solidFill>
                  <a:schemeClr val="tx2"/>
                </a:solidFill>
                <a:latin typeface="Arial" pitchFamily="-112" charset="0"/>
                <a:ea typeface="MS PGothic" pitchFamily="34" charset="-128"/>
                <a:cs typeface="MS PGothic" pitchFamily="34" charset="-128"/>
              </a:defRPr>
            </a:lvl9pPr>
          </a:lstStyle>
          <a:p>
            <a:pPr>
              <a:spcBef>
                <a:spcPts val="0"/>
              </a:spcBef>
              <a:spcAft>
                <a:spcPts val="0"/>
              </a:spcAft>
              <a:buClrTx/>
              <a:buFontTx/>
              <a:buNone/>
            </a:pPr>
            <a:r>
              <a:rPr lang="en-US" sz="4000" dirty="0">
                <a:solidFill>
                  <a:prstClr val="white"/>
                </a:solidFill>
              </a:rPr>
              <a:t>High-level Science Questions</a:t>
            </a:r>
          </a:p>
        </p:txBody>
      </p:sp>
      <p:sp>
        <p:nvSpPr>
          <p:cNvPr id="174" name="Up-Down Arrow 13">
            <a:extLst>
              <a:ext uri="{FF2B5EF4-FFF2-40B4-BE49-F238E27FC236}">
                <a16:creationId xmlns:a16="http://schemas.microsoft.com/office/drawing/2014/main" id="{5954BCC7-D33B-4B34-8B50-F3AAF2DAB28D}"/>
              </a:ext>
              <a:ext uri="{C183D7F6-B498-43B3-948B-1728B52AA6E4}">
                <adec:decorative xmlns:adec="http://schemas.microsoft.com/office/drawing/2017/decorative" val="1"/>
              </a:ext>
            </a:extLst>
          </p:cNvPr>
          <p:cNvSpPr/>
          <p:nvPr/>
        </p:nvSpPr>
        <p:spPr>
          <a:xfrm>
            <a:off x="37467" y="609443"/>
            <a:ext cx="708660" cy="6300004"/>
          </a:xfrm>
          <a:prstGeom prst="upDownArrow">
            <a:avLst/>
          </a:prstGeom>
          <a:solidFill>
            <a:srgbClr val="B0DBDA"/>
          </a:solidFill>
          <a:ln>
            <a:solidFill>
              <a:srgbClr val="B0DB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175" name="TextBox 174">
            <a:extLst>
              <a:ext uri="{FF2B5EF4-FFF2-40B4-BE49-F238E27FC236}">
                <a16:creationId xmlns:a16="http://schemas.microsoft.com/office/drawing/2014/main" id="{B2AA08DA-244F-45FB-891C-7C9A99AD3D7C}"/>
              </a:ext>
            </a:extLst>
          </p:cNvPr>
          <p:cNvSpPr txBox="1"/>
          <p:nvPr/>
        </p:nvSpPr>
        <p:spPr>
          <a:xfrm rot="16200000">
            <a:off x="-1616229" y="3526476"/>
            <a:ext cx="4001454" cy="369332"/>
          </a:xfrm>
          <a:prstGeom prst="rect">
            <a:avLst/>
          </a:prstGeom>
          <a:noFill/>
        </p:spPr>
        <p:txBody>
          <a:bodyPr wrap="square" rtlCol="0">
            <a:spAutoFit/>
          </a:bodyPr>
          <a:lstStyle/>
          <a:p>
            <a:pPr algn="ctr">
              <a:defRPr/>
            </a:pPr>
            <a:r>
              <a:rPr lang="en-US" b="1" dirty="0">
                <a:ea typeface="+mn-ea"/>
              </a:rPr>
              <a:t>Considering all scales</a:t>
            </a:r>
          </a:p>
        </p:txBody>
      </p:sp>
    </p:spTree>
    <p:extLst>
      <p:ext uri="{BB962C8B-B14F-4D97-AF65-F5344CB8AC3E}">
        <p14:creationId xmlns:p14="http://schemas.microsoft.com/office/powerpoint/2010/main" val="334489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water, sitting, snow&#10;&#10;Description automatically generated">
            <a:extLst>
              <a:ext uri="{FF2B5EF4-FFF2-40B4-BE49-F238E27FC236}">
                <a16:creationId xmlns:a16="http://schemas.microsoft.com/office/drawing/2014/main" id="{C517596D-33BE-5046-9BEA-0F8BA93374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93762"/>
            <a:ext cx="9144000" cy="6096000"/>
          </a:xfrm>
          <a:prstGeom prst="rect">
            <a:avLst/>
          </a:prstGeom>
        </p:spPr>
      </p:pic>
      <p:sp>
        <p:nvSpPr>
          <p:cNvPr id="2" name="Title 1">
            <a:extLst>
              <a:ext uri="{FF2B5EF4-FFF2-40B4-BE49-F238E27FC236}">
                <a16:creationId xmlns:a16="http://schemas.microsoft.com/office/drawing/2014/main" id="{18B2D068-1299-6446-9C7B-12814445E688}"/>
              </a:ext>
            </a:extLst>
          </p:cNvPr>
          <p:cNvSpPr>
            <a:spLocks noGrp="1"/>
          </p:cNvSpPr>
          <p:nvPr>
            <p:ph type="title"/>
          </p:nvPr>
        </p:nvSpPr>
        <p:spPr>
          <a:xfrm>
            <a:off x="0" y="20638"/>
            <a:ext cx="9144000" cy="838200"/>
          </a:xfrm>
        </p:spPr>
        <p:txBody>
          <a:bodyPr/>
          <a:lstStyle/>
          <a:p>
            <a:r>
              <a:rPr lang="en-US" sz="4000" dirty="0">
                <a:latin typeface="Helvetica" pitchFamily="2" charset="0"/>
              </a:rPr>
              <a:t>Consultation and Co-design</a:t>
            </a:r>
          </a:p>
        </p:txBody>
      </p:sp>
      <p:sp>
        <p:nvSpPr>
          <p:cNvPr id="3" name="TextBox 2">
            <a:extLst>
              <a:ext uri="{FF2B5EF4-FFF2-40B4-BE49-F238E27FC236}">
                <a16:creationId xmlns:a16="http://schemas.microsoft.com/office/drawing/2014/main" id="{E571BE93-EDCB-804D-AEDE-123562E174FB}"/>
              </a:ext>
            </a:extLst>
          </p:cNvPr>
          <p:cNvSpPr txBox="1"/>
          <p:nvPr/>
        </p:nvSpPr>
        <p:spPr>
          <a:xfrm>
            <a:off x="423619" y="980989"/>
            <a:ext cx="8296762" cy="3785652"/>
          </a:xfrm>
          <a:prstGeom prst="rect">
            <a:avLst/>
          </a:prstGeom>
          <a:solidFill>
            <a:srgbClr val="5CADFF">
              <a:alpha val="25000"/>
            </a:srgbClr>
          </a:solidFill>
        </p:spPr>
        <p:txBody>
          <a:bodyPr wrap="square" rtlCol="0">
            <a:spAutoFit/>
          </a:bodyPr>
          <a:lstStyle/>
          <a:p>
            <a:r>
              <a:rPr lang="en-GB" sz="2400" dirty="0">
                <a:solidFill>
                  <a:schemeClr val="bg1"/>
                </a:solidFill>
              </a:rPr>
              <a:t>In the coming months, WCRP will be consulting with the global community on its strategy, new activities and proposed new structure.</a:t>
            </a:r>
          </a:p>
          <a:p>
            <a:endParaRPr lang="en-GB" sz="2400" dirty="0">
              <a:solidFill>
                <a:schemeClr val="bg1"/>
              </a:solidFill>
            </a:endParaRPr>
          </a:p>
          <a:p>
            <a:r>
              <a:rPr lang="en-GB" sz="2400" dirty="0">
                <a:solidFill>
                  <a:schemeClr val="bg1"/>
                </a:solidFill>
              </a:rPr>
              <a:t>We will create new “homes” for modelling and observations and for regional climate information for society.  </a:t>
            </a:r>
          </a:p>
          <a:p>
            <a:endParaRPr lang="en-GB" sz="2400" dirty="0">
              <a:solidFill>
                <a:schemeClr val="bg1"/>
              </a:solidFill>
            </a:endParaRPr>
          </a:p>
          <a:p>
            <a:r>
              <a:rPr lang="en-GB" sz="2400" dirty="0">
                <a:solidFill>
                  <a:schemeClr val="bg1"/>
                </a:solidFill>
              </a:rPr>
              <a:t>Lighthouse Activities and other core research activities will be co-designed with our community and partners to ensure that the outcomes meet the urgent needs of society.</a:t>
            </a:r>
          </a:p>
        </p:txBody>
      </p:sp>
    </p:spTree>
    <p:extLst>
      <p:ext uri="{BB962C8B-B14F-4D97-AF65-F5344CB8AC3E}">
        <p14:creationId xmlns:p14="http://schemas.microsoft.com/office/powerpoint/2010/main" val="1340163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0"/>
            <a:ext cx="9144000" cy="838200"/>
          </a:xfrm>
        </p:spPr>
        <p:txBody>
          <a:bodyPr/>
          <a:lstStyle/>
          <a:p>
            <a:r>
              <a:rPr lang="de-DE" sz="4000" dirty="0">
                <a:latin typeface="Helvetica" pitchFamily="2" charset="0"/>
              </a:rPr>
              <a:t>Soft Transition Timeline </a:t>
            </a:r>
          </a:p>
        </p:txBody>
      </p:sp>
      <p:cxnSp>
        <p:nvCxnSpPr>
          <p:cNvPr id="7" name="Gerade Verbindung mit Pfeil 6"/>
          <p:cNvCxnSpPr/>
          <p:nvPr/>
        </p:nvCxnSpPr>
        <p:spPr>
          <a:xfrm>
            <a:off x="609600" y="4269874"/>
            <a:ext cx="8173453"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0" name="Textfeld 9"/>
          <p:cNvSpPr txBox="1"/>
          <p:nvPr/>
        </p:nvSpPr>
        <p:spPr>
          <a:xfrm>
            <a:off x="291430" y="927100"/>
            <a:ext cx="8852570" cy="369332"/>
          </a:xfrm>
          <a:prstGeom prst="rect">
            <a:avLst/>
          </a:prstGeom>
          <a:noFill/>
        </p:spPr>
        <p:txBody>
          <a:bodyPr wrap="square" rtlCol="0">
            <a:spAutoFit/>
          </a:bodyPr>
          <a:lstStyle/>
          <a:p>
            <a:pPr>
              <a:tabLst>
                <a:tab pos="749300" algn="l"/>
                <a:tab pos="4800600" algn="ctr"/>
                <a:tab pos="8534400" algn="r"/>
              </a:tabLst>
            </a:pPr>
            <a:r>
              <a:rPr lang="de-DE" dirty="0">
                <a:solidFill>
                  <a:srgbClr val="262626"/>
                </a:solidFill>
                <a:latin typeface="Arial"/>
              </a:rPr>
              <a:t>	JSC-41	JSC-42	JSC-43</a:t>
            </a:r>
          </a:p>
        </p:txBody>
      </p:sp>
      <p:sp>
        <p:nvSpPr>
          <p:cNvPr id="12" name="Textfeld 11"/>
          <p:cNvSpPr txBox="1"/>
          <p:nvPr/>
        </p:nvSpPr>
        <p:spPr>
          <a:xfrm>
            <a:off x="2836524" y="1358462"/>
            <a:ext cx="2256176" cy="2785348"/>
          </a:xfrm>
          <a:prstGeom prst="roundRect">
            <a:avLst/>
          </a:prstGeom>
          <a:solidFill>
            <a:schemeClr val="accent3">
              <a:lumMod val="20000"/>
              <a:lumOff val="80000"/>
            </a:schemeClr>
          </a:solidFill>
          <a:ln>
            <a:solidFill>
              <a:schemeClr val="accent3"/>
            </a:solidFill>
          </a:ln>
        </p:spPr>
        <p:txBody>
          <a:bodyPr wrap="square" rtlCol="0">
            <a:spAutoFit/>
          </a:bodyPr>
          <a:lstStyle/>
          <a:p>
            <a:pPr marL="285750" indent="-285750">
              <a:buFont typeface="Arial"/>
              <a:buChar char="•"/>
            </a:pPr>
            <a:r>
              <a:rPr lang="en-US" dirty="0">
                <a:solidFill>
                  <a:srgbClr val="262626"/>
                </a:solidFill>
                <a:latin typeface="Helvetica" pitchFamily="2" charset="0"/>
              </a:rPr>
              <a:t>New “homes” decided and in place</a:t>
            </a:r>
          </a:p>
          <a:p>
            <a:pPr marL="285750" indent="-285750">
              <a:buFont typeface="Arial"/>
              <a:buChar char="•"/>
            </a:pPr>
            <a:r>
              <a:rPr lang="en-US" dirty="0">
                <a:solidFill>
                  <a:srgbClr val="262626"/>
                </a:solidFill>
                <a:latin typeface="Helvetica" pitchFamily="2" charset="0"/>
              </a:rPr>
              <a:t>Lighthouse Activities initiated</a:t>
            </a:r>
          </a:p>
          <a:p>
            <a:pPr marL="285750" indent="-285750">
              <a:buFont typeface="Arial"/>
              <a:buChar char="•"/>
            </a:pPr>
            <a:r>
              <a:rPr lang="en-US" dirty="0">
                <a:solidFill>
                  <a:srgbClr val="262626"/>
                </a:solidFill>
                <a:latin typeface="Helvetica" pitchFamily="2" charset="0"/>
              </a:rPr>
              <a:t>Old elements fade out</a:t>
            </a:r>
          </a:p>
          <a:p>
            <a:endParaRPr lang="en-US" dirty="0">
              <a:solidFill>
                <a:srgbClr val="262626"/>
              </a:solidFill>
              <a:latin typeface="Helvetica" pitchFamily="2" charset="0"/>
            </a:endParaRPr>
          </a:p>
        </p:txBody>
      </p:sp>
      <p:sp>
        <p:nvSpPr>
          <p:cNvPr id="13" name="Textfeld 12"/>
          <p:cNvSpPr txBox="1"/>
          <p:nvPr/>
        </p:nvSpPr>
        <p:spPr>
          <a:xfrm>
            <a:off x="3568700" y="5158594"/>
            <a:ext cx="4928262" cy="923330"/>
          </a:xfrm>
          <a:prstGeom prst="rect">
            <a:avLst/>
          </a:prstGeom>
          <a:noFill/>
        </p:spPr>
        <p:txBody>
          <a:bodyPr wrap="square" rtlCol="0">
            <a:spAutoFit/>
          </a:bodyPr>
          <a:lstStyle/>
          <a:p>
            <a:r>
              <a:rPr lang="en-US" dirty="0">
                <a:solidFill>
                  <a:srgbClr val="262626"/>
                </a:solidFill>
                <a:latin typeface="Helvetica" pitchFamily="2" charset="0"/>
              </a:rPr>
              <a:t>Sunsetting WCRP Grand Challenges and activities</a:t>
            </a:r>
          </a:p>
          <a:p>
            <a:endParaRPr lang="en-US" dirty="0">
              <a:solidFill>
                <a:srgbClr val="262626"/>
              </a:solidFill>
              <a:latin typeface="Helvetica" pitchFamily="2" charset="0"/>
            </a:endParaRPr>
          </a:p>
        </p:txBody>
      </p:sp>
      <p:sp>
        <p:nvSpPr>
          <p:cNvPr id="14" name="Textfeld 13"/>
          <p:cNvSpPr txBox="1"/>
          <p:nvPr/>
        </p:nvSpPr>
        <p:spPr>
          <a:xfrm>
            <a:off x="68304" y="4331030"/>
            <a:ext cx="8703114" cy="369332"/>
          </a:xfrm>
          <a:prstGeom prst="rect">
            <a:avLst/>
          </a:prstGeom>
          <a:noFill/>
        </p:spPr>
        <p:txBody>
          <a:bodyPr wrap="square" rtlCol="0">
            <a:spAutoFit/>
          </a:bodyPr>
          <a:lstStyle/>
          <a:p>
            <a:pPr>
              <a:tabLst>
                <a:tab pos="266700" algn="l"/>
                <a:tab pos="4178300" algn="ctr"/>
                <a:tab pos="7772400" algn="r"/>
              </a:tabLst>
            </a:pPr>
            <a:r>
              <a:rPr lang="de-DE" b="1" dirty="0">
                <a:solidFill>
                  <a:srgbClr val="262626"/>
                </a:solidFill>
                <a:latin typeface="Arial"/>
              </a:rPr>
              <a:t>	2020	2021	2022</a:t>
            </a:r>
          </a:p>
        </p:txBody>
      </p:sp>
      <p:sp>
        <p:nvSpPr>
          <p:cNvPr id="15" name="Textfeld 14"/>
          <p:cNvSpPr txBox="1"/>
          <p:nvPr/>
        </p:nvSpPr>
        <p:spPr>
          <a:xfrm>
            <a:off x="5194300" y="1358462"/>
            <a:ext cx="3697120" cy="1328023"/>
          </a:xfrm>
          <a:prstGeom prst="roundRect">
            <a:avLst/>
          </a:prstGeom>
          <a:solidFill>
            <a:schemeClr val="accent4">
              <a:lumMod val="40000"/>
              <a:lumOff val="60000"/>
            </a:schemeClr>
          </a:solidFill>
          <a:ln>
            <a:solidFill>
              <a:schemeClr val="accent4">
                <a:lumMod val="75000"/>
              </a:schemeClr>
            </a:solidFill>
          </a:ln>
        </p:spPr>
        <p:txBody>
          <a:bodyPr wrap="square" rtlCol="0">
            <a:spAutoFit/>
          </a:bodyPr>
          <a:lstStyle/>
          <a:p>
            <a:pPr marL="171450" indent="-171450">
              <a:buFont typeface="Arial"/>
              <a:buChar char="•"/>
            </a:pPr>
            <a:r>
              <a:rPr lang="en-US" dirty="0">
                <a:solidFill>
                  <a:srgbClr val="262626"/>
                </a:solidFill>
                <a:latin typeface="Helvetica" pitchFamily="2" charset="0"/>
              </a:rPr>
              <a:t>New WCRP structure in place</a:t>
            </a:r>
          </a:p>
          <a:p>
            <a:pPr marL="171450" indent="-171450">
              <a:buFont typeface="Arial"/>
              <a:buChar char="•"/>
            </a:pPr>
            <a:endParaRPr lang="en-US" dirty="0">
              <a:solidFill>
                <a:srgbClr val="262626"/>
              </a:solidFill>
              <a:latin typeface="Helvetica" pitchFamily="2" charset="0"/>
            </a:endParaRPr>
          </a:p>
          <a:p>
            <a:pPr marL="171450" indent="-171450">
              <a:buFont typeface="Arial"/>
              <a:buChar char="•"/>
            </a:pPr>
            <a:r>
              <a:rPr lang="en-US" dirty="0">
                <a:solidFill>
                  <a:srgbClr val="262626"/>
                </a:solidFill>
                <a:latin typeface="Helvetica" pitchFamily="2" charset="0"/>
              </a:rPr>
              <a:t>Implementation plan written and continuously updated </a:t>
            </a:r>
          </a:p>
        </p:txBody>
      </p:sp>
      <p:sp>
        <p:nvSpPr>
          <p:cNvPr id="18" name="Rechtwinkliges Dreieck 17"/>
          <p:cNvSpPr/>
          <p:nvPr/>
        </p:nvSpPr>
        <p:spPr>
          <a:xfrm>
            <a:off x="3568700" y="5846103"/>
            <a:ext cx="5118099" cy="526503"/>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FFFFFF"/>
              </a:solidFill>
              <a:latin typeface="Arial"/>
            </a:endParaRPr>
          </a:p>
        </p:txBody>
      </p:sp>
      <p:sp>
        <p:nvSpPr>
          <p:cNvPr id="3" name="Textfeld 2"/>
          <p:cNvSpPr txBox="1"/>
          <p:nvPr/>
        </p:nvSpPr>
        <p:spPr>
          <a:xfrm>
            <a:off x="531058" y="1358462"/>
            <a:ext cx="2159000" cy="2785348"/>
          </a:xfrm>
          <a:prstGeom prst="roundRect">
            <a:avLst/>
          </a:prstGeom>
          <a:solidFill>
            <a:schemeClr val="accent2">
              <a:lumMod val="40000"/>
              <a:lumOff val="60000"/>
            </a:schemeClr>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a:buChar char="•"/>
            </a:pPr>
            <a:r>
              <a:rPr lang="en-US" dirty="0">
                <a:solidFill>
                  <a:srgbClr val="262626"/>
                </a:solidFill>
                <a:latin typeface="Helvetica" pitchFamily="2" charset="0"/>
              </a:rPr>
              <a:t>Consultation on proposed WCRP structure and elements</a:t>
            </a:r>
          </a:p>
          <a:p>
            <a:pPr marL="285750" indent="-285750">
              <a:buFont typeface="Arial"/>
              <a:buChar char="•"/>
            </a:pPr>
            <a:r>
              <a:rPr lang="en-US" dirty="0">
                <a:solidFill>
                  <a:srgbClr val="262626"/>
                </a:solidFill>
                <a:latin typeface="Helvetica" pitchFamily="2" charset="0"/>
              </a:rPr>
              <a:t>Assessment of all existing WCRP activities</a:t>
            </a:r>
          </a:p>
        </p:txBody>
      </p:sp>
      <p:cxnSp>
        <p:nvCxnSpPr>
          <p:cNvPr id="16" name="Gerade Verbindung 16">
            <a:extLst>
              <a:ext uri="{FF2B5EF4-FFF2-40B4-BE49-F238E27FC236}">
                <a16:creationId xmlns:a16="http://schemas.microsoft.com/office/drawing/2014/main" id="{8A8E6D33-BD9B-124D-B201-4C5CF18121C5}"/>
              </a:ext>
            </a:extLst>
          </p:cNvPr>
          <p:cNvCxnSpPr>
            <a:cxnSpLocks/>
            <a:endCxn id="18" idx="2"/>
          </p:cNvCxnSpPr>
          <p:nvPr/>
        </p:nvCxnSpPr>
        <p:spPr>
          <a:xfrm>
            <a:off x="3551625" y="4269874"/>
            <a:ext cx="17075" cy="2102732"/>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1" name="Textfeld 2">
            <a:extLst>
              <a:ext uri="{FF2B5EF4-FFF2-40B4-BE49-F238E27FC236}">
                <a16:creationId xmlns:a16="http://schemas.microsoft.com/office/drawing/2014/main" id="{74F0F325-961E-474A-8F22-C558FF8E8B31}"/>
              </a:ext>
            </a:extLst>
          </p:cNvPr>
          <p:cNvSpPr txBox="1"/>
          <p:nvPr/>
        </p:nvSpPr>
        <p:spPr>
          <a:xfrm>
            <a:off x="1610558" y="4419930"/>
            <a:ext cx="1767351" cy="13280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solidFill>
                  <a:schemeClr val="bg1"/>
                </a:solidFill>
                <a:latin typeface="Helvetica" pitchFamily="2" charset="0"/>
              </a:rPr>
              <a:t>WCRP Extraordinary </a:t>
            </a:r>
            <a:br>
              <a:rPr lang="en-US" dirty="0">
                <a:solidFill>
                  <a:schemeClr val="bg1"/>
                </a:solidFill>
                <a:latin typeface="Helvetica" pitchFamily="2" charset="0"/>
              </a:rPr>
            </a:br>
            <a:r>
              <a:rPr lang="en-US" dirty="0">
                <a:solidFill>
                  <a:schemeClr val="bg1"/>
                </a:solidFill>
                <a:latin typeface="Helvetica" pitchFamily="2" charset="0"/>
              </a:rPr>
              <a:t>Session</a:t>
            </a:r>
          </a:p>
          <a:p>
            <a:r>
              <a:rPr lang="en-US" dirty="0">
                <a:solidFill>
                  <a:schemeClr val="bg1"/>
                </a:solidFill>
                <a:latin typeface="Helvetica" pitchFamily="2" charset="0"/>
              </a:rPr>
              <a:t>Late 2020</a:t>
            </a:r>
          </a:p>
        </p:txBody>
      </p:sp>
      <p:sp>
        <p:nvSpPr>
          <p:cNvPr id="8" name="TextBox 7">
            <a:extLst>
              <a:ext uri="{FF2B5EF4-FFF2-40B4-BE49-F238E27FC236}">
                <a16:creationId xmlns:a16="http://schemas.microsoft.com/office/drawing/2014/main" id="{752B440C-1151-104F-BC4F-E6E61D46324C}"/>
              </a:ext>
            </a:extLst>
          </p:cNvPr>
          <p:cNvSpPr txBox="1"/>
          <p:nvPr/>
        </p:nvSpPr>
        <p:spPr>
          <a:xfrm>
            <a:off x="179440" y="6544332"/>
            <a:ext cx="6744370" cy="369332"/>
          </a:xfrm>
          <a:prstGeom prst="rect">
            <a:avLst/>
          </a:prstGeom>
          <a:noFill/>
        </p:spPr>
        <p:txBody>
          <a:bodyPr wrap="square" rtlCol="0">
            <a:spAutoFit/>
          </a:bodyPr>
          <a:lstStyle/>
          <a:p>
            <a:r>
              <a:rPr lang="en-US" dirty="0"/>
              <a:t>JSC-</a:t>
            </a:r>
            <a:r>
              <a:rPr lang="en-US" i="1" dirty="0"/>
              <a:t>n</a:t>
            </a:r>
            <a:r>
              <a:rPr lang="en-US" dirty="0"/>
              <a:t> = WCRP Joint Scientific Committee Sessions (meetings)</a:t>
            </a:r>
          </a:p>
        </p:txBody>
      </p:sp>
    </p:spTree>
    <p:extLst>
      <p:ext uri="{BB962C8B-B14F-4D97-AF65-F5344CB8AC3E}">
        <p14:creationId xmlns:p14="http://schemas.microsoft.com/office/powerpoint/2010/main" val="1785140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D068-1299-6446-9C7B-12814445E688}"/>
              </a:ext>
            </a:extLst>
          </p:cNvPr>
          <p:cNvSpPr>
            <a:spLocks noGrp="1"/>
          </p:cNvSpPr>
          <p:nvPr>
            <p:ph type="title" idx="4294967295"/>
          </p:nvPr>
        </p:nvSpPr>
        <p:spPr>
          <a:xfrm>
            <a:off x="0" y="20638"/>
            <a:ext cx="9144000" cy="838200"/>
          </a:xfrm>
        </p:spPr>
        <p:txBody>
          <a:bodyPr/>
          <a:lstStyle/>
          <a:p>
            <a:r>
              <a:rPr lang="en-US" sz="4000" dirty="0">
                <a:latin typeface="Helvetica" pitchFamily="2" charset="0"/>
              </a:rPr>
              <a:t>Our Joint Climate Future</a:t>
            </a:r>
          </a:p>
        </p:txBody>
      </p:sp>
      <p:sp>
        <p:nvSpPr>
          <p:cNvPr id="3" name="TextBox 2">
            <a:extLst>
              <a:ext uri="{FF2B5EF4-FFF2-40B4-BE49-F238E27FC236}">
                <a16:creationId xmlns:a16="http://schemas.microsoft.com/office/drawing/2014/main" id="{E571BE93-EDCB-804D-AEDE-123562E174FB}"/>
              </a:ext>
            </a:extLst>
          </p:cNvPr>
          <p:cNvSpPr txBox="1"/>
          <p:nvPr/>
        </p:nvSpPr>
        <p:spPr>
          <a:xfrm>
            <a:off x="434621" y="933884"/>
            <a:ext cx="8274758" cy="4801314"/>
          </a:xfrm>
          <a:prstGeom prst="rect">
            <a:avLst/>
          </a:prstGeom>
          <a:noFill/>
        </p:spPr>
        <p:txBody>
          <a:bodyPr wrap="square" rtlCol="0">
            <a:spAutoFit/>
          </a:bodyPr>
          <a:lstStyle/>
          <a:p>
            <a:r>
              <a:rPr lang="en-GB" sz="2400" dirty="0"/>
              <a:t>WCRP’s community stands ready to work with co-sponsors and partners, and support Nations, to ensure that society can access the climate knowledge and information needed.</a:t>
            </a:r>
          </a:p>
          <a:p>
            <a:endParaRPr lang="en-GB" sz="2400" dirty="0"/>
          </a:p>
          <a:p>
            <a:r>
              <a:rPr lang="en-GB" sz="2400" dirty="0"/>
              <a:t>To achieve this, WCRP seeks to engage the next generation of scientists and welcomes the support of sponsors and funders.</a:t>
            </a:r>
          </a:p>
          <a:p>
            <a:endParaRPr lang="en-GB" sz="2400" dirty="0"/>
          </a:p>
          <a:p>
            <a:endParaRPr lang="en-GB" sz="2400" dirty="0"/>
          </a:p>
          <a:p>
            <a:endParaRPr lang="en-GB" sz="2400" dirty="0"/>
          </a:p>
          <a:p>
            <a:endParaRPr lang="en-GB" sz="2400" dirty="0"/>
          </a:p>
          <a:p>
            <a:endParaRPr lang="en-GB" sz="2400" dirty="0">
              <a:latin typeface="Helvetica" pitchFamily="2" charset="0"/>
            </a:endParaRPr>
          </a:p>
          <a:p>
            <a:endParaRPr lang="en-US" dirty="0"/>
          </a:p>
        </p:txBody>
      </p:sp>
      <p:pic>
        <p:nvPicPr>
          <p:cNvPr id="7" name="Picture 6">
            <a:extLst>
              <a:ext uri="{FF2B5EF4-FFF2-40B4-BE49-F238E27FC236}">
                <a16:creationId xmlns:a16="http://schemas.microsoft.com/office/drawing/2014/main" id="{BD231F79-B806-A74A-94D6-0B9E45F9EB5B}"/>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500"/>
          <a:stretch/>
        </p:blipFill>
        <p:spPr>
          <a:xfrm>
            <a:off x="4363210" y="4051611"/>
            <a:ext cx="4804730" cy="2868848"/>
          </a:xfrm>
          <a:prstGeom prst="rect">
            <a:avLst/>
          </a:prstGeom>
        </p:spPr>
      </p:pic>
      <p:pic>
        <p:nvPicPr>
          <p:cNvPr id="6" name="Picture 5">
            <a:extLst>
              <a:ext uri="{FF2B5EF4-FFF2-40B4-BE49-F238E27FC236}">
                <a16:creationId xmlns:a16="http://schemas.microsoft.com/office/drawing/2014/main" id="{F18BCC1E-0C1D-2C40-A86C-A467BEBE61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440" y="6567468"/>
            <a:ext cx="4464410" cy="351408"/>
          </a:xfrm>
          <a:prstGeom prst="rect">
            <a:avLst/>
          </a:prstGeom>
        </p:spPr>
      </p:pic>
      <p:pic>
        <p:nvPicPr>
          <p:cNvPr id="8" name="Picture 6">
            <a:extLst>
              <a:ext uri="{FF2B5EF4-FFF2-40B4-BE49-F238E27FC236}">
                <a16:creationId xmlns:a16="http://schemas.microsoft.com/office/drawing/2014/main" id="{F4B32761-96A2-6A4F-8413-8E99598ECB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26845" y="6009051"/>
            <a:ext cx="1764590" cy="621712"/>
          </a:xfrm>
          <a:prstGeom prst="rect">
            <a:avLst/>
          </a:prstGeom>
        </p:spPr>
      </p:pic>
      <p:pic>
        <p:nvPicPr>
          <p:cNvPr id="9" name="Picture 7">
            <a:extLst>
              <a:ext uri="{FF2B5EF4-FFF2-40B4-BE49-F238E27FC236}">
                <a16:creationId xmlns:a16="http://schemas.microsoft.com/office/drawing/2014/main" id="{9EDF8ED7-72DC-2B4D-9A3C-41D059427F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366" y="6242193"/>
            <a:ext cx="2415064" cy="777140"/>
          </a:xfrm>
          <a:prstGeom prst="rect">
            <a:avLst/>
          </a:prstGeom>
        </p:spPr>
      </p:pic>
    </p:spTree>
    <p:extLst>
      <p:ext uri="{BB962C8B-B14F-4D97-AF65-F5344CB8AC3E}">
        <p14:creationId xmlns:p14="http://schemas.microsoft.com/office/powerpoint/2010/main" val="1913652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D068-1299-6446-9C7B-12814445E688}"/>
              </a:ext>
            </a:extLst>
          </p:cNvPr>
          <p:cNvSpPr>
            <a:spLocks noGrp="1"/>
          </p:cNvSpPr>
          <p:nvPr>
            <p:ph type="title" idx="4294967295"/>
          </p:nvPr>
        </p:nvSpPr>
        <p:spPr>
          <a:xfrm>
            <a:off x="0" y="-60960"/>
            <a:ext cx="9144000" cy="919798"/>
          </a:xfrm>
        </p:spPr>
        <p:txBody>
          <a:bodyPr/>
          <a:lstStyle/>
          <a:p>
            <a:r>
              <a:rPr lang="en-US" sz="4000" dirty="0">
                <a:latin typeface="Helvetica" pitchFamily="2" charset="0"/>
              </a:rPr>
              <a:t>We need you!</a:t>
            </a:r>
          </a:p>
        </p:txBody>
      </p:sp>
      <p:sp>
        <p:nvSpPr>
          <p:cNvPr id="6" name="TextBox 5">
            <a:extLst>
              <a:ext uri="{FF2B5EF4-FFF2-40B4-BE49-F238E27FC236}">
                <a16:creationId xmlns:a16="http://schemas.microsoft.com/office/drawing/2014/main" id="{06558A27-5B76-43ED-B96C-98647E5AE557}"/>
              </a:ext>
            </a:extLst>
          </p:cNvPr>
          <p:cNvSpPr txBox="1"/>
          <p:nvPr/>
        </p:nvSpPr>
        <p:spPr>
          <a:xfrm>
            <a:off x="245921" y="857717"/>
            <a:ext cx="8652158" cy="5693866"/>
          </a:xfrm>
          <a:prstGeom prst="rect">
            <a:avLst/>
          </a:prstGeom>
          <a:noFill/>
        </p:spPr>
        <p:txBody>
          <a:bodyPr wrap="square" rtlCol="0">
            <a:spAutoFit/>
          </a:bodyPr>
          <a:lstStyle/>
          <a:p>
            <a:pPr algn="ctr"/>
            <a:r>
              <a:rPr lang="en-AU" sz="3600" dirty="0">
                <a:latin typeface="Helvetica" pitchFamily="2" charset="0"/>
              </a:rPr>
              <a:t>Here is how you can help shape </a:t>
            </a:r>
          </a:p>
          <a:p>
            <a:pPr algn="ctr"/>
            <a:r>
              <a:rPr lang="en-AU" sz="3600" dirty="0">
                <a:latin typeface="Helvetica" pitchFamily="2" charset="0"/>
              </a:rPr>
              <a:t>the future of WCRP…</a:t>
            </a:r>
          </a:p>
          <a:p>
            <a:pPr algn="ctr"/>
            <a:endParaRPr lang="en-GB" sz="1200" b="1" dirty="0">
              <a:latin typeface="Helvetica" pitchFamily="2" charset="0"/>
            </a:endParaRPr>
          </a:p>
          <a:p>
            <a:pPr>
              <a:spcBef>
                <a:spcPts val="600"/>
              </a:spcBef>
              <a:spcAft>
                <a:spcPts val="600"/>
              </a:spcAft>
            </a:pPr>
            <a:r>
              <a:rPr lang="en-GB" b="1" dirty="0">
                <a:latin typeface="Helvetica" pitchFamily="2" charset="0"/>
              </a:rPr>
              <a:t>Engage with us to co-design and co-develop </a:t>
            </a:r>
            <a:r>
              <a:rPr lang="en-GB" dirty="0">
                <a:latin typeface="Helvetica" pitchFamily="2" charset="0"/>
              </a:rPr>
              <a:t>the Lighthouse Activities and other projects</a:t>
            </a:r>
            <a:r>
              <a:rPr lang="en-AU" dirty="0">
                <a:latin typeface="Helvetica" pitchFamily="2" charset="0"/>
              </a:rPr>
              <a:t> via a series of virtual brainstorming workshops involving our partners and the global community of climate researchers - from early career to our most experienced scientists.</a:t>
            </a:r>
            <a:endParaRPr lang="en-GB" dirty="0">
              <a:latin typeface="Helvetica" pitchFamily="2" charset="0"/>
            </a:endParaRPr>
          </a:p>
          <a:p>
            <a:pPr>
              <a:spcBef>
                <a:spcPts val="600"/>
              </a:spcBef>
              <a:spcAft>
                <a:spcPts val="600"/>
              </a:spcAft>
            </a:pPr>
            <a:r>
              <a:rPr lang="en-AU" b="1" dirty="0">
                <a:latin typeface="Helvetica" pitchFamily="2" charset="0"/>
              </a:rPr>
              <a:t>We welcome your suggestions, feedback or questions </a:t>
            </a:r>
            <a:r>
              <a:rPr lang="en-GB" dirty="0">
                <a:latin typeface="Helvetica" pitchFamily="2" charset="0"/>
              </a:rPr>
              <a:t>on our proposed new WCRP structure and elements</a:t>
            </a:r>
            <a:r>
              <a:rPr lang="en-AU" dirty="0">
                <a:latin typeface="Helvetica" pitchFamily="2" charset="0"/>
              </a:rPr>
              <a:t>.</a:t>
            </a:r>
          </a:p>
          <a:p>
            <a:pPr>
              <a:spcBef>
                <a:spcPts val="600"/>
              </a:spcBef>
            </a:pPr>
            <a:r>
              <a:rPr lang="en-AU" b="1" dirty="0">
                <a:latin typeface="Helvetica" pitchFamily="2" charset="0"/>
              </a:rPr>
              <a:t>Sponsors, Partners and Nations: </a:t>
            </a:r>
            <a:r>
              <a:rPr lang="en-AU" dirty="0">
                <a:latin typeface="Helvetica" pitchFamily="2" charset="0"/>
              </a:rPr>
              <a:t>WCRP is ready and willing to</a:t>
            </a:r>
            <a:r>
              <a:rPr lang="en-GB" dirty="0">
                <a:latin typeface="Helvetica" pitchFamily="2" charset="0"/>
              </a:rPr>
              <a:t> support your needs for better decision-making, risk management and climate adaptation by:</a:t>
            </a:r>
            <a:endParaRPr lang="en-AU" dirty="0">
              <a:latin typeface="Helvetica" pitchFamily="2" charset="0"/>
            </a:endParaRPr>
          </a:p>
          <a:p>
            <a:pPr marL="342900" indent="-342900">
              <a:spcBef>
                <a:spcPts val="600"/>
              </a:spcBef>
              <a:buFont typeface="Arial" panose="020B0604020202020204" pitchFamily="34" charset="0"/>
              <a:buChar char="•"/>
            </a:pPr>
            <a:r>
              <a:rPr lang="en-AU" dirty="0">
                <a:latin typeface="Helvetica" pitchFamily="2" charset="0"/>
              </a:rPr>
              <a:t>Working with you to jointly identify research frontiers</a:t>
            </a:r>
          </a:p>
          <a:p>
            <a:pPr marL="342900" indent="-342900">
              <a:spcBef>
                <a:spcPts val="600"/>
              </a:spcBef>
              <a:buFont typeface="Arial" panose="020B0604020202020204" pitchFamily="34" charset="0"/>
              <a:buChar char="•"/>
            </a:pPr>
            <a:r>
              <a:rPr lang="en-GB" dirty="0">
                <a:latin typeface="Helvetica" pitchFamily="2" charset="0"/>
              </a:rPr>
              <a:t>Directing our scientific expertise</a:t>
            </a:r>
            <a:r>
              <a:rPr lang="en-AU" dirty="0">
                <a:latin typeface="Helvetica" pitchFamily="2" charset="0"/>
              </a:rPr>
              <a:t> towards new institutional, scientific, and technological approaches</a:t>
            </a:r>
          </a:p>
          <a:p>
            <a:pPr>
              <a:spcBef>
                <a:spcPts val="600"/>
              </a:spcBef>
            </a:pPr>
            <a:r>
              <a:rPr lang="en-AU" dirty="0">
                <a:latin typeface="Helvetica" pitchFamily="2" charset="0"/>
              </a:rPr>
              <a:t>So you can take advantage of new opportunities, and develop and evaluate climate mitigation strategies (including proposals for climate intervention)</a:t>
            </a:r>
            <a:endParaRPr lang="en-GB" dirty="0">
              <a:latin typeface="Helvetica" pitchFamily="2" charset="0"/>
            </a:endParaRPr>
          </a:p>
        </p:txBody>
      </p:sp>
      <p:sp>
        <p:nvSpPr>
          <p:cNvPr id="3" name="TextBox 2">
            <a:extLst>
              <a:ext uri="{FF2B5EF4-FFF2-40B4-BE49-F238E27FC236}">
                <a16:creationId xmlns:a16="http://schemas.microsoft.com/office/drawing/2014/main" id="{63A11166-5A7F-BF4E-AD07-0452A78701F7}"/>
              </a:ext>
            </a:extLst>
          </p:cNvPr>
          <p:cNvSpPr txBox="1"/>
          <p:nvPr/>
        </p:nvSpPr>
        <p:spPr>
          <a:xfrm>
            <a:off x="2128357" y="6421964"/>
            <a:ext cx="6977543" cy="338554"/>
          </a:xfrm>
          <a:prstGeom prst="rect">
            <a:avLst/>
          </a:prstGeom>
          <a:noFill/>
        </p:spPr>
        <p:txBody>
          <a:bodyPr wrap="square" rtlCol="0">
            <a:spAutoFit/>
          </a:bodyPr>
          <a:lstStyle/>
          <a:p>
            <a:pPr algn="r"/>
            <a:r>
              <a:rPr lang="en-US" sz="1600" b="1" i="1" dirty="0"/>
              <a:t>See last slide for information on how you can connect with us</a:t>
            </a:r>
          </a:p>
        </p:txBody>
      </p:sp>
    </p:spTree>
    <p:extLst>
      <p:ext uri="{BB962C8B-B14F-4D97-AF65-F5344CB8AC3E}">
        <p14:creationId xmlns:p14="http://schemas.microsoft.com/office/powerpoint/2010/main" val="424331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D068-1299-6446-9C7B-12814445E688}"/>
              </a:ext>
            </a:extLst>
          </p:cNvPr>
          <p:cNvSpPr>
            <a:spLocks noGrp="1"/>
          </p:cNvSpPr>
          <p:nvPr>
            <p:ph type="title" idx="4294967295"/>
          </p:nvPr>
        </p:nvSpPr>
        <p:spPr>
          <a:xfrm>
            <a:off x="0" y="20638"/>
            <a:ext cx="9144000" cy="838200"/>
          </a:xfrm>
        </p:spPr>
        <p:txBody>
          <a:bodyPr/>
          <a:lstStyle/>
          <a:p>
            <a:r>
              <a:rPr lang="en-US" sz="4000" dirty="0">
                <a:latin typeface="Helvetica" pitchFamily="2" charset="0"/>
              </a:rPr>
              <a:t>We Need You!</a:t>
            </a:r>
            <a:endParaRPr lang="en-US" sz="4000" i="1" dirty="0">
              <a:latin typeface="Helvetica" pitchFamily="2" charset="0"/>
            </a:endParaRPr>
          </a:p>
        </p:txBody>
      </p:sp>
      <p:sp>
        <p:nvSpPr>
          <p:cNvPr id="7" name="TextBox 6">
            <a:extLst>
              <a:ext uri="{FF2B5EF4-FFF2-40B4-BE49-F238E27FC236}">
                <a16:creationId xmlns:a16="http://schemas.microsoft.com/office/drawing/2014/main" id="{6AEF54A1-B59A-4F6A-833F-6C8D3E1E4984}"/>
              </a:ext>
            </a:extLst>
          </p:cNvPr>
          <p:cNvSpPr txBox="1"/>
          <p:nvPr/>
        </p:nvSpPr>
        <p:spPr>
          <a:xfrm>
            <a:off x="114301" y="1677358"/>
            <a:ext cx="8915397" cy="1015663"/>
          </a:xfrm>
          <a:prstGeom prst="rect">
            <a:avLst/>
          </a:prstGeom>
          <a:noFill/>
        </p:spPr>
        <p:txBody>
          <a:bodyPr wrap="square" rtlCol="0">
            <a:spAutoFit/>
          </a:bodyPr>
          <a:lstStyle/>
          <a:p>
            <a:r>
              <a:rPr lang="en-AU" sz="2000" dirty="0"/>
              <a:t>New institutional, scientific and technological approaches to better manage climate risks and opportunities; and develop and evaluate mitigation strategies.</a:t>
            </a:r>
          </a:p>
        </p:txBody>
      </p:sp>
      <p:sp>
        <p:nvSpPr>
          <p:cNvPr id="6" name="TextBox 5">
            <a:extLst>
              <a:ext uri="{FF2B5EF4-FFF2-40B4-BE49-F238E27FC236}">
                <a16:creationId xmlns:a16="http://schemas.microsoft.com/office/drawing/2014/main" id="{C42C7C29-2FDE-430C-B92E-95DA30AC4E67}"/>
              </a:ext>
            </a:extLst>
          </p:cNvPr>
          <p:cNvSpPr txBox="1"/>
          <p:nvPr/>
        </p:nvSpPr>
        <p:spPr>
          <a:xfrm>
            <a:off x="2" y="4391559"/>
            <a:ext cx="4362448" cy="1477328"/>
          </a:xfrm>
          <a:prstGeom prst="rect">
            <a:avLst/>
          </a:prstGeom>
          <a:noFill/>
        </p:spPr>
        <p:txBody>
          <a:bodyPr wrap="square" rtlCol="0">
            <a:spAutoFit/>
          </a:bodyPr>
          <a:lstStyle/>
          <a:p>
            <a:r>
              <a:rPr lang="en-AU" i="1" dirty="0"/>
              <a:t>This includes identifying new scientific breakthroughs that should be prioritized in our new Lighthouse Activities; e.g. that will reduce stubborn model biases and/or address troubling model uncertainties</a:t>
            </a:r>
            <a:endParaRPr lang="en-GB" dirty="0"/>
          </a:p>
        </p:txBody>
      </p:sp>
      <p:sp>
        <p:nvSpPr>
          <p:cNvPr id="8" name="TextBox 7">
            <a:extLst>
              <a:ext uri="{FF2B5EF4-FFF2-40B4-BE49-F238E27FC236}">
                <a16:creationId xmlns:a16="http://schemas.microsoft.com/office/drawing/2014/main" id="{0ACBACD6-B977-4C2C-9A55-E9CC7A98ECF1}"/>
              </a:ext>
            </a:extLst>
          </p:cNvPr>
          <p:cNvSpPr txBox="1"/>
          <p:nvPr/>
        </p:nvSpPr>
        <p:spPr>
          <a:xfrm>
            <a:off x="114301" y="2721791"/>
            <a:ext cx="8677272" cy="1015663"/>
          </a:xfrm>
          <a:prstGeom prst="rect">
            <a:avLst/>
          </a:prstGeom>
          <a:noFill/>
        </p:spPr>
        <p:txBody>
          <a:bodyPr wrap="square" rtlCol="0">
            <a:spAutoFit/>
          </a:bodyPr>
          <a:lstStyle/>
          <a:p>
            <a:r>
              <a:rPr lang="en-GB" sz="2000" dirty="0"/>
              <a:t>Together we will build the infrastructure to blend observations and models in support of better decision-making, risk management and climate adaptation.</a:t>
            </a:r>
          </a:p>
        </p:txBody>
      </p:sp>
      <p:pic>
        <p:nvPicPr>
          <p:cNvPr id="9" name="Picture 8">
            <a:extLst>
              <a:ext uri="{FF2B5EF4-FFF2-40B4-BE49-F238E27FC236}">
                <a16:creationId xmlns:a16="http://schemas.microsoft.com/office/drawing/2014/main" id="{57E5E5F3-6645-4A7F-A07E-F7E4A18A9018}"/>
              </a:ext>
            </a:extLst>
          </p:cNvPr>
          <p:cNvPicPr>
            <a:picLocks noChangeAspect="1"/>
          </p:cNvPicPr>
          <p:nvPr/>
        </p:nvPicPr>
        <p:blipFill rotWithShape="1">
          <a:blip r:embed="rId3"/>
          <a:srcRect l="7856" t="2359"/>
          <a:stretch/>
        </p:blipFill>
        <p:spPr>
          <a:xfrm>
            <a:off x="4571999" y="3536950"/>
            <a:ext cx="4543423" cy="3368769"/>
          </a:xfrm>
          <a:prstGeom prst="rect">
            <a:avLst/>
          </a:prstGeom>
          <a:solidFill>
            <a:schemeClr val="bg1">
              <a:lumMod val="95000"/>
            </a:schemeClr>
          </a:solidFill>
        </p:spPr>
      </p:pic>
      <p:grpSp>
        <p:nvGrpSpPr>
          <p:cNvPr id="12" name="Group 11">
            <a:extLst>
              <a:ext uri="{FF2B5EF4-FFF2-40B4-BE49-F238E27FC236}">
                <a16:creationId xmlns:a16="http://schemas.microsoft.com/office/drawing/2014/main" id="{E07CF8B3-F9A2-4814-B37D-E20C34D1A164}"/>
              </a:ext>
            </a:extLst>
          </p:cNvPr>
          <p:cNvGrpSpPr/>
          <p:nvPr/>
        </p:nvGrpSpPr>
        <p:grpSpPr>
          <a:xfrm>
            <a:off x="59533" y="4249134"/>
            <a:ext cx="4407691" cy="1944400"/>
            <a:chOff x="10362223" y="3596330"/>
            <a:chExt cx="4734902" cy="3422433"/>
          </a:xfrm>
        </p:grpSpPr>
        <p:sp>
          <p:nvSpPr>
            <p:cNvPr id="11" name="Rectangle 10">
              <a:extLst>
                <a:ext uri="{FF2B5EF4-FFF2-40B4-BE49-F238E27FC236}">
                  <a16:creationId xmlns:a16="http://schemas.microsoft.com/office/drawing/2014/main" id="{95056D25-DABC-451E-84D5-C24148AAC1CA}"/>
                </a:ext>
              </a:extLst>
            </p:cNvPr>
            <p:cNvSpPr/>
            <p:nvPr/>
          </p:nvSpPr>
          <p:spPr>
            <a:xfrm>
              <a:off x="10410825" y="3596330"/>
              <a:ext cx="4686300" cy="342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292DD8F1-DED6-4864-BDB0-47A4D14A0152}"/>
                </a:ext>
              </a:extLst>
            </p:cNvPr>
            <p:cNvSpPr/>
            <p:nvPr/>
          </p:nvSpPr>
          <p:spPr>
            <a:xfrm>
              <a:off x="10362223" y="3852886"/>
              <a:ext cx="4686300" cy="2762835"/>
            </a:xfrm>
            <a:prstGeom prst="rect">
              <a:avLst/>
            </a:prstGeom>
          </p:spPr>
          <p:txBody>
            <a:bodyPr wrap="square">
              <a:spAutoFit/>
            </a:bodyPr>
            <a:lstStyle/>
            <a:p>
              <a:pPr algn="ctr"/>
              <a:r>
                <a:rPr lang="en-AU" sz="2400" b="1" dirty="0">
                  <a:solidFill>
                    <a:schemeClr val="bg1"/>
                  </a:solidFill>
                </a:rPr>
                <a:t>WCRP is keen to work with you to explore new research frontiers, collaborations and funding opportunities. </a:t>
              </a:r>
            </a:p>
          </p:txBody>
        </p:sp>
      </p:grpSp>
      <p:sp>
        <p:nvSpPr>
          <p:cNvPr id="13" name="TextBox 12">
            <a:extLst>
              <a:ext uri="{FF2B5EF4-FFF2-40B4-BE49-F238E27FC236}">
                <a16:creationId xmlns:a16="http://schemas.microsoft.com/office/drawing/2014/main" id="{93AACE8D-3DEB-45A3-87EF-08E92061E59E}"/>
              </a:ext>
            </a:extLst>
          </p:cNvPr>
          <p:cNvSpPr txBox="1"/>
          <p:nvPr/>
        </p:nvSpPr>
        <p:spPr>
          <a:xfrm>
            <a:off x="1463277" y="996594"/>
            <a:ext cx="6217446" cy="646331"/>
          </a:xfrm>
          <a:prstGeom prst="rect">
            <a:avLst/>
          </a:prstGeom>
          <a:noFill/>
        </p:spPr>
        <p:txBody>
          <a:bodyPr wrap="square" rtlCol="0">
            <a:spAutoFit/>
          </a:bodyPr>
          <a:lstStyle/>
          <a:p>
            <a:pPr algn="ctr"/>
            <a:r>
              <a:rPr lang="en-AU" sz="3600" dirty="0">
                <a:latin typeface="Helvetica" pitchFamily="2" charset="0"/>
              </a:rPr>
              <a:t>Working with our Sponsors</a:t>
            </a:r>
          </a:p>
        </p:txBody>
      </p:sp>
      <p:sp>
        <p:nvSpPr>
          <p:cNvPr id="14" name="TextBox 13">
            <a:extLst>
              <a:ext uri="{FF2B5EF4-FFF2-40B4-BE49-F238E27FC236}">
                <a16:creationId xmlns:a16="http://schemas.microsoft.com/office/drawing/2014/main" id="{B766584B-1ACE-4BC9-B629-4C5E02FC7152}"/>
              </a:ext>
            </a:extLst>
          </p:cNvPr>
          <p:cNvSpPr txBox="1"/>
          <p:nvPr/>
        </p:nvSpPr>
        <p:spPr>
          <a:xfrm>
            <a:off x="-14287" y="6320944"/>
            <a:ext cx="4572000" cy="584775"/>
          </a:xfrm>
          <a:prstGeom prst="rect">
            <a:avLst/>
          </a:prstGeom>
          <a:noFill/>
        </p:spPr>
        <p:txBody>
          <a:bodyPr wrap="square" rtlCol="0">
            <a:spAutoFit/>
          </a:bodyPr>
          <a:lstStyle/>
          <a:p>
            <a:r>
              <a:rPr lang="en-US" sz="1600" b="1" i="1" dirty="0"/>
              <a:t>See last slide for information on how you can connect with us</a:t>
            </a:r>
          </a:p>
        </p:txBody>
      </p:sp>
    </p:spTree>
    <p:extLst>
      <p:ext uri="{BB962C8B-B14F-4D97-AF65-F5344CB8AC3E}">
        <p14:creationId xmlns:p14="http://schemas.microsoft.com/office/powerpoint/2010/main" val="255939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WCRPFacebookBackground_VS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6200"/>
            <a:ext cx="9144000" cy="3407798"/>
          </a:xfrm>
          <a:prstGeom prst="rect">
            <a:avLst/>
          </a:prstGeom>
          <a:effectLst>
            <a:reflection blurRad="6350" stA="52000" endA="300" endPos="35000" dir="5400000" sy="-100000" algn="bl" rotWithShape="0"/>
          </a:effectLst>
        </p:spPr>
      </p:pic>
      <p:sp>
        <p:nvSpPr>
          <p:cNvPr id="5" name="TextBox 4"/>
          <p:cNvSpPr txBox="1"/>
          <p:nvPr/>
        </p:nvSpPr>
        <p:spPr>
          <a:xfrm>
            <a:off x="0" y="3645024"/>
            <a:ext cx="9220200" cy="646331"/>
          </a:xfrm>
          <a:prstGeom prst="rect">
            <a:avLst/>
          </a:prstGeom>
          <a:noFill/>
        </p:spPr>
        <p:txBody>
          <a:bodyPr wrap="square" rtlCol="0">
            <a:spAutoFit/>
          </a:bodyPr>
          <a:lstStyle/>
          <a:p>
            <a:pPr algn="ctr"/>
            <a:r>
              <a:rPr lang="en-US" sz="3600" b="1" dirty="0">
                <a:solidFill>
                  <a:schemeClr val="tx2">
                    <a:lumMod val="25000"/>
                  </a:schemeClr>
                </a:solidFill>
                <a:effectLst>
                  <a:outerShdw blurRad="38100" dist="38100" dir="2700000" algn="tl">
                    <a:srgbClr val="000000">
                      <a:alpha val="43137"/>
                    </a:srgbClr>
                  </a:outerShdw>
                </a:effectLst>
                <a:latin typeface="+mn-lt"/>
              </a:rPr>
              <a:t>WORLD  CLIMATE  RESEARCH  PROGRAMME </a:t>
            </a:r>
          </a:p>
        </p:txBody>
      </p:sp>
      <p:sp>
        <p:nvSpPr>
          <p:cNvPr id="6" name="TextBox 5"/>
          <p:cNvSpPr txBox="1"/>
          <p:nvPr/>
        </p:nvSpPr>
        <p:spPr>
          <a:xfrm>
            <a:off x="0" y="5151378"/>
            <a:ext cx="9144000" cy="461665"/>
          </a:xfrm>
          <a:prstGeom prst="rect">
            <a:avLst/>
          </a:prstGeom>
          <a:noFill/>
        </p:spPr>
        <p:txBody>
          <a:bodyPr wrap="square" rtlCol="0">
            <a:spAutoFit/>
          </a:bodyPr>
          <a:lstStyle/>
          <a:p>
            <a:pPr lvl="0" algn="ctr">
              <a:spcAft>
                <a:spcPts val="1200"/>
              </a:spcAft>
            </a:pPr>
            <a:r>
              <a:rPr lang="en-US" sz="2400" b="1" i="1" dirty="0">
                <a:solidFill>
                  <a:srgbClr val="262626">
                    <a:lumMod val="75000"/>
                    <a:lumOff val="25000"/>
                  </a:srgbClr>
                </a:solidFill>
              </a:rPr>
              <a:t>Our Climate Future</a:t>
            </a:r>
          </a:p>
        </p:txBody>
      </p:sp>
      <p:sp>
        <p:nvSpPr>
          <p:cNvPr id="3" name="TextBox 2">
            <a:extLst>
              <a:ext uri="{FF2B5EF4-FFF2-40B4-BE49-F238E27FC236}">
                <a16:creationId xmlns:a16="http://schemas.microsoft.com/office/drawing/2014/main" id="{54A6DC55-BDF4-4137-87E0-C26AB479148E}"/>
              </a:ext>
            </a:extLst>
          </p:cNvPr>
          <p:cNvSpPr txBox="1"/>
          <p:nvPr/>
        </p:nvSpPr>
        <p:spPr>
          <a:xfrm>
            <a:off x="129092" y="6242233"/>
            <a:ext cx="3797450" cy="461665"/>
          </a:xfrm>
          <a:prstGeom prst="rect">
            <a:avLst/>
          </a:prstGeom>
          <a:noFill/>
        </p:spPr>
        <p:txBody>
          <a:bodyPr wrap="square" rtlCol="0">
            <a:spAutoFit/>
          </a:bodyPr>
          <a:lstStyle/>
          <a:p>
            <a:r>
              <a:rPr lang="en-AU" sz="2400" b="1" dirty="0">
                <a:solidFill>
                  <a:srgbClr val="FF0000"/>
                </a:solidFill>
              </a:rPr>
              <a:t>Speaker Name</a:t>
            </a:r>
          </a:p>
        </p:txBody>
      </p:sp>
    </p:spTree>
    <p:extLst>
      <p:ext uri="{BB962C8B-B14F-4D97-AF65-F5344CB8AC3E}">
        <p14:creationId xmlns:p14="http://schemas.microsoft.com/office/powerpoint/2010/main" val="3548610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D068-1299-6446-9C7B-12814445E688}"/>
              </a:ext>
            </a:extLst>
          </p:cNvPr>
          <p:cNvSpPr>
            <a:spLocks noGrp="1"/>
          </p:cNvSpPr>
          <p:nvPr>
            <p:ph type="title" idx="4294967295"/>
          </p:nvPr>
        </p:nvSpPr>
        <p:spPr>
          <a:xfrm>
            <a:off x="0" y="20638"/>
            <a:ext cx="9144000" cy="838200"/>
          </a:xfrm>
        </p:spPr>
        <p:txBody>
          <a:bodyPr/>
          <a:lstStyle/>
          <a:p>
            <a:r>
              <a:rPr lang="en-US" sz="4000" dirty="0">
                <a:latin typeface="Helvetica" pitchFamily="2" charset="0"/>
              </a:rPr>
              <a:t>We Need You!</a:t>
            </a:r>
          </a:p>
        </p:txBody>
      </p:sp>
      <p:pic>
        <p:nvPicPr>
          <p:cNvPr id="8" name="Picture 7" descr="A close up of a plant&#10;&#10;Description automatically generated">
            <a:extLst>
              <a:ext uri="{FF2B5EF4-FFF2-40B4-BE49-F238E27FC236}">
                <a16:creationId xmlns:a16="http://schemas.microsoft.com/office/drawing/2014/main" id="{5C6A7FC0-EB9E-4991-9332-0C0F9E3E03D5}"/>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98455" y="3824268"/>
            <a:ext cx="9105441" cy="3110976"/>
          </a:xfrm>
          <a:prstGeom prst="rect">
            <a:avLst/>
          </a:prstGeom>
          <a:effectLst>
            <a:softEdge rad="749300"/>
          </a:effectLst>
        </p:spPr>
      </p:pic>
      <p:sp>
        <p:nvSpPr>
          <p:cNvPr id="11" name="TextBox 10">
            <a:extLst>
              <a:ext uri="{FF2B5EF4-FFF2-40B4-BE49-F238E27FC236}">
                <a16:creationId xmlns:a16="http://schemas.microsoft.com/office/drawing/2014/main" id="{C2B2F42B-70D1-4334-B75C-A2AB55F1B7D6}"/>
              </a:ext>
            </a:extLst>
          </p:cNvPr>
          <p:cNvSpPr txBox="1"/>
          <p:nvPr/>
        </p:nvSpPr>
        <p:spPr>
          <a:xfrm>
            <a:off x="497463" y="898498"/>
            <a:ext cx="8149074" cy="646331"/>
          </a:xfrm>
          <a:prstGeom prst="rect">
            <a:avLst/>
          </a:prstGeom>
          <a:noFill/>
        </p:spPr>
        <p:txBody>
          <a:bodyPr wrap="square" rtlCol="0">
            <a:spAutoFit/>
          </a:bodyPr>
          <a:lstStyle/>
          <a:p>
            <a:pPr algn="ctr"/>
            <a:r>
              <a:rPr lang="en-AU" sz="3600" dirty="0">
                <a:latin typeface="Helvetica" pitchFamily="2" charset="0"/>
              </a:rPr>
              <a:t>Nations, we are here to support you</a:t>
            </a:r>
          </a:p>
        </p:txBody>
      </p:sp>
      <p:sp>
        <p:nvSpPr>
          <p:cNvPr id="7" name="TextBox 6">
            <a:extLst>
              <a:ext uri="{FF2B5EF4-FFF2-40B4-BE49-F238E27FC236}">
                <a16:creationId xmlns:a16="http://schemas.microsoft.com/office/drawing/2014/main" id="{6AEF54A1-B59A-4F6A-833F-6C8D3E1E4984}"/>
              </a:ext>
            </a:extLst>
          </p:cNvPr>
          <p:cNvSpPr txBox="1"/>
          <p:nvPr/>
        </p:nvSpPr>
        <p:spPr>
          <a:xfrm>
            <a:off x="202721" y="2752786"/>
            <a:ext cx="8738558" cy="2677656"/>
          </a:xfrm>
          <a:prstGeom prst="rect">
            <a:avLst/>
          </a:prstGeom>
          <a:noFill/>
        </p:spPr>
        <p:txBody>
          <a:bodyPr wrap="square" rtlCol="0">
            <a:spAutoFit/>
          </a:bodyPr>
          <a:lstStyle/>
          <a:p>
            <a:pPr marL="342900" indent="-342900">
              <a:buFont typeface="Arial" panose="020B0604020202020204" pitchFamily="34" charset="0"/>
              <a:buChar char="•"/>
            </a:pPr>
            <a:r>
              <a:rPr lang="en-AU" sz="2400" dirty="0"/>
              <a:t>Foster and deliver the science required to provide the climate information that is important for your regional to local decision support and adaptation outcomes.</a:t>
            </a:r>
          </a:p>
          <a:p>
            <a:endParaRPr lang="en-AU" sz="2400" dirty="0"/>
          </a:p>
          <a:p>
            <a:pPr marL="342900" indent="-342900">
              <a:buFont typeface="Arial" panose="020B0604020202020204" pitchFamily="34" charset="0"/>
              <a:buChar char="•"/>
            </a:pPr>
            <a:r>
              <a:rPr lang="en-AU" sz="2400" dirty="0"/>
              <a:t>Jointly co-design and co-produce climate knowledge and information, to ensure that it is relevant and accessible for supporting your national needs and priorities.</a:t>
            </a:r>
          </a:p>
        </p:txBody>
      </p:sp>
      <p:sp>
        <p:nvSpPr>
          <p:cNvPr id="12" name="TextBox 11">
            <a:extLst>
              <a:ext uri="{FF2B5EF4-FFF2-40B4-BE49-F238E27FC236}">
                <a16:creationId xmlns:a16="http://schemas.microsoft.com/office/drawing/2014/main" id="{02EBB15B-BCF5-4F2F-9941-79FF7FED24EE}"/>
              </a:ext>
            </a:extLst>
          </p:cNvPr>
          <p:cNvSpPr txBox="1"/>
          <p:nvPr/>
        </p:nvSpPr>
        <p:spPr>
          <a:xfrm>
            <a:off x="2959280" y="6329666"/>
            <a:ext cx="6243638" cy="338554"/>
          </a:xfrm>
          <a:prstGeom prst="rect">
            <a:avLst/>
          </a:prstGeom>
          <a:noFill/>
        </p:spPr>
        <p:txBody>
          <a:bodyPr wrap="square" rtlCol="0">
            <a:spAutoFit/>
          </a:bodyPr>
          <a:lstStyle/>
          <a:p>
            <a:pPr algn="r"/>
            <a:r>
              <a:rPr lang="en-US" sz="1600" b="1" i="1" dirty="0"/>
              <a:t>See last slide for information on how you can connect with us</a:t>
            </a:r>
          </a:p>
        </p:txBody>
      </p:sp>
      <p:sp>
        <p:nvSpPr>
          <p:cNvPr id="10" name="TextBox 9">
            <a:extLst>
              <a:ext uri="{FF2B5EF4-FFF2-40B4-BE49-F238E27FC236}">
                <a16:creationId xmlns:a16="http://schemas.microsoft.com/office/drawing/2014/main" id="{D19D2A8B-DB9B-458C-99C8-1425FAC2E9B0}"/>
              </a:ext>
            </a:extLst>
          </p:cNvPr>
          <p:cNvSpPr txBox="1"/>
          <p:nvPr/>
        </p:nvSpPr>
        <p:spPr>
          <a:xfrm>
            <a:off x="202721" y="1559411"/>
            <a:ext cx="8738558" cy="1200329"/>
          </a:xfrm>
          <a:prstGeom prst="rect">
            <a:avLst/>
          </a:prstGeom>
          <a:noFill/>
        </p:spPr>
        <p:txBody>
          <a:bodyPr wrap="square" rtlCol="0">
            <a:spAutoFit/>
          </a:bodyPr>
          <a:lstStyle/>
          <a:p>
            <a:r>
              <a:rPr lang="en-AU" sz="2400" dirty="0"/>
              <a:t>WCRP is very grateful to all those agencies and nations who have supported us so far. We welcome you to continue on this journey with us to ...</a:t>
            </a:r>
          </a:p>
        </p:txBody>
      </p:sp>
    </p:spTree>
    <p:extLst>
      <p:ext uri="{BB962C8B-B14F-4D97-AF65-F5344CB8AC3E}">
        <p14:creationId xmlns:p14="http://schemas.microsoft.com/office/powerpoint/2010/main" val="2091097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D068-1299-6446-9C7B-12814445E688}"/>
              </a:ext>
            </a:extLst>
          </p:cNvPr>
          <p:cNvSpPr>
            <a:spLocks noGrp="1"/>
          </p:cNvSpPr>
          <p:nvPr>
            <p:ph type="title" idx="4294967295"/>
          </p:nvPr>
        </p:nvSpPr>
        <p:spPr>
          <a:xfrm>
            <a:off x="0" y="20638"/>
            <a:ext cx="9144000" cy="838200"/>
          </a:xfrm>
        </p:spPr>
        <p:txBody>
          <a:bodyPr/>
          <a:lstStyle/>
          <a:p>
            <a:r>
              <a:rPr lang="en-US" sz="4000" dirty="0">
                <a:latin typeface="Helvetica" pitchFamily="2" charset="0"/>
              </a:rPr>
              <a:t>Our Climate Future – Key Contacts</a:t>
            </a:r>
          </a:p>
        </p:txBody>
      </p:sp>
      <p:sp>
        <p:nvSpPr>
          <p:cNvPr id="4" name="TextBox 3">
            <a:extLst>
              <a:ext uri="{FF2B5EF4-FFF2-40B4-BE49-F238E27FC236}">
                <a16:creationId xmlns:a16="http://schemas.microsoft.com/office/drawing/2014/main" id="{899A2772-08CC-49ED-AD02-821CF0F66EF9}"/>
              </a:ext>
            </a:extLst>
          </p:cNvPr>
          <p:cNvSpPr txBox="1"/>
          <p:nvPr/>
        </p:nvSpPr>
        <p:spPr>
          <a:xfrm>
            <a:off x="245327" y="1074859"/>
            <a:ext cx="8653346" cy="5732595"/>
          </a:xfrm>
          <a:prstGeom prst="rect">
            <a:avLst/>
          </a:prstGeom>
          <a:noFill/>
        </p:spPr>
        <p:txBody>
          <a:bodyPr wrap="square" rtlCol="0" anchor="t">
            <a:spAutoFit/>
          </a:bodyPr>
          <a:lstStyle/>
          <a:p>
            <a:pPr>
              <a:spcBef>
                <a:spcPts val="600"/>
              </a:spcBef>
              <a:spcAft>
                <a:spcPts val="600"/>
              </a:spcAft>
            </a:pPr>
            <a:r>
              <a:rPr lang="en-AU" sz="2400" dirty="0">
                <a:latin typeface="Helvetica" pitchFamily="2" charset="0"/>
              </a:rPr>
              <a:t>If you want to know more, or wish to be involved in any of our new activities, then you can:</a:t>
            </a:r>
          </a:p>
          <a:p>
            <a:pPr marL="342900" indent="-342900">
              <a:lnSpc>
                <a:spcPct val="150000"/>
              </a:lnSpc>
              <a:spcBef>
                <a:spcPts val="600"/>
              </a:spcBef>
              <a:spcAft>
                <a:spcPts val="600"/>
              </a:spcAft>
              <a:buAutoNum type="arabicPeriod"/>
            </a:pPr>
            <a:r>
              <a:rPr lang="en-AU" sz="2400" dirty="0">
                <a:latin typeface="Helvetica" pitchFamily="2" charset="0"/>
              </a:rPr>
              <a:t>Email us with questions or ideas: </a:t>
            </a:r>
          </a:p>
          <a:p>
            <a:pPr algn="ctr">
              <a:lnSpc>
                <a:spcPct val="150000"/>
              </a:lnSpc>
              <a:spcBef>
                <a:spcPts val="600"/>
              </a:spcBef>
              <a:spcAft>
                <a:spcPts val="600"/>
              </a:spcAft>
            </a:pPr>
            <a:r>
              <a:rPr lang="en-GB" sz="2400" b="1" i="1" dirty="0">
                <a:latin typeface="Helvetica" pitchFamily="2" charset="0"/>
              </a:rPr>
              <a:t>climatefuture@wcrp-climate.org</a:t>
            </a:r>
            <a:endParaRPr lang="en-AU" sz="2400" b="1" i="1" dirty="0">
              <a:latin typeface="Helvetica" pitchFamily="2" charset="0"/>
            </a:endParaRPr>
          </a:p>
          <a:p>
            <a:pPr>
              <a:lnSpc>
                <a:spcPct val="150000"/>
              </a:lnSpc>
              <a:spcBef>
                <a:spcPts val="600"/>
              </a:spcBef>
              <a:spcAft>
                <a:spcPts val="600"/>
              </a:spcAft>
            </a:pPr>
            <a:r>
              <a:rPr lang="en-AU" sz="2400" dirty="0">
                <a:latin typeface="Helvetica"/>
                <a:cs typeface="Helvetica"/>
              </a:rPr>
              <a:t>2. Join or start a discussion on Slack: </a:t>
            </a:r>
            <a:r>
              <a:rPr lang="en-AU" sz="2400" b="1" i="1" dirty="0">
                <a:latin typeface="Helvetica"/>
                <a:cs typeface="Helvetica"/>
              </a:rPr>
              <a:t>bit.ly/</a:t>
            </a:r>
            <a:r>
              <a:rPr lang="en-AU" sz="2400" b="1" i="1" dirty="0" err="1">
                <a:latin typeface="Helvetica"/>
                <a:cs typeface="Helvetica"/>
              </a:rPr>
              <a:t>WCRPClimate</a:t>
            </a:r>
          </a:p>
          <a:p>
            <a:pPr>
              <a:lnSpc>
                <a:spcPct val="150000"/>
              </a:lnSpc>
              <a:spcBef>
                <a:spcPts val="600"/>
              </a:spcBef>
              <a:spcAft>
                <a:spcPts val="600"/>
              </a:spcAft>
            </a:pPr>
            <a:r>
              <a:rPr lang="en-AU" sz="2400" dirty="0">
                <a:latin typeface="Helvetica" pitchFamily="2" charset="0"/>
              </a:rPr>
              <a:t>3. Register for email updates: </a:t>
            </a:r>
          </a:p>
          <a:p>
            <a:pPr algn="ctr">
              <a:lnSpc>
                <a:spcPct val="150000"/>
              </a:lnSpc>
              <a:spcBef>
                <a:spcPts val="600"/>
              </a:spcBef>
              <a:spcAft>
                <a:spcPts val="600"/>
              </a:spcAft>
            </a:pPr>
            <a:r>
              <a:rPr lang="en-GB" sz="2400" b="1" i="1" dirty="0">
                <a:latin typeface="Helvetica"/>
                <a:cs typeface="Helvetica"/>
              </a:rPr>
              <a:t>www.wcrp-climate.org/</a:t>
            </a:r>
            <a:r>
              <a:rPr lang="en-AU" sz="2400" b="1" i="1" dirty="0" err="1">
                <a:latin typeface="Helvetica"/>
                <a:cs typeface="Helvetica"/>
              </a:rPr>
              <a:t>wcrp</a:t>
            </a:r>
            <a:r>
              <a:rPr lang="en-AU" sz="2400" b="1" i="1" dirty="0">
                <a:latin typeface="Helvetica"/>
                <a:cs typeface="Helvetica"/>
              </a:rPr>
              <a:t>-</a:t>
            </a:r>
            <a:r>
              <a:rPr lang="en-AU" sz="2400" b="1" i="1" dirty="0" err="1">
                <a:latin typeface="Helvetica"/>
                <a:cs typeface="Helvetica"/>
              </a:rPr>
              <a:t>ip</a:t>
            </a:r>
            <a:r>
              <a:rPr lang="en-AU" sz="2400" b="1" i="1" dirty="0">
                <a:latin typeface="Helvetica"/>
                <a:cs typeface="Helvetica"/>
              </a:rPr>
              <a:t>-connect</a:t>
            </a:r>
          </a:p>
          <a:p>
            <a:pPr>
              <a:lnSpc>
                <a:spcPct val="150000"/>
              </a:lnSpc>
              <a:spcBef>
                <a:spcPts val="600"/>
              </a:spcBef>
              <a:spcAft>
                <a:spcPts val="600"/>
              </a:spcAft>
            </a:pPr>
            <a:r>
              <a:rPr lang="en-AU" sz="2400" dirty="0">
                <a:latin typeface="Helvetica" pitchFamily="2" charset="0"/>
              </a:rPr>
              <a:t>4. Check the WCRP website for updates: </a:t>
            </a:r>
          </a:p>
          <a:p>
            <a:pPr algn="ctr">
              <a:lnSpc>
                <a:spcPct val="150000"/>
              </a:lnSpc>
              <a:spcBef>
                <a:spcPts val="600"/>
              </a:spcBef>
              <a:spcAft>
                <a:spcPts val="600"/>
              </a:spcAft>
            </a:pPr>
            <a:r>
              <a:rPr lang="en-GB" sz="2400" b="1" i="1" dirty="0">
                <a:latin typeface="Helvetica"/>
                <a:cs typeface="Helvetica"/>
              </a:rPr>
              <a:t>www.wcrp-climate.org/wcrp-ip-overview</a:t>
            </a:r>
            <a:endParaRPr lang="en-AU" sz="2400" b="1" i="1" dirty="0">
              <a:latin typeface="Helvetica"/>
              <a:cs typeface="Helvetica"/>
            </a:endParaRPr>
          </a:p>
        </p:txBody>
      </p:sp>
    </p:spTree>
    <p:extLst>
      <p:ext uri="{BB962C8B-B14F-4D97-AF65-F5344CB8AC3E}">
        <p14:creationId xmlns:p14="http://schemas.microsoft.com/office/powerpoint/2010/main" val="75551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pic>
        <p:nvPicPr>
          <p:cNvPr id="6" name="Picture 5">
            <a:extLst>
              <a:ext uri="{FF2B5EF4-FFF2-40B4-BE49-F238E27FC236}">
                <a16:creationId xmlns:a16="http://schemas.microsoft.com/office/drawing/2014/main" id="{A2E37A5F-4FAA-AD42-AEAF-64666AC637C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4300"/>
            <a:ext cx="9144000" cy="6972300"/>
          </a:xfrm>
          <a:prstGeom prst="rect">
            <a:avLst/>
          </a:prstGeom>
        </p:spPr>
      </p:pic>
      <p:sp>
        <p:nvSpPr>
          <p:cNvPr id="797" name="Google Shape;797;p104"/>
          <p:cNvSpPr txBox="1">
            <a:spLocks noGrp="1"/>
          </p:cNvSpPr>
          <p:nvPr>
            <p:ph type="title"/>
          </p:nvPr>
        </p:nvSpPr>
        <p:spPr>
          <a:xfrm>
            <a:off x="685800" y="2375400"/>
            <a:ext cx="7772400" cy="838200"/>
          </a:xfrm>
          <a:prstGeom prst="rect">
            <a:avLst/>
          </a:prstGeom>
          <a:noFill/>
          <a:ln>
            <a:noFill/>
          </a:ln>
        </p:spPr>
        <p:txBody>
          <a:bodyPr spcFirstLastPara="1" wrap="square" lIns="91425" tIns="45700" rIns="91425" bIns="45700" anchor="ctr" anchorCtr="0">
            <a:noAutofit/>
          </a:bodyPr>
          <a:lstStyle/>
          <a:p>
            <a:pPr lvl="0"/>
            <a:r>
              <a:rPr lang="en-US" b="1" dirty="0">
                <a:solidFill>
                  <a:srgbClr val="005493"/>
                </a:solidFill>
                <a:latin typeface="Helvetica" pitchFamily="2" charset="0"/>
                <a:ea typeface="Helvetica Neue"/>
                <a:cs typeface="Calibri" panose="020F0502020204030204" pitchFamily="34" charset="0"/>
                <a:sym typeface="Helvetica Neue"/>
              </a:rPr>
              <a:t>Thank You</a:t>
            </a:r>
          </a:p>
        </p:txBody>
      </p:sp>
      <p:sp>
        <p:nvSpPr>
          <p:cNvPr id="2" name="Rectangle 1"/>
          <p:cNvSpPr/>
          <p:nvPr/>
        </p:nvSpPr>
        <p:spPr>
          <a:xfrm>
            <a:off x="3888906" y="98001"/>
            <a:ext cx="5216348" cy="646331"/>
          </a:xfrm>
          <a:prstGeom prst="rect">
            <a:avLst/>
          </a:prstGeom>
        </p:spPr>
        <p:txBody>
          <a:bodyPr wrap="square">
            <a:spAutoFit/>
          </a:bodyPr>
          <a:lstStyle/>
          <a:p>
            <a:pPr algn="r"/>
            <a:r>
              <a:rPr lang="en-US" sz="1800" b="1" dirty="0">
                <a:solidFill>
                  <a:schemeClr val="bg1"/>
                </a:solidFill>
                <a:latin typeface="Helvetica" pitchFamily="2" charset="0"/>
                <a:ea typeface="Helvetica Neue"/>
                <a:cs typeface="Calibri" panose="020F0502020204030204" pitchFamily="34" charset="0"/>
                <a:sym typeface="Helvetica Neue"/>
              </a:rPr>
              <a:t>World Climate Research Programme (WCRP) </a:t>
            </a:r>
            <a:br>
              <a:rPr lang="en-US" sz="1800" b="1" dirty="0">
                <a:solidFill>
                  <a:schemeClr val="accent6"/>
                </a:solidFill>
                <a:latin typeface="Helvetica" pitchFamily="2" charset="0"/>
                <a:ea typeface="Helvetica Neue"/>
                <a:cs typeface="Calibri" panose="020F0502020204030204" pitchFamily="34" charset="0"/>
                <a:sym typeface="Helvetica Neue"/>
              </a:rPr>
            </a:br>
            <a:endParaRPr lang="en-US" sz="1800" dirty="0">
              <a:solidFill>
                <a:schemeClr val="bg1"/>
              </a:solidFill>
              <a:latin typeface="Helvetica" pitchFamily="2" charset="0"/>
              <a:ea typeface="Helvetica Neue"/>
              <a:cs typeface="Calibri" panose="020F0502020204030204" pitchFamily="34" charset="0"/>
            </a:endParaRPr>
          </a:p>
        </p:txBody>
      </p:sp>
      <p:pic>
        <p:nvPicPr>
          <p:cNvPr id="8" name="Picture 7">
            <a:extLst>
              <a:ext uri="{FF2B5EF4-FFF2-40B4-BE49-F238E27FC236}">
                <a16:creationId xmlns:a16="http://schemas.microsoft.com/office/drawing/2014/main" id="{8837DA7B-E56E-A44E-9C0E-D460D3E983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478" y="0"/>
            <a:ext cx="2944678" cy="1033023"/>
          </a:xfrm>
          <a:prstGeom prst="rect">
            <a:avLst/>
          </a:prstGeom>
        </p:spPr>
      </p:pic>
      <p:pic>
        <p:nvPicPr>
          <p:cNvPr id="10" name="Picture 9">
            <a:extLst>
              <a:ext uri="{FF2B5EF4-FFF2-40B4-BE49-F238E27FC236}">
                <a16:creationId xmlns:a16="http://schemas.microsoft.com/office/drawing/2014/main" id="{7F498EFF-BE14-A940-B916-0143D26B97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1478" y="5943687"/>
            <a:ext cx="4117668" cy="1325018"/>
          </a:xfrm>
          <a:prstGeom prst="rect">
            <a:avLst/>
          </a:prstGeom>
        </p:spPr>
      </p:pic>
    </p:spTree>
    <p:extLst>
      <p:ext uri="{BB962C8B-B14F-4D97-AF65-F5344CB8AC3E}">
        <p14:creationId xmlns:p14="http://schemas.microsoft.com/office/powerpoint/2010/main" val="31728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DE874E-91DD-D54D-BE4A-8D4DA2CC1C9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58838"/>
            <a:ext cx="9144000" cy="6062870"/>
          </a:xfrm>
          <a:prstGeom prst="rect">
            <a:avLst/>
          </a:prstGeom>
        </p:spPr>
      </p:pic>
      <p:sp>
        <p:nvSpPr>
          <p:cNvPr id="2" name="Title 1">
            <a:extLst>
              <a:ext uri="{FF2B5EF4-FFF2-40B4-BE49-F238E27FC236}">
                <a16:creationId xmlns:a16="http://schemas.microsoft.com/office/drawing/2014/main" id="{18B2D068-1299-6446-9C7B-12814445E688}"/>
              </a:ext>
            </a:extLst>
          </p:cNvPr>
          <p:cNvSpPr>
            <a:spLocks noGrp="1"/>
          </p:cNvSpPr>
          <p:nvPr>
            <p:ph type="title"/>
          </p:nvPr>
        </p:nvSpPr>
        <p:spPr>
          <a:xfrm>
            <a:off x="0" y="20638"/>
            <a:ext cx="9144000" cy="838200"/>
          </a:xfrm>
        </p:spPr>
        <p:txBody>
          <a:bodyPr/>
          <a:lstStyle/>
          <a:p>
            <a:r>
              <a:rPr lang="en-US" sz="4000" dirty="0">
                <a:latin typeface="Helvetica" pitchFamily="2" charset="0"/>
              </a:rPr>
              <a:t>Introduction</a:t>
            </a:r>
          </a:p>
        </p:txBody>
      </p:sp>
      <p:sp>
        <p:nvSpPr>
          <p:cNvPr id="3" name="TextBox 2">
            <a:extLst>
              <a:ext uri="{FF2B5EF4-FFF2-40B4-BE49-F238E27FC236}">
                <a16:creationId xmlns:a16="http://schemas.microsoft.com/office/drawing/2014/main" id="{E571BE93-EDCB-804D-AEDE-123562E174FB}"/>
              </a:ext>
            </a:extLst>
          </p:cNvPr>
          <p:cNvSpPr txBox="1"/>
          <p:nvPr/>
        </p:nvSpPr>
        <p:spPr>
          <a:xfrm>
            <a:off x="645042" y="4705717"/>
            <a:ext cx="7853916" cy="2215991"/>
          </a:xfrm>
          <a:prstGeom prst="rect">
            <a:avLst/>
          </a:prstGeom>
          <a:solidFill>
            <a:schemeClr val="accent6">
              <a:lumMod val="60000"/>
              <a:lumOff val="40000"/>
              <a:alpha val="25000"/>
            </a:schemeClr>
          </a:solidFill>
        </p:spPr>
        <p:txBody>
          <a:bodyPr wrap="square" rtlCol="0">
            <a:spAutoFit/>
          </a:bodyPr>
          <a:lstStyle/>
          <a:p>
            <a:pPr algn="ctr"/>
            <a:r>
              <a:rPr lang="en-GB" sz="2400" dirty="0">
                <a:solidFill>
                  <a:schemeClr val="bg1"/>
                </a:solidFill>
                <a:latin typeface="Helvetica" pitchFamily="2" charset="0"/>
              </a:rPr>
              <a:t>The </a:t>
            </a:r>
            <a:r>
              <a:rPr lang="en-GB" sz="2400" b="1" dirty="0">
                <a:solidFill>
                  <a:schemeClr val="bg1"/>
                </a:solidFill>
                <a:latin typeface="Helvetica" pitchFamily="2" charset="0"/>
              </a:rPr>
              <a:t>World Climate Research Programme (WCRP) </a:t>
            </a:r>
            <a:r>
              <a:rPr lang="en-GB" sz="2400" dirty="0">
                <a:solidFill>
                  <a:schemeClr val="bg1"/>
                </a:solidFill>
                <a:latin typeface="Helvetica" pitchFamily="2" charset="0"/>
              </a:rPr>
              <a:t>leads the way in addressing frontier scientific questions related to the coupled climate system — questions that are too large and too complex to be tackled by a single nation, agency or scientific discipline. </a:t>
            </a:r>
          </a:p>
          <a:p>
            <a:pPr algn="ctr"/>
            <a:endParaRPr lang="en-US" dirty="0">
              <a:solidFill>
                <a:schemeClr val="bg1"/>
              </a:solidFill>
            </a:endParaRPr>
          </a:p>
        </p:txBody>
      </p:sp>
    </p:spTree>
    <p:extLst>
      <p:ext uri="{BB962C8B-B14F-4D97-AF65-F5344CB8AC3E}">
        <p14:creationId xmlns:p14="http://schemas.microsoft.com/office/powerpoint/2010/main" val="314958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3D283A-6E8F-1849-919E-24FAF9CB4585}"/>
              </a:ext>
              <a:ext uri="{C183D7F6-B498-43B3-948B-1728B52AA6E4}">
                <adec:decorative xmlns:adec="http://schemas.microsoft.com/office/drawing/2017/decorative" val="1"/>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0" y="858838"/>
            <a:ext cx="9144000" cy="5999162"/>
          </a:xfrm>
          <a:prstGeom prst="rect">
            <a:avLst/>
          </a:prstGeom>
        </p:spPr>
      </p:pic>
      <p:sp>
        <p:nvSpPr>
          <p:cNvPr id="2" name="Title 1">
            <a:extLst>
              <a:ext uri="{FF2B5EF4-FFF2-40B4-BE49-F238E27FC236}">
                <a16:creationId xmlns:a16="http://schemas.microsoft.com/office/drawing/2014/main" id="{18B2D068-1299-6446-9C7B-12814445E688}"/>
              </a:ext>
            </a:extLst>
          </p:cNvPr>
          <p:cNvSpPr>
            <a:spLocks noGrp="1"/>
          </p:cNvSpPr>
          <p:nvPr>
            <p:ph type="title"/>
          </p:nvPr>
        </p:nvSpPr>
        <p:spPr>
          <a:xfrm>
            <a:off x="0" y="20638"/>
            <a:ext cx="9144000" cy="838200"/>
          </a:xfrm>
        </p:spPr>
        <p:txBody>
          <a:bodyPr/>
          <a:lstStyle/>
          <a:p>
            <a:r>
              <a:rPr lang="en-US" sz="4000" dirty="0">
                <a:latin typeface="Helvetica" pitchFamily="2" charset="0"/>
              </a:rPr>
              <a:t>Introduction</a:t>
            </a:r>
          </a:p>
        </p:txBody>
      </p:sp>
      <p:sp>
        <p:nvSpPr>
          <p:cNvPr id="3" name="TextBox 2">
            <a:extLst>
              <a:ext uri="{FF2B5EF4-FFF2-40B4-BE49-F238E27FC236}">
                <a16:creationId xmlns:a16="http://schemas.microsoft.com/office/drawing/2014/main" id="{E571BE93-EDCB-804D-AEDE-123562E174FB}"/>
              </a:ext>
            </a:extLst>
          </p:cNvPr>
          <p:cNvSpPr txBox="1"/>
          <p:nvPr/>
        </p:nvSpPr>
        <p:spPr>
          <a:xfrm>
            <a:off x="8429" y="874604"/>
            <a:ext cx="6909821" cy="6140142"/>
          </a:xfrm>
          <a:prstGeom prst="rect">
            <a:avLst/>
          </a:prstGeom>
          <a:solidFill>
            <a:srgbClr val="009B90">
              <a:alpha val="24000"/>
            </a:srgbClr>
          </a:solidFill>
        </p:spPr>
        <p:txBody>
          <a:bodyPr wrap="square" lIns="252000" rtlCol="0">
            <a:spAutoFit/>
          </a:bodyPr>
          <a:lstStyle/>
          <a:p>
            <a:endParaRPr lang="en-GB" sz="900" dirty="0">
              <a:solidFill>
                <a:schemeClr val="bg1"/>
              </a:solidFill>
              <a:latin typeface="Helvetica" pitchFamily="2" charset="0"/>
            </a:endParaRPr>
          </a:p>
          <a:p>
            <a:r>
              <a:rPr lang="en-GB" sz="2400" dirty="0">
                <a:solidFill>
                  <a:schemeClr val="bg1"/>
                </a:solidFill>
                <a:latin typeface="Helvetica" pitchFamily="2" charset="0"/>
              </a:rPr>
              <a:t>For almost 40 years WCRP has been the leading initiative dedicated to coordinating international climate research and advancing our understanding of the climate system and how it is affected by human activities.</a:t>
            </a:r>
          </a:p>
          <a:p>
            <a:endParaRPr lang="en-GB" sz="2400" dirty="0">
              <a:solidFill>
                <a:schemeClr val="bg1"/>
              </a:solidFill>
              <a:latin typeface="Helvetica" pitchFamily="2" charset="0"/>
            </a:endParaRPr>
          </a:p>
          <a:p>
            <a:r>
              <a:rPr lang="en-GB" sz="2400" dirty="0">
                <a:solidFill>
                  <a:schemeClr val="bg1"/>
                </a:solidFill>
                <a:latin typeface="Helvetica" pitchFamily="2" charset="0"/>
              </a:rPr>
              <a:t>The next decade will bring challenges that can only be addressed through a worldwide coordinated effort; involving co-design and stakeholder engagement conducted by a prepared scientific workforce.</a:t>
            </a:r>
          </a:p>
          <a:p>
            <a:endParaRPr lang="en-GB" sz="2400" dirty="0">
              <a:solidFill>
                <a:schemeClr val="bg1"/>
              </a:solidFill>
              <a:latin typeface="Helvetica" pitchFamily="2" charset="0"/>
            </a:endParaRPr>
          </a:p>
          <a:p>
            <a:r>
              <a:rPr lang="en-GB" sz="2400" dirty="0">
                <a:solidFill>
                  <a:schemeClr val="bg1"/>
                </a:solidFill>
                <a:latin typeface="Helvetica" pitchFamily="2" charset="0"/>
              </a:rPr>
              <a:t>Society requires decision-relevant, evidence-based climate information to support mitigation strategies and adaptation choices. </a:t>
            </a:r>
            <a:endParaRPr lang="en-US" sz="2400" dirty="0">
              <a:solidFill>
                <a:schemeClr val="bg1"/>
              </a:solidFill>
              <a:latin typeface="Helvetica" pitchFamily="2" charset="0"/>
            </a:endParaRPr>
          </a:p>
          <a:p>
            <a:endParaRPr lang="en-GB" sz="2400" dirty="0">
              <a:solidFill>
                <a:schemeClr val="bg1"/>
              </a:solidFill>
              <a:latin typeface="Helvetica" pitchFamily="2" charset="0"/>
            </a:endParaRPr>
          </a:p>
        </p:txBody>
      </p:sp>
    </p:spTree>
    <p:extLst>
      <p:ext uri="{BB962C8B-B14F-4D97-AF65-F5344CB8AC3E}">
        <p14:creationId xmlns:p14="http://schemas.microsoft.com/office/powerpoint/2010/main" val="1469129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9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dirty="0">
                <a:latin typeface="Helvetica" panose="020B0604020202020204" pitchFamily="34" charset="0"/>
                <a:ea typeface="Helvetica Neue"/>
                <a:cs typeface="Helvetica" panose="020B0604020202020204" pitchFamily="34" charset="0"/>
                <a:sym typeface="Helvetica Neue"/>
              </a:rPr>
              <a:t>The Future of WCRP</a:t>
            </a:r>
            <a:endParaRPr sz="4000" dirty="0">
              <a:latin typeface="Helvetica" panose="020B0604020202020204" pitchFamily="34" charset="0"/>
              <a:cs typeface="Helvetica" panose="020B0604020202020204" pitchFamily="34" charset="0"/>
            </a:endParaRPr>
          </a:p>
        </p:txBody>
      </p:sp>
      <p:sp>
        <p:nvSpPr>
          <p:cNvPr id="691" name="Google Shape;691;p90"/>
          <p:cNvSpPr txBox="1"/>
          <p:nvPr/>
        </p:nvSpPr>
        <p:spPr>
          <a:xfrm>
            <a:off x="422825" y="1304569"/>
            <a:ext cx="8229600" cy="4525963"/>
          </a:xfrm>
          <a:prstGeom prst="rect">
            <a:avLst/>
          </a:prstGeom>
          <a:noFill/>
          <a:ln>
            <a:noFill/>
          </a:ln>
        </p:spPr>
        <p:txBody>
          <a:bodyPr spcFirstLastPara="1" wrap="square" lIns="91425" tIns="45700" rIns="91425" bIns="45700" anchor="t" anchorCtr="0">
            <a:noAutofit/>
          </a:bodyPr>
          <a:lstStyle/>
          <a:p>
            <a:pPr marL="342900" indent="-139700">
              <a:buClr>
                <a:srgbClr val="262626"/>
              </a:buClr>
              <a:buSzPts val="3200"/>
              <a:buFont typeface="Calibri"/>
              <a:buNone/>
            </a:pPr>
            <a:endParaRPr sz="3200" dirty="0">
              <a:solidFill>
                <a:srgbClr val="262626"/>
              </a:solidFill>
              <a:latin typeface="Calibri"/>
              <a:ea typeface="Calibri"/>
              <a:cs typeface="Calibri"/>
              <a:sym typeface="Calibri"/>
            </a:endParaRPr>
          </a:p>
        </p:txBody>
      </p:sp>
      <p:sp>
        <p:nvSpPr>
          <p:cNvPr id="692" name="Google Shape;692;p90"/>
          <p:cNvSpPr txBox="1"/>
          <p:nvPr/>
        </p:nvSpPr>
        <p:spPr>
          <a:xfrm>
            <a:off x="4286678" y="2897742"/>
            <a:ext cx="4212773" cy="1077219"/>
          </a:xfrm>
          <a:prstGeom prst="rect">
            <a:avLst/>
          </a:prstGeom>
          <a:noFill/>
          <a:ln w="9525" cap="flat" cmpd="sng">
            <a:solidFill>
              <a:schemeClr val="accent1"/>
            </a:solidFill>
            <a:prstDash val="solid"/>
            <a:round/>
            <a:headEnd type="none" w="sm" len="sm"/>
            <a:tailEnd type="none" w="sm" len="sm"/>
          </a:ln>
        </p:spPr>
        <p:txBody>
          <a:bodyPr spcFirstLastPara="1" wrap="square" lIns="91425" tIns="46800" rIns="91425" bIns="45700" anchor="ctr" anchorCtr="0">
            <a:noAutofit/>
          </a:bodyPr>
          <a:lstStyle/>
          <a:p>
            <a:pPr algn="ctr">
              <a:buClr>
                <a:srgbClr val="007272"/>
              </a:buClr>
              <a:buSzPts val="3200"/>
              <a:buFont typeface="Arial"/>
              <a:buNone/>
            </a:pPr>
            <a:r>
              <a:rPr lang="en-US" sz="2800" b="1" dirty="0">
                <a:solidFill>
                  <a:srgbClr val="007272"/>
                </a:solidFill>
                <a:latin typeface="Helvetica" pitchFamily="2" charset="0"/>
                <a:cs typeface="Calibri" panose="020F0502020204030204" pitchFamily="34" charset="0"/>
                <a:sym typeface="Arial"/>
              </a:rPr>
              <a:t>WCRP Strategic Plan</a:t>
            </a:r>
          </a:p>
          <a:p>
            <a:pPr algn="ctr">
              <a:buClr>
                <a:srgbClr val="007272"/>
              </a:buClr>
              <a:buSzPts val="3200"/>
              <a:buFont typeface="Arial"/>
              <a:buNone/>
            </a:pPr>
            <a:r>
              <a:rPr lang="en-US" sz="2800" b="1" dirty="0">
                <a:solidFill>
                  <a:srgbClr val="007272"/>
                </a:solidFill>
                <a:latin typeface="Helvetica" pitchFamily="2" charset="0"/>
                <a:cs typeface="Calibri" panose="020F0502020204030204" pitchFamily="34" charset="0"/>
                <a:sym typeface="Arial"/>
              </a:rPr>
              <a:t>2019 - 2028</a:t>
            </a:r>
            <a:endParaRPr sz="2800" dirty="0">
              <a:solidFill>
                <a:srgbClr val="262626"/>
              </a:solidFill>
              <a:latin typeface="Helvetica" pitchFamily="2" charset="0"/>
              <a:cs typeface="Calibri" panose="020F0502020204030204" pitchFamily="34" charset="0"/>
            </a:endParaRPr>
          </a:p>
        </p:txBody>
      </p:sp>
      <p:pic>
        <p:nvPicPr>
          <p:cNvPr id="693" name="Google Shape;693;p90"/>
          <p:cNvPicPr preferRelativeResize="0"/>
          <p:nvPr/>
        </p:nvPicPr>
        <p:blipFill rotWithShape="1">
          <a:blip r:embed="rId3">
            <a:alphaModFix/>
          </a:blip>
          <a:srcRect/>
          <a:stretch/>
        </p:blipFill>
        <p:spPr>
          <a:xfrm>
            <a:off x="491575" y="1233603"/>
            <a:ext cx="3494314" cy="4922544"/>
          </a:xfrm>
          <a:prstGeom prst="rect">
            <a:avLst/>
          </a:prstGeom>
          <a:noFill/>
          <a:ln>
            <a:noFill/>
          </a:ln>
        </p:spPr>
      </p:pic>
      <p:sp>
        <p:nvSpPr>
          <p:cNvPr id="2" name="TextBox 1">
            <a:extLst>
              <a:ext uri="{FF2B5EF4-FFF2-40B4-BE49-F238E27FC236}">
                <a16:creationId xmlns:a16="http://schemas.microsoft.com/office/drawing/2014/main" id="{1D6271E2-20A9-5B46-8AB1-3C6266C05895}"/>
              </a:ext>
            </a:extLst>
          </p:cNvPr>
          <p:cNvSpPr txBox="1"/>
          <p:nvPr/>
        </p:nvSpPr>
        <p:spPr>
          <a:xfrm>
            <a:off x="2520779" y="6296652"/>
            <a:ext cx="6491416" cy="461665"/>
          </a:xfrm>
          <a:prstGeom prst="rect">
            <a:avLst/>
          </a:prstGeom>
          <a:noFill/>
        </p:spPr>
        <p:txBody>
          <a:bodyPr wrap="square" rtlCol="0">
            <a:spAutoFit/>
          </a:bodyPr>
          <a:lstStyle/>
          <a:p>
            <a:pPr algn="r"/>
            <a:r>
              <a:rPr lang="en-GB" sz="2400" dirty="0">
                <a:latin typeface="Helvetica" pitchFamily="2" charset="0"/>
              </a:rPr>
              <a:t>www.wcrp-climate.org/wcrp-sp-overview</a:t>
            </a:r>
            <a:endParaRPr lang="en-US" sz="2400" dirty="0">
              <a:latin typeface="Helvetica" pitchFamily="2" charset="0"/>
            </a:endParaRPr>
          </a:p>
        </p:txBody>
      </p:sp>
    </p:spTree>
    <p:extLst>
      <p:ext uri="{BB962C8B-B14F-4D97-AF65-F5344CB8AC3E}">
        <p14:creationId xmlns:p14="http://schemas.microsoft.com/office/powerpoint/2010/main" val="1380243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9" name="Rounded Rectangle 8">
            <a:extLst>
              <a:ext uri="{FF2B5EF4-FFF2-40B4-BE49-F238E27FC236}">
                <a16:creationId xmlns:a16="http://schemas.microsoft.com/office/drawing/2014/main" id="{783D011C-06A6-9C43-A8C7-04670F41CFDC}"/>
              </a:ext>
            </a:extLst>
          </p:cNvPr>
          <p:cNvSpPr/>
          <p:nvPr/>
        </p:nvSpPr>
        <p:spPr>
          <a:xfrm>
            <a:off x="297373" y="3716878"/>
            <a:ext cx="8431080" cy="1863614"/>
          </a:xfrm>
          <a:prstGeom prst="roundRect">
            <a:avLst/>
          </a:prstGeom>
          <a:solidFill>
            <a:srgbClr val="DBF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a:buNone/>
              <a:defRPr/>
            </a:pPr>
            <a:endParaRPr lang="en-US" sz="1400" kern="0" dirty="0">
              <a:solidFill>
                <a:srgbClr val="FFFFFF"/>
              </a:solidFill>
              <a:latin typeface="Arial"/>
              <a:sym typeface="Arial"/>
            </a:endParaRPr>
          </a:p>
        </p:txBody>
      </p:sp>
      <p:sp>
        <p:nvSpPr>
          <p:cNvPr id="7" name="Rounded Rectangle 6">
            <a:extLst>
              <a:ext uri="{FF2B5EF4-FFF2-40B4-BE49-F238E27FC236}">
                <a16:creationId xmlns:a16="http://schemas.microsoft.com/office/drawing/2014/main" id="{45808322-5318-2444-B9FC-42C456462561}"/>
              </a:ext>
            </a:extLst>
          </p:cNvPr>
          <p:cNvSpPr/>
          <p:nvPr/>
        </p:nvSpPr>
        <p:spPr>
          <a:xfrm>
            <a:off x="293499" y="1614021"/>
            <a:ext cx="8438828" cy="1972897"/>
          </a:xfrm>
          <a:prstGeom prst="roundRect">
            <a:avLst/>
          </a:prstGeom>
          <a:solidFill>
            <a:srgbClr val="DBF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a:buNone/>
              <a:defRPr/>
            </a:pPr>
            <a:endParaRPr lang="en-US" sz="1400" kern="0" dirty="0">
              <a:solidFill>
                <a:srgbClr val="FFFFFF"/>
              </a:solidFill>
              <a:latin typeface="Arial"/>
              <a:sym typeface="Arial"/>
            </a:endParaRPr>
          </a:p>
        </p:txBody>
      </p:sp>
      <p:sp>
        <p:nvSpPr>
          <p:cNvPr id="797" name="Google Shape;797;p104"/>
          <p:cNvSpPr txBox="1">
            <a:spLocks noGrp="1"/>
          </p:cNvSpPr>
          <p:nvPr>
            <p:ph type="title" idx="4294967295"/>
          </p:nvPr>
        </p:nvSpPr>
        <p:spPr>
          <a:xfrm>
            <a:off x="0" y="0"/>
            <a:ext cx="8434388" cy="838200"/>
          </a:xfrm>
          <a:prstGeom prst="rect">
            <a:avLst/>
          </a:prstGeom>
          <a:noFill/>
          <a:ln>
            <a:noFill/>
          </a:ln>
        </p:spPr>
        <p:txBody>
          <a:bodyPr spcFirstLastPara="1" wrap="square" lIns="91425" tIns="45700" rIns="91425" bIns="45700" anchor="ctr" anchorCtr="0">
            <a:noAutofit/>
          </a:bodyPr>
          <a:lstStyle/>
          <a:p>
            <a:pPr lvl="0"/>
            <a:r>
              <a:rPr lang="en-US" sz="4000" dirty="0">
                <a:latin typeface="Helvetica" panose="020B0604020202020204" pitchFamily="34" charset="0"/>
                <a:ea typeface="Helvetica Neue"/>
                <a:cs typeface="Helvetica" panose="020B0604020202020204" pitchFamily="34" charset="0"/>
                <a:sym typeface="Helvetica Neue"/>
              </a:rPr>
              <a:t>The New WCRP Strategy</a:t>
            </a:r>
          </a:p>
        </p:txBody>
      </p:sp>
      <p:sp>
        <p:nvSpPr>
          <p:cNvPr id="5" name="TextBox 4">
            <a:extLst>
              <a:ext uri="{FF2B5EF4-FFF2-40B4-BE49-F238E27FC236}">
                <a16:creationId xmlns:a16="http://schemas.microsoft.com/office/drawing/2014/main" id="{A8EFB875-5304-3A4F-B8A8-F08B443D9F1A}"/>
              </a:ext>
            </a:extLst>
          </p:cNvPr>
          <p:cNvSpPr txBox="1"/>
          <p:nvPr/>
        </p:nvSpPr>
        <p:spPr>
          <a:xfrm>
            <a:off x="621288" y="1312981"/>
            <a:ext cx="8107165" cy="4616648"/>
          </a:xfrm>
          <a:prstGeom prst="rect">
            <a:avLst/>
          </a:prstGeom>
          <a:noFill/>
        </p:spPr>
        <p:txBody>
          <a:bodyPr wrap="square" rtlCol="0">
            <a:spAutoFit/>
          </a:bodyPr>
          <a:lstStyle/>
          <a:p>
            <a:pPr defTabSz="914400">
              <a:buClr>
                <a:srgbClr val="000000"/>
              </a:buClr>
              <a:buFont typeface="Arial"/>
              <a:buNone/>
              <a:defRPr/>
            </a:pPr>
            <a:endParaRPr lang="en-US" sz="2800" kern="0" dirty="0">
              <a:solidFill>
                <a:srgbClr val="000000"/>
              </a:solidFill>
              <a:latin typeface="Helvetica" pitchFamily="2" charset="0"/>
              <a:cs typeface="Arial"/>
              <a:sym typeface="Arial"/>
            </a:endParaRPr>
          </a:p>
          <a:p>
            <a:pPr defTabSz="914400">
              <a:spcAft>
                <a:spcPts val="600"/>
              </a:spcAft>
              <a:buClr>
                <a:srgbClr val="000000"/>
              </a:buClr>
              <a:buFont typeface="Arial"/>
              <a:buNone/>
              <a:defRPr/>
            </a:pPr>
            <a:r>
              <a:rPr lang="en-US" sz="2800" kern="0" dirty="0">
                <a:solidFill>
                  <a:srgbClr val="000000"/>
                </a:solidFill>
                <a:latin typeface="Helvetica" pitchFamily="2" charset="0"/>
                <a:cs typeface="Arial"/>
                <a:sym typeface="Arial"/>
              </a:rPr>
              <a:t>The Vision </a:t>
            </a:r>
            <a:r>
              <a:rPr lang="en-US" kern="0" dirty="0">
                <a:solidFill>
                  <a:srgbClr val="000000"/>
                </a:solidFill>
                <a:latin typeface="Helvetica" pitchFamily="2" charset="0"/>
                <a:cs typeface="Arial"/>
                <a:sym typeface="Arial"/>
              </a:rPr>
              <a:t>(</a:t>
            </a:r>
            <a:r>
              <a:rPr lang="en-US" i="1" kern="0" dirty="0">
                <a:solidFill>
                  <a:srgbClr val="000000"/>
                </a:solidFill>
                <a:latin typeface="Helvetica" pitchFamily="2" charset="0"/>
                <a:cs typeface="Arial"/>
                <a:sym typeface="Arial"/>
              </a:rPr>
              <a:t>our aspiration</a:t>
            </a:r>
            <a:r>
              <a:rPr lang="en-US" kern="0" dirty="0">
                <a:solidFill>
                  <a:srgbClr val="000000"/>
                </a:solidFill>
                <a:latin typeface="Helvetica" pitchFamily="2" charset="0"/>
                <a:cs typeface="Arial"/>
                <a:sym typeface="Arial"/>
              </a:rPr>
              <a:t>)</a:t>
            </a:r>
          </a:p>
          <a:p>
            <a:pPr defTabSz="914400">
              <a:buClr>
                <a:srgbClr val="000000"/>
              </a:buClr>
              <a:buFont typeface="Arial"/>
              <a:buNone/>
              <a:defRPr/>
            </a:pPr>
            <a:r>
              <a:rPr lang="en-US" sz="2400" kern="0" dirty="0">
                <a:solidFill>
                  <a:srgbClr val="000000"/>
                </a:solidFill>
                <a:latin typeface="Helvetica" pitchFamily="2" charset="0"/>
                <a:cs typeface="Arial"/>
                <a:sym typeface="Arial"/>
              </a:rPr>
              <a:t>A world that uses sound, relevant, and timely climate science to ensure a more resilient present and sustainable future for humankind.</a:t>
            </a:r>
          </a:p>
          <a:p>
            <a:pPr defTabSz="914400">
              <a:buClr>
                <a:srgbClr val="000000"/>
              </a:buClr>
              <a:buFont typeface="Arial"/>
              <a:buNone/>
              <a:defRPr/>
            </a:pPr>
            <a:endParaRPr lang="en-US" sz="2800" kern="0" dirty="0">
              <a:solidFill>
                <a:srgbClr val="000000"/>
              </a:solidFill>
              <a:latin typeface="Helvetica" pitchFamily="2" charset="0"/>
              <a:cs typeface="Arial"/>
              <a:sym typeface="Arial"/>
            </a:endParaRPr>
          </a:p>
          <a:p>
            <a:pPr defTabSz="914400">
              <a:spcAft>
                <a:spcPts val="600"/>
              </a:spcAft>
              <a:buClr>
                <a:srgbClr val="000000"/>
              </a:buClr>
              <a:buFont typeface="Arial"/>
              <a:buNone/>
              <a:defRPr/>
            </a:pPr>
            <a:r>
              <a:rPr lang="en-US" sz="2800" kern="0" dirty="0">
                <a:solidFill>
                  <a:srgbClr val="000000"/>
                </a:solidFill>
                <a:latin typeface="Helvetica" pitchFamily="2" charset="0"/>
                <a:cs typeface="Arial"/>
                <a:sym typeface="Arial"/>
              </a:rPr>
              <a:t>The Mission </a:t>
            </a:r>
            <a:r>
              <a:rPr lang="en-US" kern="0" dirty="0">
                <a:solidFill>
                  <a:srgbClr val="000000"/>
                </a:solidFill>
                <a:latin typeface="Helvetica" pitchFamily="2" charset="0"/>
                <a:cs typeface="Arial"/>
                <a:sym typeface="Arial"/>
              </a:rPr>
              <a:t>(</a:t>
            </a:r>
            <a:r>
              <a:rPr lang="en-US" i="1" kern="0" dirty="0">
                <a:solidFill>
                  <a:srgbClr val="000000"/>
                </a:solidFill>
                <a:latin typeface="Helvetica" pitchFamily="2" charset="0"/>
                <a:cs typeface="Arial"/>
                <a:sym typeface="Arial"/>
              </a:rPr>
              <a:t>what we do, our purpose</a:t>
            </a:r>
            <a:r>
              <a:rPr lang="en-US" kern="0" dirty="0">
                <a:solidFill>
                  <a:srgbClr val="000000"/>
                </a:solidFill>
                <a:latin typeface="Helvetica" pitchFamily="2" charset="0"/>
                <a:cs typeface="Arial"/>
                <a:sym typeface="Arial"/>
              </a:rPr>
              <a:t>)</a:t>
            </a:r>
          </a:p>
          <a:p>
            <a:pPr defTabSz="914400">
              <a:buClr>
                <a:srgbClr val="000000"/>
              </a:buClr>
              <a:buFont typeface="Arial"/>
              <a:buNone/>
              <a:defRPr/>
            </a:pPr>
            <a:r>
              <a:rPr lang="en-US" sz="2400" kern="0" dirty="0">
                <a:solidFill>
                  <a:srgbClr val="000000"/>
                </a:solidFill>
                <a:latin typeface="Helvetica" pitchFamily="2" charset="0"/>
                <a:cs typeface="Arial"/>
                <a:sym typeface="Arial"/>
              </a:rPr>
              <a:t>Coordinate and facilitate international climate research to develop, share, and apply the climate knowledge that contributes to societal well-being.</a:t>
            </a:r>
          </a:p>
          <a:p>
            <a:pPr marL="285750" indent="-285750" defTabSz="914400">
              <a:buClr>
                <a:srgbClr val="000000"/>
              </a:buClr>
              <a:buFont typeface="Arial" panose="020B0604020202020204" pitchFamily="34" charset="0"/>
              <a:buChar char="•"/>
              <a:defRPr/>
            </a:pPr>
            <a:endParaRPr lang="en-US" sz="2800" kern="0" dirty="0">
              <a:solidFill>
                <a:srgbClr val="000000"/>
              </a:solidFill>
              <a:latin typeface="Helvetica" pitchFamily="2" charset="0"/>
              <a:cs typeface="Arial"/>
              <a:sym typeface="Arial"/>
            </a:endParaRPr>
          </a:p>
        </p:txBody>
      </p:sp>
      <p:pic>
        <p:nvPicPr>
          <p:cNvPr id="11" name="Google Shape;693;p90">
            <a:extLst>
              <a:ext uri="{FF2B5EF4-FFF2-40B4-BE49-F238E27FC236}">
                <a16:creationId xmlns:a16="http://schemas.microsoft.com/office/drawing/2014/main" id="{3A82A134-F2A0-420D-8561-8A32F6E25F53}"/>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91787" y="-69956"/>
            <a:ext cx="1452213" cy="1972897"/>
          </a:xfrm>
          <a:prstGeom prst="rect">
            <a:avLst/>
          </a:prstGeom>
          <a:noFill/>
          <a:ln>
            <a:noFill/>
          </a:ln>
        </p:spPr>
      </p:pic>
    </p:spTree>
    <p:extLst>
      <p:ext uri="{BB962C8B-B14F-4D97-AF65-F5344CB8AC3E}">
        <p14:creationId xmlns:p14="http://schemas.microsoft.com/office/powerpoint/2010/main" val="140382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104"/>
          <p:cNvSpPr txBox="1">
            <a:spLocks noGrp="1"/>
          </p:cNvSpPr>
          <p:nvPr>
            <p:ph type="title" idx="4294967295"/>
          </p:nvPr>
        </p:nvSpPr>
        <p:spPr>
          <a:xfrm>
            <a:off x="1371600" y="0"/>
            <a:ext cx="7772400" cy="838200"/>
          </a:xfrm>
          <a:prstGeom prst="rect">
            <a:avLst/>
          </a:prstGeom>
          <a:noFill/>
          <a:ln>
            <a:noFill/>
          </a:ln>
        </p:spPr>
        <p:txBody>
          <a:bodyPr spcFirstLastPara="1" wrap="square" lIns="91425" tIns="45700" rIns="91425" bIns="45700" anchor="ctr" anchorCtr="0">
            <a:noAutofit/>
          </a:bodyPr>
          <a:lstStyle/>
          <a:p>
            <a:pPr lvl="0"/>
            <a:r>
              <a:rPr lang="en-US" sz="4000" dirty="0">
                <a:latin typeface="Helvetica" panose="020B0604020202020204" pitchFamily="34" charset="0"/>
                <a:ea typeface="Helvetica Neue"/>
                <a:cs typeface="Helvetica" panose="020B0604020202020204" pitchFamily="34" charset="0"/>
                <a:sym typeface="Helvetica Neue"/>
              </a:rPr>
              <a:t>WCRP Strategic Plan: Overview</a:t>
            </a:r>
          </a:p>
        </p:txBody>
      </p:sp>
      <p:pic>
        <p:nvPicPr>
          <p:cNvPr id="6" name="Picture 5">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486639" y="1033847"/>
            <a:ext cx="8580558" cy="4963998"/>
          </a:xfrm>
          <a:prstGeom prst="rect">
            <a:avLst/>
          </a:prstGeom>
        </p:spPr>
      </p:pic>
      <p:sp>
        <p:nvSpPr>
          <p:cNvPr id="3" name="Rounded Rectangle 2">
            <a:extLst>
              <a:ext uri="{FF2B5EF4-FFF2-40B4-BE49-F238E27FC236}">
                <a16:creationId xmlns:a16="http://schemas.microsoft.com/office/drawing/2014/main" id="{89B98DD3-3ACB-574E-A01E-F0948D1E24AE}"/>
              </a:ext>
            </a:extLst>
          </p:cNvPr>
          <p:cNvSpPr/>
          <p:nvPr/>
        </p:nvSpPr>
        <p:spPr>
          <a:xfrm>
            <a:off x="518266" y="5385619"/>
            <a:ext cx="4548752" cy="1079714"/>
          </a:xfrm>
          <a:prstGeom prst="roundRect">
            <a:avLst/>
          </a:prstGeom>
          <a:solidFill>
            <a:srgbClr val="DBF0F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a:buNone/>
              <a:defRPr/>
            </a:pPr>
            <a:endParaRPr lang="en-US" sz="1400" kern="0" dirty="0">
              <a:solidFill>
                <a:srgbClr val="FFFFFF"/>
              </a:solidFill>
              <a:latin typeface="Arial"/>
              <a:sym typeface="Arial"/>
            </a:endParaRPr>
          </a:p>
        </p:txBody>
      </p:sp>
      <p:sp>
        <p:nvSpPr>
          <p:cNvPr id="4" name="TextBox 3">
            <a:extLst>
              <a:ext uri="{FF2B5EF4-FFF2-40B4-BE49-F238E27FC236}">
                <a16:creationId xmlns:a16="http://schemas.microsoft.com/office/drawing/2014/main" id="{6E71E9E4-8F60-FA4C-A5B2-108153D16F05}"/>
              </a:ext>
            </a:extLst>
          </p:cNvPr>
          <p:cNvSpPr txBox="1"/>
          <p:nvPr/>
        </p:nvSpPr>
        <p:spPr>
          <a:xfrm>
            <a:off x="647502" y="5463490"/>
            <a:ext cx="4173927" cy="923330"/>
          </a:xfrm>
          <a:prstGeom prst="rect">
            <a:avLst/>
          </a:prstGeom>
          <a:noFill/>
        </p:spPr>
        <p:txBody>
          <a:bodyPr wrap="square" rtlCol="0">
            <a:spAutoFit/>
          </a:bodyPr>
          <a:lstStyle/>
          <a:p>
            <a:pPr marL="285750" indent="-285750" defTabSz="914400">
              <a:buClr>
                <a:srgbClr val="000000"/>
              </a:buClr>
              <a:buFont typeface="Arial" panose="020B0604020202020204" pitchFamily="34" charset="0"/>
              <a:buChar char="•"/>
              <a:defRPr/>
            </a:pPr>
            <a:r>
              <a:rPr lang="en-US" sz="1350" kern="0" dirty="0">
                <a:solidFill>
                  <a:srgbClr val="000000"/>
                </a:solidFill>
                <a:latin typeface="Helvetica" pitchFamily="2" charset="0"/>
                <a:ea typeface="Arial"/>
                <a:cs typeface="Arial"/>
                <a:sym typeface="Arial"/>
              </a:rPr>
              <a:t>A hierarchy of simulation tools </a:t>
            </a:r>
          </a:p>
          <a:p>
            <a:pPr marL="285750" indent="-285750" defTabSz="914400">
              <a:buClr>
                <a:srgbClr val="000000"/>
              </a:buClr>
              <a:buFont typeface="Arial" panose="020B0604020202020204" pitchFamily="34" charset="0"/>
              <a:buChar char="•"/>
              <a:defRPr/>
            </a:pPr>
            <a:r>
              <a:rPr lang="en-US" sz="1350" kern="0" dirty="0">
                <a:solidFill>
                  <a:srgbClr val="000000"/>
                </a:solidFill>
                <a:latin typeface="Helvetica" pitchFamily="2" charset="0"/>
                <a:ea typeface="Arial"/>
                <a:cs typeface="Arial"/>
                <a:sym typeface="Arial"/>
              </a:rPr>
              <a:t>Sustained observations and reference data sets </a:t>
            </a:r>
          </a:p>
          <a:p>
            <a:pPr marL="285750" indent="-285750" defTabSz="914400">
              <a:buClr>
                <a:srgbClr val="000000"/>
              </a:buClr>
              <a:buFont typeface="Arial" panose="020B0604020202020204" pitchFamily="34" charset="0"/>
              <a:buChar char="•"/>
              <a:defRPr/>
            </a:pPr>
            <a:r>
              <a:rPr lang="en-US" sz="1350" kern="0" dirty="0">
                <a:solidFill>
                  <a:srgbClr val="000000"/>
                </a:solidFill>
                <a:latin typeface="Helvetica" pitchFamily="2" charset="0"/>
                <a:ea typeface="Arial"/>
                <a:cs typeface="Arial"/>
                <a:sym typeface="Arial"/>
              </a:rPr>
              <a:t>Need for open access</a:t>
            </a:r>
          </a:p>
          <a:p>
            <a:pPr marL="285750" indent="-285750" defTabSz="914400">
              <a:buClr>
                <a:srgbClr val="000000"/>
              </a:buClr>
              <a:buFont typeface="Arial" panose="020B0604020202020204" pitchFamily="34" charset="0"/>
              <a:buChar char="•"/>
              <a:defRPr/>
            </a:pPr>
            <a:r>
              <a:rPr lang="en-US" sz="1350" kern="0" dirty="0">
                <a:solidFill>
                  <a:srgbClr val="000000"/>
                </a:solidFill>
                <a:latin typeface="Helvetica" pitchFamily="2" charset="0"/>
                <a:ea typeface="Arial"/>
                <a:cs typeface="Arial"/>
                <a:sym typeface="Arial"/>
              </a:rPr>
              <a:t>High-end computing and data management</a:t>
            </a:r>
          </a:p>
        </p:txBody>
      </p:sp>
      <p:sp>
        <p:nvSpPr>
          <p:cNvPr id="9" name="TextBox 8">
            <a:extLst>
              <a:ext uri="{FF2B5EF4-FFF2-40B4-BE49-F238E27FC236}">
                <a16:creationId xmlns:a16="http://schemas.microsoft.com/office/drawing/2014/main" id="{6B4C0F86-F56D-2046-8C2B-F7EE32D19A7E}"/>
              </a:ext>
            </a:extLst>
          </p:cNvPr>
          <p:cNvSpPr txBox="1"/>
          <p:nvPr/>
        </p:nvSpPr>
        <p:spPr>
          <a:xfrm>
            <a:off x="5405970" y="6394390"/>
            <a:ext cx="4300780" cy="400110"/>
          </a:xfrm>
          <a:prstGeom prst="rect">
            <a:avLst/>
          </a:prstGeom>
          <a:noFill/>
        </p:spPr>
        <p:txBody>
          <a:bodyPr wrap="square" rtlCol="0">
            <a:spAutoFit/>
          </a:bodyPr>
          <a:lstStyle/>
          <a:p>
            <a:pPr defTabSz="914400">
              <a:buClr>
                <a:srgbClr val="000000"/>
              </a:buClr>
              <a:buFont typeface="Arial"/>
              <a:buNone/>
              <a:defRPr/>
            </a:pPr>
            <a:r>
              <a:rPr lang="en-US" sz="2000" kern="0" dirty="0">
                <a:solidFill>
                  <a:srgbClr val="000000"/>
                </a:solidFill>
                <a:latin typeface="Helvetica" pitchFamily="2" charset="0"/>
                <a:ea typeface="Arial"/>
                <a:cs typeface="Arial"/>
                <a:sym typeface="Arial"/>
              </a:rPr>
              <a:t>www.wcrp-climate.org/wcrp-sp</a:t>
            </a:r>
          </a:p>
        </p:txBody>
      </p:sp>
      <p:sp>
        <p:nvSpPr>
          <p:cNvPr id="2" name="TextBox 1">
            <a:extLst>
              <a:ext uri="{FF2B5EF4-FFF2-40B4-BE49-F238E27FC236}">
                <a16:creationId xmlns:a16="http://schemas.microsoft.com/office/drawing/2014/main" id="{303026C8-7CFF-3B48-BFD2-641825F34116}"/>
              </a:ext>
            </a:extLst>
          </p:cNvPr>
          <p:cNvSpPr txBox="1"/>
          <p:nvPr/>
        </p:nvSpPr>
        <p:spPr>
          <a:xfrm>
            <a:off x="4853354" y="1497263"/>
            <a:ext cx="2703006" cy="311499"/>
          </a:xfrm>
          <a:prstGeom prst="rect">
            <a:avLst/>
          </a:prstGeom>
          <a:noFill/>
        </p:spPr>
        <p:txBody>
          <a:bodyPr wrap="square" rtlCol="0">
            <a:spAutoFit/>
          </a:bodyPr>
          <a:lstStyle/>
          <a:p>
            <a:pPr defTabSz="914400">
              <a:buClr>
                <a:srgbClr val="000000"/>
              </a:buClr>
              <a:buFont typeface="Arial"/>
              <a:buNone/>
              <a:defRPr/>
            </a:pPr>
            <a:r>
              <a:rPr lang="en-US" sz="1400" b="1" kern="0" dirty="0">
                <a:solidFill>
                  <a:srgbClr val="000000"/>
                </a:solidFill>
                <a:latin typeface="Arial"/>
                <a:ea typeface="Arial"/>
                <a:cs typeface="Arial"/>
                <a:sym typeface="Arial"/>
              </a:rPr>
              <a:t>Scientific Objectives</a:t>
            </a:r>
          </a:p>
        </p:txBody>
      </p:sp>
    </p:spTree>
    <p:extLst>
      <p:ext uri="{BB962C8B-B14F-4D97-AF65-F5344CB8AC3E}">
        <p14:creationId xmlns:p14="http://schemas.microsoft.com/office/powerpoint/2010/main" val="410687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C8B3FC-27CC-9744-A91D-E0F7A3AD3CB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71524"/>
            <a:ext cx="9144000" cy="6086475"/>
          </a:xfrm>
          <a:prstGeom prst="rect">
            <a:avLst/>
          </a:prstGeom>
        </p:spPr>
      </p:pic>
      <p:sp>
        <p:nvSpPr>
          <p:cNvPr id="2" name="Title 1">
            <a:extLst>
              <a:ext uri="{FF2B5EF4-FFF2-40B4-BE49-F238E27FC236}">
                <a16:creationId xmlns:a16="http://schemas.microsoft.com/office/drawing/2014/main" id="{88A66F25-7F07-49F3-92CA-976C9E0B66A2}"/>
              </a:ext>
            </a:extLst>
          </p:cNvPr>
          <p:cNvSpPr>
            <a:spLocks noGrp="1"/>
          </p:cNvSpPr>
          <p:nvPr>
            <p:ph type="title"/>
          </p:nvPr>
        </p:nvSpPr>
        <p:spPr>
          <a:xfrm>
            <a:off x="0" y="-13010"/>
            <a:ext cx="9144000" cy="838200"/>
          </a:xfrm>
        </p:spPr>
        <p:txBody>
          <a:bodyPr/>
          <a:lstStyle/>
          <a:p>
            <a:r>
              <a:rPr lang="en-AU" sz="4000" dirty="0">
                <a:latin typeface="Helvetica" panose="020B0604020202020204" pitchFamily="34" charset="0"/>
                <a:cs typeface="Helvetica" panose="020B0604020202020204" pitchFamily="34" charset="0"/>
              </a:rPr>
              <a:t>Implementing the WCRP Strategy</a:t>
            </a:r>
          </a:p>
        </p:txBody>
      </p:sp>
      <p:sp>
        <p:nvSpPr>
          <p:cNvPr id="4" name="Rounded Rectangle 6">
            <a:extLst>
              <a:ext uri="{FF2B5EF4-FFF2-40B4-BE49-F238E27FC236}">
                <a16:creationId xmlns:a16="http://schemas.microsoft.com/office/drawing/2014/main" id="{0655D079-F341-429F-AD62-9EF3E4778900}"/>
              </a:ext>
            </a:extLst>
          </p:cNvPr>
          <p:cNvSpPr/>
          <p:nvPr/>
        </p:nvSpPr>
        <p:spPr>
          <a:xfrm>
            <a:off x="259307" y="825190"/>
            <a:ext cx="8652681" cy="1699646"/>
          </a:xfrm>
          <a:prstGeom prst="roundRect">
            <a:avLst/>
          </a:prstGeom>
          <a:solidFill>
            <a:schemeClr val="accent6">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1200" cap="none" spc="0" normalizeH="0" baseline="0" noProof="0" dirty="0">
                <a:ln>
                  <a:noFill/>
                </a:ln>
                <a:solidFill>
                  <a:schemeClr val="bg1"/>
                </a:solidFill>
                <a:effectLst/>
                <a:uLnTx/>
                <a:uFillTx/>
                <a:latin typeface="Helvetica" pitchFamily="2" charset="0"/>
                <a:cs typeface="Calibri" panose="020F0502020204030204" pitchFamily="34" charset="0"/>
              </a:rPr>
              <a:t>WCRP will </a:t>
            </a:r>
            <a:r>
              <a:rPr kumimoji="0" lang="en-AU" sz="2400" b="1" i="0" u="none" strike="noStrike" kern="1200" cap="none" spc="0" normalizeH="0" baseline="0" noProof="0" dirty="0">
                <a:ln>
                  <a:noFill/>
                </a:ln>
                <a:solidFill>
                  <a:schemeClr val="bg1"/>
                </a:solidFill>
                <a:effectLst/>
                <a:uLnTx/>
                <a:uFillTx/>
                <a:latin typeface="Helvetica" pitchFamily="2" charset="0"/>
                <a:cs typeface="Calibri" panose="020F0502020204030204" pitchFamily="34" charset="0"/>
              </a:rPr>
              <a:t>prioritize its science and implement its Strategy by pursuing a series of </a:t>
            </a:r>
            <a:r>
              <a:rPr kumimoji="0" lang="en-US" sz="2400" b="1" i="0" u="none" strike="noStrike" kern="1200" cap="none" spc="0" normalizeH="0" baseline="0" noProof="0" dirty="0">
                <a:ln>
                  <a:noFill/>
                </a:ln>
                <a:solidFill>
                  <a:schemeClr val="bg1"/>
                </a:solidFill>
                <a:effectLst/>
                <a:uLnTx/>
                <a:uFillTx/>
                <a:latin typeface="Helvetica" pitchFamily="2" charset="0"/>
                <a:cs typeface="Calibri" panose="020F0502020204030204" pitchFamily="34" charset="0"/>
              </a:rPr>
              <a:t>Lighthouse Activities, along with other core research activities, </a:t>
            </a:r>
            <a:r>
              <a:rPr kumimoji="0" lang="en-AU" sz="2400" b="1" i="0" u="none" strike="noStrike" kern="1200" cap="none" spc="0" normalizeH="0" baseline="0" noProof="0" dirty="0">
                <a:ln>
                  <a:noFill/>
                </a:ln>
                <a:solidFill>
                  <a:schemeClr val="bg1"/>
                </a:solidFill>
                <a:effectLst/>
                <a:uLnTx/>
                <a:uFillTx/>
                <a:latin typeface="Helvetica" pitchFamily="2" charset="0"/>
                <a:cs typeface="Calibri" panose="020F0502020204030204" pitchFamily="34" charset="0"/>
              </a:rPr>
              <a:t>to deliver and achieve critical outcomes over the next decade</a:t>
            </a:r>
          </a:p>
        </p:txBody>
      </p:sp>
    </p:spTree>
    <p:extLst>
      <p:ext uri="{BB962C8B-B14F-4D97-AF65-F5344CB8AC3E}">
        <p14:creationId xmlns:p14="http://schemas.microsoft.com/office/powerpoint/2010/main" val="3404466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6F25-7F07-49F3-92CA-976C9E0B66A2}"/>
              </a:ext>
            </a:extLst>
          </p:cNvPr>
          <p:cNvSpPr>
            <a:spLocks noGrp="1"/>
          </p:cNvSpPr>
          <p:nvPr>
            <p:ph type="title" idx="4294967295"/>
          </p:nvPr>
        </p:nvSpPr>
        <p:spPr>
          <a:xfrm>
            <a:off x="0" y="-12700"/>
            <a:ext cx="9144000" cy="790575"/>
          </a:xfrm>
        </p:spPr>
        <p:txBody>
          <a:bodyPr/>
          <a:lstStyle/>
          <a:p>
            <a:r>
              <a:rPr lang="en-AU" sz="4000" dirty="0">
                <a:latin typeface="Helvetica" panose="020B0604020202020204" pitchFamily="34" charset="0"/>
                <a:cs typeface="Helvetica" panose="020B0604020202020204" pitchFamily="34" charset="0"/>
              </a:rPr>
              <a:t>Implementation Priorities</a:t>
            </a:r>
            <a:endParaRPr lang="en-AU" sz="4000" i="1" dirty="0">
              <a:latin typeface="Helvetica" panose="020B0604020202020204" pitchFamily="34" charset="0"/>
              <a:cs typeface="Helvetica" panose="020B0604020202020204" pitchFamily="34" charset="0"/>
            </a:endParaRPr>
          </a:p>
        </p:txBody>
      </p:sp>
      <p:sp>
        <p:nvSpPr>
          <p:cNvPr id="4" name="Untertitel 2">
            <a:extLst>
              <a:ext uri="{FF2B5EF4-FFF2-40B4-BE49-F238E27FC236}">
                <a16:creationId xmlns:a16="http://schemas.microsoft.com/office/drawing/2014/main" id="{C381CE69-768A-4CDB-803E-88D61A4528F6}"/>
              </a:ext>
            </a:extLst>
          </p:cNvPr>
          <p:cNvSpPr txBox="1">
            <a:spLocks/>
          </p:cNvSpPr>
          <p:nvPr/>
        </p:nvSpPr>
        <p:spPr>
          <a:xfrm>
            <a:off x="587829" y="962057"/>
            <a:ext cx="8033657" cy="2214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sz="2800" b="1" i="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7200" indent="-457200" algn="l">
              <a:spcAft>
                <a:spcPts val="600"/>
              </a:spcAft>
              <a:buFont typeface="+mj-lt"/>
              <a:buAutoNum type="arabicPeriod"/>
              <a:tabLst>
                <a:tab pos="530225" algn="l"/>
              </a:tabLst>
            </a:pPr>
            <a:r>
              <a:rPr lang="en-AU" sz="2200" dirty="0">
                <a:solidFill>
                  <a:srgbClr val="262626"/>
                </a:solidFill>
                <a:latin typeface="Arial"/>
              </a:rPr>
              <a:t>Foster and deliver the scientific advances and future technologies required to:</a:t>
            </a:r>
          </a:p>
          <a:p>
            <a:pPr marL="565200" lvl="1" indent="-180000">
              <a:spcAft>
                <a:spcPts val="600"/>
              </a:spcAft>
              <a:buFont typeface="Arial" panose="020B0604020202020204" pitchFamily="34" charset="0"/>
              <a:buChar char="•"/>
              <a:tabLst>
                <a:tab pos="530225" algn="l"/>
              </a:tabLst>
            </a:pPr>
            <a:r>
              <a:rPr lang="en-AU" sz="2200" i="1" dirty="0">
                <a:solidFill>
                  <a:srgbClr val="262626"/>
                </a:solidFill>
                <a:latin typeface="Arial"/>
              </a:rPr>
              <a:t>Advance understanding of the multi-scale dynamics of Earth’s climate system</a:t>
            </a:r>
          </a:p>
          <a:p>
            <a:pPr marL="565200" lvl="1" indent="-180000">
              <a:spcAft>
                <a:spcPts val="600"/>
              </a:spcAft>
              <a:buFont typeface="Arial" panose="020B0604020202020204" pitchFamily="34" charset="0"/>
              <a:buChar char="•"/>
              <a:tabLst>
                <a:tab pos="530225" algn="l"/>
              </a:tabLst>
            </a:pPr>
            <a:r>
              <a:rPr lang="en-AU" sz="2200" i="1" dirty="0">
                <a:solidFill>
                  <a:srgbClr val="262626"/>
                </a:solidFill>
                <a:latin typeface="Arial"/>
              </a:rPr>
              <a:t>Quantify climate risks and opportunities</a:t>
            </a:r>
          </a:p>
        </p:txBody>
      </p:sp>
      <p:pic>
        <p:nvPicPr>
          <p:cNvPr id="6" name="Picture 5">
            <a:extLst>
              <a:ext uri="{FF2B5EF4-FFF2-40B4-BE49-F238E27FC236}">
                <a16:creationId xmlns:a16="http://schemas.microsoft.com/office/drawing/2014/main" id="{A4C731A9-B7FF-F549-9F16-77646A3B043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500"/>
          <a:stretch/>
        </p:blipFill>
        <p:spPr>
          <a:xfrm>
            <a:off x="1891994" y="3657600"/>
            <a:ext cx="5360011" cy="3200400"/>
          </a:xfrm>
          <a:prstGeom prst="rect">
            <a:avLst/>
          </a:prstGeom>
        </p:spPr>
      </p:pic>
    </p:spTree>
    <p:extLst>
      <p:ext uri="{BB962C8B-B14F-4D97-AF65-F5344CB8AC3E}">
        <p14:creationId xmlns:p14="http://schemas.microsoft.com/office/powerpoint/2010/main" val="1251712432"/>
      </p:ext>
    </p:extLst>
  </p:cSld>
  <p:clrMapOvr>
    <a:masterClrMapping/>
  </p:clrMapOvr>
</p:sld>
</file>

<file path=ppt/theme/theme1.xml><?xml version="1.0" encoding="utf-8"?>
<a:theme xmlns:a="http://schemas.openxmlformats.org/drawingml/2006/main" name="1_WCRP_Overview_Thema_V2_V2">
  <a:themeElements>
    <a:clrScheme name="WCRP">
      <a:dk1>
        <a:srgbClr val="262626"/>
      </a:dk1>
      <a:lt1>
        <a:srgbClr val="FFFFFF"/>
      </a:lt1>
      <a:dk2>
        <a:srgbClr val="D8D8D8"/>
      </a:dk2>
      <a:lt2>
        <a:srgbClr val="262626"/>
      </a:lt2>
      <a:accent1>
        <a:srgbClr val="009999"/>
      </a:accent1>
      <a:accent2>
        <a:srgbClr val="66CCCC"/>
      </a:accent2>
      <a:accent3>
        <a:srgbClr val="FFCC00"/>
      </a:accent3>
      <a:accent4>
        <a:srgbClr val="99CC66"/>
      </a:accent4>
      <a:accent5>
        <a:srgbClr val="CCFFCC"/>
      </a:accent5>
      <a:accent6>
        <a:srgbClr val="003366"/>
      </a:accent6>
      <a:hlink>
        <a:srgbClr val="262626"/>
      </a:hlink>
      <a:folHlink>
        <a:srgbClr val="FFFF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WCRP_Overview_Thema_V2_V2">
  <a:themeElements>
    <a:clrScheme name="WCRP">
      <a:dk1>
        <a:srgbClr val="262626"/>
      </a:dk1>
      <a:lt1>
        <a:srgbClr val="FFFFFF"/>
      </a:lt1>
      <a:dk2>
        <a:srgbClr val="D8D8D8"/>
      </a:dk2>
      <a:lt2>
        <a:srgbClr val="262626"/>
      </a:lt2>
      <a:accent1>
        <a:srgbClr val="009999"/>
      </a:accent1>
      <a:accent2>
        <a:srgbClr val="66CCCC"/>
      </a:accent2>
      <a:accent3>
        <a:srgbClr val="FFCC00"/>
      </a:accent3>
      <a:accent4>
        <a:srgbClr val="99CC66"/>
      </a:accent4>
      <a:accent5>
        <a:srgbClr val="CCFFCC"/>
      </a:accent5>
      <a:accent6>
        <a:srgbClr val="003366"/>
      </a:accent6>
      <a:hlink>
        <a:srgbClr val="262626"/>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WCRP_Overview_Thema_V2_V2">
  <a:themeElements>
    <a:clrScheme name="WCRP">
      <a:dk1>
        <a:srgbClr val="262626"/>
      </a:dk1>
      <a:lt1>
        <a:srgbClr val="FFFFFF"/>
      </a:lt1>
      <a:dk2>
        <a:srgbClr val="D8D8D8"/>
      </a:dk2>
      <a:lt2>
        <a:srgbClr val="262626"/>
      </a:lt2>
      <a:accent1>
        <a:srgbClr val="009999"/>
      </a:accent1>
      <a:accent2>
        <a:srgbClr val="66CCCC"/>
      </a:accent2>
      <a:accent3>
        <a:srgbClr val="FFCC00"/>
      </a:accent3>
      <a:accent4>
        <a:srgbClr val="99CC66"/>
      </a:accent4>
      <a:accent5>
        <a:srgbClr val="CCFFCC"/>
      </a:accent5>
      <a:accent6>
        <a:srgbClr val="003366"/>
      </a:accent6>
      <a:hlink>
        <a:srgbClr val="262626"/>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3894</TotalTime>
  <Words>5744</Words>
  <Application>Microsoft Macintosh PowerPoint</Application>
  <PresentationFormat>On-screen Show (4:3)</PresentationFormat>
  <Paragraphs>432</Paragraphs>
  <Slides>22</Slides>
  <Notes>21</Notes>
  <HiddenSlides>1</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Arial</vt:lpstr>
      <vt:lpstr>Calibri</vt:lpstr>
      <vt:lpstr>Helvetica</vt:lpstr>
      <vt:lpstr>1_WCRP_Overview_Thema_V2_V2</vt:lpstr>
      <vt:lpstr>2_WCRP_Overview_Thema_V2_V2</vt:lpstr>
      <vt:lpstr>3_WCRP_Overview_Thema_V2_V2</vt:lpstr>
      <vt:lpstr>PowerPoint Presentation</vt:lpstr>
      <vt:lpstr>PowerPoint Presentation</vt:lpstr>
      <vt:lpstr>Introduction</vt:lpstr>
      <vt:lpstr>Introduction</vt:lpstr>
      <vt:lpstr>The Future of WCRP</vt:lpstr>
      <vt:lpstr>The New WCRP Strategy</vt:lpstr>
      <vt:lpstr>WCRP Strategic Plan: Overview</vt:lpstr>
      <vt:lpstr>Implementing the WCRP Strategy</vt:lpstr>
      <vt:lpstr>Implementation Priorities</vt:lpstr>
      <vt:lpstr>Implementation Priorities</vt:lpstr>
      <vt:lpstr>First Draft of a New WCRP Structure</vt:lpstr>
      <vt:lpstr>PowerPoint Presentation</vt:lpstr>
      <vt:lpstr>PowerPoint Presentation</vt:lpstr>
      <vt:lpstr>PowerPoint Presentation</vt:lpstr>
      <vt:lpstr>Consultation and Co-design</vt:lpstr>
      <vt:lpstr>Soft Transition Timeline </vt:lpstr>
      <vt:lpstr>Our Joint Climate Future</vt:lpstr>
      <vt:lpstr>We need you!</vt:lpstr>
      <vt:lpstr>We Need You!</vt:lpstr>
      <vt:lpstr>We Need You!</vt:lpstr>
      <vt:lpstr>Our Climate Future – Key Contacts</vt:lpstr>
      <vt:lpstr>Thank You</vt:lpstr>
    </vt:vector>
  </TitlesOfParts>
  <Company>UCSD/SIO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WCRP’s Initital Mission</dc:title>
  <dc:creator>Detlef Stammer</dc:creator>
  <cp:lastModifiedBy>Narelle Van Der Wel</cp:lastModifiedBy>
  <cp:revision>409</cp:revision>
  <cp:lastPrinted>2020-06-15T08:02:45Z</cp:lastPrinted>
  <dcterms:created xsi:type="dcterms:W3CDTF">2020-02-16T12:16:22Z</dcterms:created>
  <dcterms:modified xsi:type="dcterms:W3CDTF">2020-07-13T09:53:32Z</dcterms:modified>
</cp:coreProperties>
</file>