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9"/>
  </p:notesMasterIdLst>
  <p:sldIdLst>
    <p:sldId id="509" r:id="rId2"/>
    <p:sldId id="257" r:id="rId3"/>
    <p:sldId id="540" r:id="rId4"/>
    <p:sldId id="261" r:id="rId5"/>
    <p:sldId id="262" r:id="rId6"/>
    <p:sldId id="263" r:id="rId7"/>
    <p:sldId id="376"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930D"/>
    <a:srgbClr val="FF0000"/>
    <a:srgbClr val="42EE0C"/>
    <a:srgbClr val="F49C00"/>
    <a:srgbClr val="B86E00"/>
    <a:srgbClr val="EE00F9"/>
    <a:srgbClr val="FFFF0A"/>
    <a:srgbClr val="E300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360" autoAdjust="0"/>
    <p:restoredTop sz="98885" autoAdjust="0"/>
  </p:normalViewPr>
  <p:slideViewPr>
    <p:cSldViewPr snapToGrid="0">
      <p:cViewPr>
        <p:scale>
          <a:sx n="173" d="100"/>
          <a:sy n="173" d="100"/>
        </p:scale>
        <p:origin x="224" y="368"/>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notesViewPr>
    <p:cSldViewPr snapToGrid="0">
      <p:cViewPr varScale="1">
        <p:scale>
          <a:sx n="134" d="100"/>
          <a:sy n="134" d="100"/>
        </p:scale>
        <p:origin x="3056" y="19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F00201-2BB7-9344-934F-962F89F2DCD3}" type="datetimeFigureOut">
              <a:rPr lang="en-US" smtClean="0"/>
              <a:pPr/>
              <a:t>10/1/18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A2B8F3-DC9F-7A4E-9E2F-7791B399D6C9}" type="slidenum">
              <a:rPr lang="en-US" smtClean="0"/>
              <a:pPr/>
              <a:t>‹#›</a:t>
            </a:fld>
            <a:endParaRPr lang="en-US"/>
          </a:p>
        </p:txBody>
      </p:sp>
    </p:spTree>
    <p:extLst>
      <p:ext uri="{BB962C8B-B14F-4D97-AF65-F5344CB8AC3E}">
        <p14:creationId xmlns:p14="http://schemas.microsoft.com/office/powerpoint/2010/main" val="335387514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1A2B8F3-DC9F-7A4E-9E2F-7791B399D6C9}" type="slidenum">
              <a:rPr lang="en-US" smtClean="0"/>
              <a:pPr/>
              <a:t>1</a:t>
            </a:fld>
            <a:endParaRPr lang="en-US"/>
          </a:p>
        </p:txBody>
      </p:sp>
    </p:spTree>
    <p:extLst>
      <p:ext uri="{BB962C8B-B14F-4D97-AF65-F5344CB8AC3E}">
        <p14:creationId xmlns:p14="http://schemas.microsoft.com/office/powerpoint/2010/main" val="1049906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168A299-B684-4042-BA4C-5A7D5899F0D4}" type="datetimeFigureOut">
              <a:rPr lang="en-US" smtClean="0"/>
              <a:pPr/>
              <a:t>10/1/18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5BDC18-9AA3-914B-9848-009361231C6A}" type="slidenum">
              <a:rPr lang="en-US" smtClean="0"/>
              <a:pPr/>
              <a:t>‹#›</a:t>
            </a:fld>
            <a:endParaRPr lang="en-US"/>
          </a:p>
        </p:txBody>
      </p:sp>
    </p:spTree>
    <p:extLst>
      <p:ext uri="{BB962C8B-B14F-4D97-AF65-F5344CB8AC3E}">
        <p14:creationId xmlns:p14="http://schemas.microsoft.com/office/powerpoint/2010/main" val="2987063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168A299-B684-4042-BA4C-5A7D5899F0D4}" type="datetimeFigureOut">
              <a:rPr lang="en-US" smtClean="0"/>
              <a:pPr/>
              <a:t>10/1/18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5BDC18-9AA3-914B-9848-009361231C6A}" type="slidenum">
              <a:rPr lang="en-US" smtClean="0"/>
              <a:pPr/>
              <a:t>‹#›</a:t>
            </a:fld>
            <a:endParaRPr lang="en-US"/>
          </a:p>
        </p:txBody>
      </p:sp>
    </p:spTree>
    <p:extLst>
      <p:ext uri="{BB962C8B-B14F-4D97-AF65-F5344CB8AC3E}">
        <p14:creationId xmlns:p14="http://schemas.microsoft.com/office/powerpoint/2010/main" val="41425497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168A299-B684-4042-BA4C-5A7D5899F0D4}" type="datetimeFigureOut">
              <a:rPr lang="en-US" smtClean="0"/>
              <a:pPr/>
              <a:t>10/1/18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5BDC18-9AA3-914B-9848-009361231C6A}" type="slidenum">
              <a:rPr lang="en-US" smtClean="0"/>
              <a:pPr/>
              <a:t>‹#›</a:t>
            </a:fld>
            <a:endParaRPr lang="en-US"/>
          </a:p>
        </p:txBody>
      </p:sp>
    </p:spTree>
    <p:extLst>
      <p:ext uri="{BB962C8B-B14F-4D97-AF65-F5344CB8AC3E}">
        <p14:creationId xmlns:p14="http://schemas.microsoft.com/office/powerpoint/2010/main" val="2603169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168A299-B684-4042-BA4C-5A7D5899F0D4}" type="datetimeFigureOut">
              <a:rPr lang="en-US" smtClean="0"/>
              <a:pPr/>
              <a:t>10/1/18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5BDC18-9AA3-914B-9848-009361231C6A}" type="slidenum">
              <a:rPr lang="en-US" smtClean="0"/>
              <a:pPr/>
              <a:t>‹#›</a:t>
            </a:fld>
            <a:endParaRPr lang="en-US"/>
          </a:p>
        </p:txBody>
      </p:sp>
    </p:spTree>
    <p:extLst>
      <p:ext uri="{BB962C8B-B14F-4D97-AF65-F5344CB8AC3E}">
        <p14:creationId xmlns:p14="http://schemas.microsoft.com/office/powerpoint/2010/main" val="4255370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168A299-B684-4042-BA4C-5A7D5899F0D4}" type="datetimeFigureOut">
              <a:rPr lang="en-US" smtClean="0"/>
              <a:pPr/>
              <a:t>10/1/18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5BDC18-9AA3-914B-9848-009361231C6A}" type="slidenum">
              <a:rPr lang="en-US" smtClean="0"/>
              <a:pPr/>
              <a:t>‹#›</a:t>
            </a:fld>
            <a:endParaRPr lang="en-US"/>
          </a:p>
        </p:txBody>
      </p:sp>
    </p:spTree>
    <p:extLst>
      <p:ext uri="{BB962C8B-B14F-4D97-AF65-F5344CB8AC3E}">
        <p14:creationId xmlns:p14="http://schemas.microsoft.com/office/powerpoint/2010/main" val="1792278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168A299-B684-4042-BA4C-5A7D5899F0D4}" type="datetimeFigureOut">
              <a:rPr lang="en-US" smtClean="0"/>
              <a:pPr/>
              <a:t>10/1/18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5BDC18-9AA3-914B-9848-009361231C6A}" type="slidenum">
              <a:rPr lang="en-US" smtClean="0"/>
              <a:pPr/>
              <a:t>‹#›</a:t>
            </a:fld>
            <a:endParaRPr lang="en-US"/>
          </a:p>
        </p:txBody>
      </p:sp>
    </p:spTree>
    <p:extLst>
      <p:ext uri="{BB962C8B-B14F-4D97-AF65-F5344CB8AC3E}">
        <p14:creationId xmlns:p14="http://schemas.microsoft.com/office/powerpoint/2010/main" val="1801652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168A299-B684-4042-BA4C-5A7D5899F0D4}" type="datetimeFigureOut">
              <a:rPr lang="en-US" smtClean="0"/>
              <a:pPr/>
              <a:t>10/1/18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5BDC18-9AA3-914B-9848-009361231C6A}" type="slidenum">
              <a:rPr lang="en-US" smtClean="0"/>
              <a:pPr/>
              <a:t>‹#›</a:t>
            </a:fld>
            <a:endParaRPr lang="en-US"/>
          </a:p>
        </p:txBody>
      </p:sp>
    </p:spTree>
    <p:extLst>
      <p:ext uri="{BB962C8B-B14F-4D97-AF65-F5344CB8AC3E}">
        <p14:creationId xmlns:p14="http://schemas.microsoft.com/office/powerpoint/2010/main" val="2388196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168A299-B684-4042-BA4C-5A7D5899F0D4}" type="datetimeFigureOut">
              <a:rPr lang="en-US" smtClean="0"/>
              <a:pPr/>
              <a:t>10/1/18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5BDC18-9AA3-914B-9848-009361231C6A}" type="slidenum">
              <a:rPr lang="en-US" smtClean="0"/>
              <a:pPr/>
              <a:t>‹#›</a:t>
            </a:fld>
            <a:endParaRPr lang="en-US"/>
          </a:p>
        </p:txBody>
      </p:sp>
    </p:spTree>
    <p:extLst>
      <p:ext uri="{BB962C8B-B14F-4D97-AF65-F5344CB8AC3E}">
        <p14:creationId xmlns:p14="http://schemas.microsoft.com/office/powerpoint/2010/main" val="27406450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68A299-B684-4042-BA4C-5A7D5899F0D4}" type="datetimeFigureOut">
              <a:rPr lang="en-US" smtClean="0"/>
              <a:pPr/>
              <a:t>10/1/18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5BDC18-9AA3-914B-9848-009361231C6A}" type="slidenum">
              <a:rPr lang="en-US" smtClean="0"/>
              <a:pPr/>
              <a:t>‹#›</a:t>
            </a:fld>
            <a:endParaRPr lang="en-US"/>
          </a:p>
        </p:txBody>
      </p:sp>
    </p:spTree>
    <p:extLst>
      <p:ext uri="{BB962C8B-B14F-4D97-AF65-F5344CB8AC3E}">
        <p14:creationId xmlns:p14="http://schemas.microsoft.com/office/powerpoint/2010/main" val="4157252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168A299-B684-4042-BA4C-5A7D5899F0D4}" type="datetimeFigureOut">
              <a:rPr lang="en-US" smtClean="0"/>
              <a:pPr/>
              <a:t>10/1/18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5BDC18-9AA3-914B-9848-009361231C6A}" type="slidenum">
              <a:rPr lang="en-US" smtClean="0"/>
              <a:pPr/>
              <a:t>‹#›</a:t>
            </a:fld>
            <a:endParaRPr lang="en-US"/>
          </a:p>
        </p:txBody>
      </p:sp>
    </p:spTree>
    <p:extLst>
      <p:ext uri="{BB962C8B-B14F-4D97-AF65-F5344CB8AC3E}">
        <p14:creationId xmlns:p14="http://schemas.microsoft.com/office/powerpoint/2010/main" val="1017844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168A299-B684-4042-BA4C-5A7D5899F0D4}" type="datetimeFigureOut">
              <a:rPr lang="en-US" smtClean="0"/>
              <a:pPr/>
              <a:t>10/1/18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5BDC18-9AA3-914B-9848-009361231C6A}" type="slidenum">
              <a:rPr lang="en-US" smtClean="0"/>
              <a:pPr/>
              <a:t>‹#›</a:t>
            </a:fld>
            <a:endParaRPr lang="en-US"/>
          </a:p>
        </p:txBody>
      </p:sp>
    </p:spTree>
    <p:extLst>
      <p:ext uri="{BB962C8B-B14F-4D97-AF65-F5344CB8AC3E}">
        <p14:creationId xmlns:p14="http://schemas.microsoft.com/office/powerpoint/2010/main" val="21197713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68A299-B684-4042-BA4C-5A7D5899F0D4}" type="datetimeFigureOut">
              <a:rPr lang="en-US" smtClean="0"/>
              <a:pPr/>
              <a:t>10/1/18</a:t>
            </a:fld>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5BDC18-9AA3-914B-9848-009361231C6A}" type="slidenum">
              <a:rPr lang="en-US" smtClean="0"/>
              <a:pPr/>
              <a:t>‹#›</a:t>
            </a:fld>
            <a:endParaRPr lang="en-US"/>
          </a:p>
        </p:txBody>
      </p:sp>
    </p:spTree>
    <p:extLst>
      <p:ext uri="{BB962C8B-B14F-4D97-AF65-F5344CB8AC3E}">
        <p14:creationId xmlns:p14="http://schemas.microsoft.com/office/powerpoint/2010/main" val="402789717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7503" y="127431"/>
            <a:ext cx="8766029" cy="1538883"/>
          </a:xfrm>
          <a:prstGeom prst="rect">
            <a:avLst/>
          </a:prstGeom>
          <a:scene3d>
            <a:camera prst="orthographicFront"/>
            <a:lightRig rig="threePt" dir="t"/>
          </a:scene3d>
          <a:sp3d>
            <a:bevelT w="165100" prst="coolSlant"/>
          </a:sp3d>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dirty="0">
                <a:latin typeface="Chalkboard SE" charset="0"/>
                <a:ea typeface="Chalkboard SE" charset="0"/>
                <a:cs typeface="Chalkboard SE" charset="0"/>
              </a:rPr>
              <a:t>Decadal variability and predictability in the Southern Ocean - implications for interpreting recent observed trends</a:t>
            </a:r>
          </a:p>
          <a:p>
            <a:pPr algn="ctr"/>
            <a:endParaRPr lang="en-US" b="1" dirty="0">
              <a:latin typeface="Chalkboard SE" charset="0"/>
              <a:ea typeface="Chalkboard SE" charset="0"/>
              <a:cs typeface="Chalkboard SE" charset="0"/>
            </a:endParaRPr>
          </a:p>
          <a:p>
            <a:pPr algn="ctr"/>
            <a:endParaRPr lang="en-US" b="1" dirty="0">
              <a:latin typeface="Chalkboard SE" charset="0"/>
              <a:ea typeface="Chalkboard SE" charset="0"/>
              <a:cs typeface="Chalkboard SE" charset="0"/>
            </a:endParaRPr>
          </a:p>
          <a:p>
            <a:pPr algn="ctr"/>
            <a:endParaRPr lang="en-US" sz="2200" b="1" dirty="0">
              <a:latin typeface="Chalkboard SE Regular"/>
              <a:cs typeface="Chalkboard SE Regular"/>
            </a:endParaRPr>
          </a:p>
        </p:txBody>
      </p:sp>
      <p:sp>
        <p:nvSpPr>
          <p:cNvPr id="5" name="TextBox 4"/>
          <p:cNvSpPr txBox="1"/>
          <p:nvPr/>
        </p:nvSpPr>
        <p:spPr>
          <a:xfrm>
            <a:off x="1878793" y="650651"/>
            <a:ext cx="4967514" cy="954107"/>
          </a:xfrm>
          <a:prstGeom prst="rect">
            <a:avLst/>
          </a:prstGeom>
          <a:noFill/>
        </p:spPr>
        <p:txBody>
          <a:bodyPr wrap="none" rtlCol="0">
            <a:spAutoFit/>
          </a:bodyPr>
          <a:lstStyle/>
          <a:p>
            <a:pPr algn="ctr"/>
            <a:endParaRPr lang="en-US" sz="1400" i="1" dirty="0"/>
          </a:p>
          <a:p>
            <a:pPr algn="ctr"/>
            <a:r>
              <a:rPr lang="en-US" sz="1400" i="1" dirty="0" err="1"/>
              <a:t>Liping</a:t>
            </a:r>
            <a:r>
              <a:rPr lang="en-US" sz="1400" i="1" dirty="0"/>
              <a:t> Zhang, Thomas L. Delworth, Will Cooke, and </a:t>
            </a:r>
            <a:r>
              <a:rPr lang="en-US" sz="1400" i="1" dirty="0" err="1"/>
              <a:t>Xiaosong</a:t>
            </a:r>
            <a:r>
              <a:rPr lang="en-US" sz="1400" i="1" dirty="0"/>
              <a:t> Yang</a:t>
            </a:r>
          </a:p>
          <a:p>
            <a:pPr algn="ctr"/>
            <a:r>
              <a:rPr lang="en-US" sz="1400" i="1" dirty="0"/>
              <a:t> GFDL/NOAA</a:t>
            </a:r>
          </a:p>
          <a:p>
            <a:pPr algn="ctr"/>
            <a:r>
              <a:rPr lang="en-US" sz="1400" i="1"/>
              <a:t>17 Sep, </a:t>
            </a:r>
            <a:r>
              <a:rPr lang="en-US" sz="1400" i="1" dirty="0"/>
              <a:t>2018</a:t>
            </a:r>
          </a:p>
        </p:txBody>
      </p:sp>
      <p:sp>
        <p:nvSpPr>
          <p:cNvPr id="7" name="TextBox 6"/>
          <p:cNvSpPr txBox="1"/>
          <p:nvPr/>
        </p:nvSpPr>
        <p:spPr>
          <a:xfrm>
            <a:off x="85866" y="2042709"/>
            <a:ext cx="8910535" cy="2092881"/>
          </a:xfrm>
          <a:prstGeom prst="rect">
            <a:avLst/>
          </a:prstGeom>
          <a:effectLst>
            <a:outerShdw blurRad="50800" dist="38100" dir="2700000" algn="tl"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b="1" u="sng" dirty="0">
                <a:cs typeface="Arial Rounded MT Bold"/>
              </a:rPr>
              <a:t>Motivations:</a:t>
            </a:r>
          </a:p>
          <a:p>
            <a:endParaRPr lang="en-US" sz="2000" b="1" dirty="0">
              <a:cs typeface="Arial Rounded MT Bold"/>
            </a:endParaRPr>
          </a:p>
          <a:p>
            <a:pPr marL="342900" indent="-342900">
              <a:buFont typeface="Wingdings" charset="2"/>
              <a:buChar char="Ø"/>
            </a:pPr>
            <a:r>
              <a:rPr lang="en-US" b="1" dirty="0">
                <a:cs typeface="Arial Rounded MT Bold"/>
              </a:rPr>
              <a:t>Observed decadal scale cooling and sea ice increase in the Southern Ocean </a:t>
            </a:r>
          </a:p>
          <a:p>
            <a:pPr marL="342900" indent="-342900">
              <a:buFont typeface="Wingdings" charset="2"/>
              <a:buChar char="Ø"/>
            </a:pPr>
            <a:endParaRPr lang="en-US" b="1" dirty="0">
              <a:cs typeface="Arial Rounded MT Bold"/>
            </a:endParaRPr>
          </a:p>
          <a:p>
            <a:pPr marL="342900" indent="-342900">
              <a:buFont typeface="Wingdings" charset="2"/>
              <a:buChar char="Ø"/>
            </a:pPr>
            <a:r>
              <a:rPr lang="en-US" b="1" dirty="0">
                <a:cs typeface="Arial Rounded MT Bold"/>
              </a:rPr>
              <a:t>Simulated multidecadal variability in the Southern Ocean, related to deep ocean convection, with impacts on temperature and sea ice </a:t>
            </a:r>
          </a:p>
          <a:p>
            <a:pPr marL="342900" indent="-342900">
              <a:buFont typeface="Wingdings" charset="2"/>
              <a:buChar char="Ø"/>
            </a:pPr>
            <a:endParaRPr lang="en-US" b="1" dirty="0">
              <a:cs typeface="Arial Rounded MT Bold"/>
            </a:endParaRPr>
          </a:p>
        </p:txBody>
      </p:sp>
      <p:sp>
        <p:nvSpPr>
          <p:cNvPr id="2" name="TextBox 1"/>
          <p:cNvSpPr txBox="1"/>
          <p:nvPr/>
        </p:nvSpPr>
        <p:spPr>
          <a:xfrm>
            <a:off x="85866" y="4511985"/>
            <a:ext cx="8847666" cy="209288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b="1" u="sng" dirty="0">
                <a:cs typeface="Arial Rounded MT Bold"/>
              </a:rPr>
              <a:t>Goals:</a:t>
            </a:r>
          </a:p>
          <a:p>
            <a:endParaRPr lang="en-US" sz="2000" b="1" u="sng" dirty="0">
              <a:cs typeface="Arial Rounded MT Bold"/>
            </a:endParaRPr>
          </a:p>
          <a:p>
            <a:pPr marL="285750" indent="-285750">
              <a:buFont typeface="Wingdings" charset="2"/>
              <a:buChar char="Ø"/>
            </a:pPr>
            <a:r>
              <a:rPr lang="en-US" b="1" dirty="0">
                <a:cs typeface="Arial Rounded MT Bold"/>
              </a:rPr>
              <a:t>Better understand the mechanism of the simulated variability</a:t>
            </a:r>
          </a:p>
          <a:p>
            <a:pPr marL="285750" indent="-285750">
              <a:buFont typeface="Wingdings" charset="2"/>
              <a:buChar char="Ø"/>
            </a:pPr>
            <a:endParaRPr lang="en-US" b="1" dirty="0">
              <a:cs typeface="Arial Rounded MT Bold"/>
            </a:endParaRPr>
          </a:p>
          <a:p>
            <a:pPr marL="285750" indent="-285750">
              <a:buFont typeface="Wingdings" charset="2"/>
              <a:buChar char="Ø"/>
            </a:pPr>
            <a:r>
              <a:rPr lang="en-US" b="1" dirty="0">
                <a:cs typeface="Arial Rounded MT Bold"/>
              </a:rPr>
              <a:t>Assess the predictability of the simulated variability</a:t>
            </a:r>
          </a:p>
          <a:p>
            <a:pPr marL="285750" indent="-285750">
              <a:buFont typeface="Wingdings" charset="2"/>
              <a:buChar char="Ø"/>
            </a:pPr>
            <a:endParaRPr lang="en-US" b="1" dirty="0">
              <a:cs typeface="Arial Rounded MT Bold"/>
            </a:endParaRPr>
          </a:p>
          <a:p>
            <a:pPr marL="285750" indent="-285750">
              <a:buFont typeface="Wingdings" charset="2"/>
              <a:buChar char="Ø"/>
            </a:pPr>
            <a:r>
              <a:rPr lang="en-US" b="1" dirty="0">
                <a:cs typeface="Arial Rounded MT Bold"/>
              </a:rPr>
              <a:t>Assess whether this type of variability could play a role in the recent observed trends</a:t>
            </a:r>
            <a:endParaRPr lang="en-US" dirty="0"/>
          </a:p>
        </p:txBody>
      </p:sp>
    </p:spTree>
    <p:extLst>
      <p:ext uri="{BB962C8B-B14F-4D97-AF65-F5344CB8AC3E}">
        <p14:creationId xmlns:p14="http://schemas.microsoft.com/office/powerpoint/2010/main" val="11961471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39C7CD0-1E6E-3E40-B7AB-8216D7E39ED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7712"/>
          <a:stretch/>
        </p:blipFill>
        <p:spPr bwMode="auto">
          <a:xfrm>
            <a:off x="193432" y="1007762"/>
            <a:ext cx="3690035" cy="23830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a:extLst>
              <a:ext uri="{FF2B5EF4-FFF2-40B4-BE49-F238E27FC236}">
                <a16:creationId xmlns:a16="http://schemas.microsoft.com/office/drawing/2014/main" id="{3ABD2528-FFB2-E940-8CE5-57BD8A4EDB9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42397" y="1046640"/>
            <a:ext cx="3710981" cy="2792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a:extLst>
              <a:ext uri="{FF2B5EF4-FFF2-40B4-BE49-F238E27FC236}">
                <a16:creationId xmlns:a16="http://schemas.microsoft.com/office/drawing/2014/main" id="{0379AD3A-4D63-5E46-B664-C818CEF9099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63077" y="3894219"/>
            <a:ext cx="3698287" cy="27200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a:extLst>
              <a:ext uri="{FF2B5EF4-FFF2-40B4-BE49-F238E27FC236}">
                <a16:creationId xmlns:a16="http://schemas.microsoft.com/office/drawing/2014/main" id="{BF61C7E0-0141-3A44-AE4F-DCE7A3CB6078}"/>
              </a:ext>
            </a:extLst>
          </p:cNvPr>
          <p:cNvSpPr txBox="1"/>
          <p:nvPr/>
        </p:nvSpPr>
        <p:spPr>
          <a:xfrm>
            <a:off x="4267397" y="1962289"/>
            <a:ext cx="1379558" cy="1904367"/>
          </a:xfrm>
          <a:prstGeom prst="rect">
            <a:avLst/>
          </a:prstGeom>
          <a:noFill/>
        </p:spPr>
        <p:txBody>
          <a:bodyPr wrap="square" rtlCol="0">
            <a:spAutoFit/>
          </a:bodyPr>
          <a:lstStyle/>
          <a:p>
            <a:endParaRPr lang="en-US" altLang="zh-CN" sz="1350" dirty="0">
              <a:solidFill>
                <a:srgbClr val="0000CC"/>
              </a:solidFill>
              <a:latin typeface="Times New Roman" panose="02020603050405020304" pitchFamily="18" charset="0"/>
              <a:cs typeface="Times New Roman" panose="02020603050405020304" pitchFamily="18" charset="0"/>
            </a:endParaRPr>
          </a:p>
          <a:p>
            <a:endParaRPr lang="en-US" altLang="zh-CN" sz="1350" dirty="0">
              <a:solidFill>
                <a:srgbClr val="0000CC"/>
              </a:solidFill>
              <a:latin typeface="Times New Roman" panose="02020603050405020304" pitchFamily="18" charset="0"/>
              <a:cs typeface="Times New Roman" panose="02020603050405020304" pitchFamily="18" charset="0"/>
            </a:endParaRPr>
          </a:p>
          <a:p>
            <a:r>
              <a:rPr lang="en-US" altLang="zh-CN" sz="1275" dirty="0">
                <a:solidFill>
                  <a:srgbClr val="0000CC"/>
                </a:solidFill>
                <a:latin typeface="Times New Roman" panose="02020603050405020304" pitchFamily="18" charset="0"/>
                <a:cs typeface="Times New Roman" panose="02020603050405020304" pitchFamily="18" charset="0"/>
              </a:rPr>
              <a:t>Subsurface </a:t>
            </a:r>
          </a:p>
          <a:p>
            <a:r>
              <a:rPr lang="en-US" altLang="zh-CN" sz="1275" dirty="0">
                <a:solidFill>
                  <a:srgbClr val="0000CC"/>
                </a:solidFill>
                <a:latin typeface="Times New Roman" panose="02020603050405020304" pitchFamily="18" charset="0"/>
                <a:cs typeface="Times New Roman" panose="02020603050405020304" pitchFamily="18" charset="0"/>
              </a:rPr>
              <a:t>heat build up </a:t>
            </a:r>
          </a:p>
          <a:p>
            <a:r>
              <a:rPr lang="en-US" altLang="zh-CN" sz="1275" dirty="0">
                <a:solidFill>
                  <a:srgbClr val="0000CC"/>
                </a:solidFill>
                <a:latin typeface="Times New Roman" panose="02020603050405020304" pitchFamily="18" charset="0"/>
                <a:cs typeface="Times New Roman" panose="02020603050405020304" pitchFamily="18" charset="0"/>
              </a:rPr>
              <a:t>leads to</a:t>
            </a:r>
          </a:p>
          <a:p>
            <a:r>
              <a:rPr lang="en-US" altLang="zh-CN" sz="1275" dirty="0">
                <a:solidFill>
                  <a:srgbClr val="0000CC"/>
                </a:solidFill>
                <a:latin typeface="Times New Roman" panose="02020603050405020304" pitchFamily="18" charset="0"/>
                <a:cs typeface="Times New Roman" panose="02020603050405020304" pitchFamily="18" charset="0"/>
              </a:rPr>
              <a:t> strong </a:t>
            </a:r>
          </a:p>
          <a:p>
            <a:r>
              <a:rPr lang="en-US" altLang="zh-CN" sz="1275" dirty="0">
                <a:solidFill>
                  <a:srgbClr val="0000CC"/>
                </a:solidFill>
                <a:latin typeface="Times New Roman" panose="02020603050405020304" pitchFamily="18" charset="0"/>
                <a:cs typeface="Times New Roman" panose="02020603050405020304" pitchFamily="18" charset="0"/>
              </a:rPr>
              <a:t>convection</a:t>
            </a:r>
          </a:p>
          <a:p>
            <a:r>
              <a:rPr lang="en-US" altLang="zh-CN" sz="1350" dirty="0">
                <a:solidFill>
                  <a:srgbClr val="0000CC"/>
                </a:solidFill>
                <a:latin typeface="Times New Roman" panose="02020603050405020304" pitchFamily="18" charset="0"/>
                <a:cs typeface="Times New Roman" panose="02020603050405020304" pitchFamily="18" charset="0"/>
              </a:rPr>
              <a:t>    </a:t>
            </a:r>
          </a:p>
          <a:p>
            <a:endParaRPr lang="en-US" altLang="zh-CN" sz="1350" dirty="0">
              <a:solidFill>
                <a:srgbClr val="0000CC"/>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D9DBBF64-1197-8749-9DFC-8164FA64B9D4}"/>
              </a:ext>
            </a:extLst>
          </p:cNvPr>
          <p:cNvSpPr txBox="1"/>
          <p:nvPr/>
        </p:nvSpPr>
        <p:spPr>
          <a:xfrm>
            <a:off x="4293576" y="4975027"/>
            <a:ext cx="957313" cy="877163"/>
          </a:xfrm>
          <a:prstGeom prst="rect">
            <a:avLst/>
          </a:prstGeom>
          <a:noFill/>
        </p:spPr>
        <p:txBody>
          <a:bodyPr wrap="none" rtlCol="0">
            <a:spAutoFit/>
          </a:bodyPr>
          <a:lstStyle/>
          <a:p>
            <a:r>
              <a:rPr lang="en-US" altLang="zh-CN" sz="1275" dirty="0">
                <a:solidFill>
                  <a:srgbClr val="0000CC"/>
                </a:solidFill>
                <a:latin typeface="Times New Roman" panose="02020603050405020304" pitchFamily="18" charset="0"/>
                <a:cs typeface="Times New Roman" panose="02020603050405020304" pitchFamily="18" charset="0"/>
              </a:rPr>
              <a:t>Surface</a:t>
            </a:r>
          </a:p>
          <a:p>
            <a:r>
              <a:rPr lang="en-US" altLang="zh-CN" sz="1275" dirty="0">
                <a:solidFill>
                  <a:srgbClr val="0000CC"/>
                </a:solidFill>
                <a:latin typeface="Times New Roman" panose="02020603050405020304" pitchFamily="18" charset="0"/>
                <a:cs typeface="Times New Roman" panose="02020603050405020304" pitchFamily="18" charset="0"/>
              </a:rPr>
              <a:t> freshening </a:t>
            </a:r>
          </a:p>
          <a:p>
            <a:r>
              <a:rPr lang="en-US" altLang="zh-CN" sz="1275" dirty="0">
                <a:solidFill>
                  <a:srgbClr val="0000CC"/>
                </a:solidFill>
                <a:latin typeface="Times New Roman" panose="02020603050405020304" pitchFamily="18" charset="0"/>
                <a:cs typeface="Times New Roman" panose="02020603050405020304" pitchFamily="18" charset="0"/>
              </a:rPr>
              <a:t>weakens </a:t>
            </a:r>
          </a:p>
          <a:p>
            <a:r>
              <a:rPr lang="en-US" altLang="zh-CN" sz="1275" dirty="0">
                <a:solidFill>
                  <a:srgbClr val="0000CC"/>
                </a:solidFill>
                <a:latin typeface="Times New Roman" panose="02020603050405020304" pitchFamily="18" charset="0"/>
                <a:cs typeface="Times New Roman" panose="02020603050405020304" pitchFamily="18" charset="0"/>
              </a:rPr>
              <a:t>convection </a:t>
            </a:r>
            <a:endParaRPr lang="zh-CN" altLang="en-US" sz="1275" dirty="0">
              <a:solidFill>
                <a:srgbClr val="0000CC"/>
              </a:solidFill>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FE5FC100-ADD2-4941-B001-658BC2C7C737}"/>
              </a:ext>
            </a:extLst>
          </p:cNvPr>
          <p:cNvSpPr txBox="1"/>
          <p:nvPr/>
        </p:nvSpPr>
        <p:spPr>
          <a:xfrm>
            <a:off x="2305729" y="2032061"/>
            <a:ext cx="1371196" cy="507831"/>
          </a:xfrm>
          <a:prstGeom prst="rect">
            <a:avLst/>
          </a:prstGeom>
          <a:noFill/>
        </p:spPr>
        <p:txBody>
          <a:bodyPr wrap="square" rtlCol="0">
            <a:spAutoFit/>
          </a:bodyPr>
          <a:lstStyle/>
          <a:p>
            <a:r>
              <a:rPr lang="en-US" altLang="zh-CN" sz="1350" dirty="0">
                <a:solidFill>
                  <a:srgbClr val="FF0000"/>
                </a:solidFill>
                <a:latin typeface="Times New Roman" panose="02020603050405020304" pitchFamily="18" charset="0"/>
                <a:cs typeface="Times New Roman" panose="02020603050405020304" pitchFamily="18" charset="0"/>
              </a:rPr>
              <a:t>Weddell Sea deep convection</a:t>
            </a:r>
            <a:endParaRPr lang="zh-CN" altLang="en-US" sz="1350" dirty="0">
              <a:solidFill>
                <a:srgbClr val="FF0000"/>
              </a:solidFill>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8ECA4636-17AB-984F-8625-37420B11040D}"/>
              </a:ext>
            </a:extLst>
          </p:cNvPr>
          <p:cNvSpPr txBox="1"/>
          <p:nvPr/>
        </p:nvSpPr>
        <p:spPr>
          <a:xfrm>
            <a:off x="4469978" y="1116140"/>
            <a:ext cx="1305165" cy="484748"/>
          </a:xfrm>
          <a:prstGeom prst="rect">
            <a:avLst/>
          </a:prstGeom>
          <a:noFill/>
        </p:spPr>
        <p:txBody>
          <a:bodyPr wrap="none" rtlCol="0">
            <a:spAutoFit/>
          </a:bodyPr>
          <a:lstStyle/>
          <a:p>
            <a:r>
              <a:rPr lang="en-US" altLang="zh-CN" sz="1275" dirty="0">
                <a:solidFill>
                  <a:srgbClr val="0000CC"/>
                </a:solidFill>
                <a:latin typeface="Times New Roman" panose="02020603050405020304" pitchFamily="18" charset="0"/>
                <a:cs typeface="Times New Roman" panose="02020603050405020304" pitchFamily="18" charset="0"/>
              </a:rPr>
              <a:t>Physical controls</a:t>
            </a:r>
          </a:p>
          <a:p>
            <a:r>
              <a:rPr lang="en-US" altLang="zh-CN" sz="1275" dirty="0">
                <a:solidFill>
                  <a:srgbClr val="0000CC"/>
                </a:solidFill>
                <a:latin typeface="Times New Roman" panose="02020603050405020304" pitchFamily="18" charset="0"/>
                <a:cs typeface="Times New Roman" panose="02020603050405020304" pitchFamily="18" charset="0"/>
              </a:rPr>
              <a:t>of convection</a:t>
            </a:r>
          </a:p>
        </p:txBody>
      </p:sp>
      <p:pic>
        <p:nvPicPr>
          <p:cNvPr id="11" name="Picture 2">
            <a:extLst>
              <a:ext uri="{FF2B5EF4-FFF2-40B4-BE49-F238E27FC236}">
                <a16:creationId xmlns:a16="http://schemas.microsoft.com/office/drawing/2014/main" id="{112BAD89-1A9E-1148-9FC4-6A155130608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1087"/>
          <a:stretch/>
        </p:blipFill>
        <p:spPr bwMode="auto">
          <a:xfrm>
            <a:off x="412286" y="3608576"/>
            <a:ext cx="3558023" cy="14379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3">
            <a:extLst>
              <a:ext uri="{FF2B5EF4-FFF2-40B4-BE49-F238E27FC236}">
                <a16:creationId xmlns:a16="http://schemas.microsoft.com/office/drawing/2014/main" id="{FFDC3167-AA8C-F044-9223-CBF48FF1299E}"/>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9346"/>
          <a:stretch/>
        </p:blipFill>
        <p:spPr bwMode="auto">
          <a:xfrm>
            <a:off x="372967" y="5171266"/>
            <a:ext cx="3597343" cy="15303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2">
            <a:extLst>
              <a:ext uri="{FF2B5EF4-FFF2-40B4-BE49-F238E27FC236}">
                <a16:creationId xmlns:a16="http://schemas.microsoft.com/office/drawing/2014/main" id="{FBC91C87-63C5-B041-BAA3-93CB99202BA1}"/>
              </a:ext>
            </a:extLst>
          </p:cNvPr>
          <p:cNvSpPr/>
          <p:nvPr/>
        </p:nvSpPr>
        <p:spPr>
          <a:xfrm>
            <a:off x="1445642" y="68286"/>
            <a:ext cx="6504040" cy="854080"/>
          </a:xfrm>
          <a:prstGeom prst="rect">
            <a:avLst/>
          </a:prstGeom>
          <a:solidFill>
            <a:schemeClr val="accent6">
              <a:lumMod val="40000"/>
              <a:lumOff val="60000"/>
            </a:schemeClr>
          </a:solidFill>
          <a:scene3d>
            <a:camera prst="orthographicFront"/>
            <a:lightRig rig="threePt" dir="t"/>
          </a:scene3d>
          <a:sp3d>
            <a:bevelT w="165100" prst="coolSlant"/>
          </a:sp3d>
        </p:spPr>
        <p:txBody>
          <a:bodyPr wrap="square">
            <a:spAutoFit/>
          </a:bodyPr>
          <a:lstStyle/>
          <a:p>
            <a:endParaRPr lang="en-US" altLang="zh-CN" sz="1650" dirty="0">
              <a:latin typeface="Times New Roman" panose="02020603050405020304" pitchFamily="18" charset="0"/>
              <a:cs typeface="Times New Roman" panose="02020603050405020304" pitchFamily="18" charset="0"/>
            </a:endParaRPr>
          </a:p>
          <a:p>
            <a:r>
              <a:rPr lang="en-US" altLang="zh-CN" sz="1650" dirty="0">
                <a:latin typeface="Times New Roman" panose="02020603050405020304" pitchFamily="18" charset="0"/>
                <a:cs typeface="Times New Roman" panose="02020603050405020304" pitchFamily="18" charset="0"/>
              </a:rPr>
              <a:t>Simulated low frequency climate variability over the Southern Ocean (SO)</a:t>
            </a:r>
          </a:p>
          <a:p>
            <a:endParaRPr lang="en-US" altLang="zh-CN" sz="1650" dirty="0">
              <a:latin typeface="Times New Roman" panose="02020603050405020304" pitchFamily="18" charset="0"/>
              <a:cs typeface="Times New Roman" panose="02020603050405020304" pitchFamily="18" charset="0"/>
            </a:endParaRPr>
          </a:p>
        </p:txBody>
      </p:sp>
      <p:sp>
        <p:nvSpPr>
          <p:cNvPr id="14" name="TextBox 13">
            <a:extLst>
              <a:ext uri="{FF2B5EF4-FFF2-40B4-BE49-F238E27FC236}">
                <a16:creationId xmlns:a16="http://schemas.microsoft.com/office/drawing/2014/main" id="{2E0F6F61-EA92-7549-9306-96C02A1A187F}"/>
              </a:ext>
            </a:extLst>
          </p:cNvPr>
          <p:cNvSpPr txBox="1"/>
          <p:nvPr/>
        </p:nvSpPr>
        <p:spPr>
          <a:xfrm>
            <a:off x="1366776" y="1600888"/>
            <a:ext cx="1138453" cy="300082"/>
          </a:xfrm>
          <a:prstGeom prst="rect">
            <a:avLst/>
          </a:prstGeom>
          <a:noFill/>
        </p:spPr>
        <p:txBody>
          <a:bodyPr wrap="none" rtlCol="0">
            <a:spAutoFit/>
          </a:bodyPr>
          <a:lstStyle/>
          <a:p>
            <a:r>
              <a:rPr lang="en-US" altLang="zh-CN" sz="1350" dirty="0">
                <a:solidFill>
                  <a:srgbClr val="FF0000"/>
                </a:solidFill>
                <a:latin typeface="Times New Roman" panose="02020603050405020304" pitchFamily="18" charset="0"/>
                <a:cs typeface="Times New Roman" panose="02020603050405020304" pitchFamily="18" charset="0"/>
              </a:rPr>
              <a:t>Period: ~80yr</a:t>
            </a:r>
            <a:endParaRPr lang="zh-CN" altLang="en-US" sz="1350" dirty="0">
              <a:solidFill>
                <a:srgbClr val="FF0000"/>
              </a:solidFill>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94DE24E5-8C27-F14D-AC7A-00524EE9C85D}"/>
              </a:ext>
            </a:extLst>
          </p:cNvPr>
          <p:cNvSpPr txBox="1"/>
          <p:nvPr/>
        </p:nvSpPr>
        <p:spPr>
          <a:xfrm>
            <a:off x="655485" y="3349481"/>
            <a:ext cx="3071624" cy="300082"/>
          </a:xfrm>
          <a:prstGeom prst="rect">
            <a:avLst/>
          </a:prstGeom>
          <a:noFill/>
        </p:spPr>
        <p:txBody>
          <a:bodyPr wrap="square" rtlCol="0">
            <a:spAutoFit/>
          </a:bodyPr>
          <a:lstStyle/>
          <a:p>
            <a:r>
              <a:rPr lang="en-US" sz="1350" dirty="0">
                <a:solidFill>
                  <a:srgbClr val="FF0000"/>
                </a:solidFill>
                <a:latin typeface="Times New Roman" panose="02020603050405020304" pitchFamily="18" charset="0"/>
                <a:cs typeface="Times New Roman" panose="02020603050405020304" pitchFamily="18" charset="0"/>
              </a:rPr>
              <a:t>MLD  and SST in Peak Positive phase</a:t>
            </a:r>
            <a:endParaRPr lang="en-US" sz="1350" dirty="0"/>
          </a:p>
        </p:txBody>
      </p:sp>
      <p:sp>
        <p:nvSpPr>
          <p:cNvPr id="16" name="TextBox 15">
            <a:extLst>
              <a:ext uri="{FF2B5EF4-FFF2-40B4-BE49-F238E27FC236}">
                <a16:creationId xmlns:a16="http://schemas.microsoft.com/office/drawing/2014/main" id="{E7FC64F1-DC20-DD40-A3D6-0FC133DE05CD}"/>
              </a:ext>
            </a:extLst>
          </p:cNvPr>
          <p:cNvSpPr txBox="1"/>
          <p:nvPr/>
        </p:nvSpPr>
        <p:spPr>
          <a:xfrm>
            <a:off x="5280442" y="6529644"/>
            <a:ext cx="3863558" cy="253916"/>
          </a:xfrm>
          <a:prstGeom prst="rect">
            <a:avLst/>
          </a:prstGeom>
          <a:noFill/>
        </p:spPr>
        <p:txBody>
          <a:bodyPr wrap="none" rtlCol="0">
            <a:spAutoFit/>
          </a:bodyPr>
          <a:lstStyle/>
          <a:p>
            <a:r>
              <a:rPr lang="en-US" altLang="zh-CN" sz="1050" b="1" i="1" dirty="0">
                <a:latin typeface="Times New Roman" panose="02020603050405020304" pitchFamily="18" charset="0"/>
                <a:cs typeface="Times New Roman" panose="02020603050405020304" pitchFamily="18" charset="0"/>
              </a:rPr>
              <a:t>Zhang and </a:t>
            </a:r>
            <a:r>
              <a:rPr lang="en-US" altLang="zh-CN" sz="1050" b="1" i="1" dirty="0" err="1">
                <a:latin typeface="Times New Roman" panose="02020603050405020304" pitchFamily="18" charset="0"/>
                <a:cs typeface="Times New Roman" panose="02020603050405020304" pitchFamily="18" charset="0"/>
              </a:rPr>
              <a:t>Delworth</a:t>
            </a:r>
            <a:r>
              <a:rPr lang="en-US" altLang="zh-CN" sz="1050" b="1" i="1" dirty="0">
                <a:latin typeface="Times New Roman" panose="02020603050405020304" pitchFamily="18" charset="0"/>
                <a:cs typeface="Times New Roman" panose="02020603050405020304" pitchFamily="18" charset="0"/>
              </a:rPr>
              <a:t> 2016 JGR-ocean; Zhang et al. 2017a, </a:t>
            </a:r>
            <a:r>
              <a:rPr lang="en-US" altLang="zh-CN" sz="1050" b="1" i="1" dirty="0" err="1">
                <a:latin typeface="Times New Roman" panose="02020603050405020304" pitchFamily="18" charset="0"/>
                <a:cs typeface="Times New Roman" panose="02020603050405020304" pitchFamily="18" charset="0"/>
              </a:rPr>
              <a:t>J.Clim</a:t>
            </a:r>
            <a:endParaRPr lang="zh-CN" altLang="en-US" sz="1050" b="1" i="1" dirty="0">
              <a:latin typeface="Times New Roman" panose="02020603050405020304" pitchFamily="18" charset="0"/>
              <a:cs typeface="Times New Roman" panose="02020603050405020304" pitchFamily="18" charset="0"/>
            </a:endParaRPr>
          </a:p>
        </p:txBody>
      </p:sp>
      <p:cxnSp>
        <p:nvCxnSpPr>
          <p:cNvPr id="3" name="Straight Connector 2">
            <a:extLst>
              <a:ext uri="{FF2B5EF4-FFF2-40B4-BE49-F238E27FC236}">
                <a16:creationId xmlns:a16="http://schemas.microsoft.com/office/drawing/2014/main" id="{225717D6-E94E-BD4B-9E4F-0DAA7341927C}"/>
              </a:ext>
            </a:extLst>
          </p:cNvPr>
          <p:cNvCxnSpPr>
            <a:cxnSpLocks/>
          </p:cNvCxnSpPr>
          <p:nvPr/>
        </p:nvCxnSpPr>
        <p:spPr>
          <a:xfrm>
            <a:off x="115198" y="3390854"/>
            <a:ext cx="404625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BA3C3508-AF9C-254C-8D7E-B7FC389A0F6D}"/>
              </a:ext>
            </a:extLst>
          </p:cNvPr>
          <p:cNvCxnSpPr>
            <a:cxnSpLocks/>
          </p:cNvCxnSpPr>
          <p:nvPr/>
        </p:nvCxnSpPr>
        <p:spPr>
          <a:xfrm>
            <a:off x="4161452" y="922366"/>
            <a:ext cx="0" cy="5868146"/>
          </a:xfrm>
          <a:prstGeom prst="line">
            <a:avLst/>
          </a:prstGeom>
        </p:spPr>
        <p:style>
          <a:lnRef idx="2">
            <a:schemeClr val="accent1"/>
          </a:lnRef>
          <a:fillRef idx="0">
            <a:schemeClr val="accent1"/>
          </a:fillRef>
          <a:effectRef idx="1">
            <a:schemeClr val="accent1"/>
          </a:effectRef>
          <a:fontRef idx="minor">
            <a:schemeClr val="tx1"/>
          </a:fontRef>
        </p:style>
      </p:cxnSp>
      <p:pic>
        <p:nvPicPr>
          <p:cNvPr id="21" name="Picture 20">
            <a:extLst>
              <a:ext uri="{FF2B5EF4-FFF2-40B4-BE49-F238E27FC236}">
                <a16:creationId xmlns:a16="http://schemas.microsoft.com/office/drawing/2014/main" id="{746BA0AE-C243-964F-BCA8-832AE768EA9C}"/>
              </a:ext>
            </a:extLst>
          </p:cNvPr>
          <p:cNvPicPr>
            <a:picLocks noChangeAspect="1"/>
          </p:cNvPicPr>
          <p:nvPr/>
        </p:nvPicPr>
        <p:blipFill>
          <a:blip r:embed="rId7"/>
          <a:stretch>
            <a:fillRect/>
          </a:stretch>
        </p:blipFill>
        <p:spPr>
          <a:xfrm>
            <a:off x="4315783" y="1452925"/>
            <a:ext cx="4842773" cy="4544008"/>
          </a:xfrm>
          <a:prstGeom prst="rect">
            <a:avLst/>
          </a:prstGeom>
        </p:spPr>
      </p:pic>
      <p:sp>
        <p:nvSpPr>
          <p:cNvPr id="22" name="Oval 21">
            <a:extLst>
              <a:ext uri="{FF2B5EF4-FFF2-40B4-BE49-F238E27FC236}">
                <a16:creationId xmlns:a16="http://schemas.microsoft.com/office/drawing/2014/main" id="{7FA8B325-E928-B945-B7F4-E0BB375707F4}"/>
              </a:ext>
            </a:extLst>
          </p:cNvPr>
          <p:cNvSpPr/>
          <p:nvPr/>
        </p:nvSpPr>
        <p:spPr>
          <a:xfrm>
            <a:off x="5924939" y="2914472"/>
            <a:ext cx="761180" cy="735091"/>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D4F98C0A-E749-134A-8605-43122B337E1E}"/>
              </a:ext>
            </a:extLst>
          </p:cNvPr>
          <p:cNvSpPr/>
          <p:nvPr/>
        </p:nvSpPr>
        <p:spPr>
          <a:xfrm>
            <a:off x="4315783" y="3839093"/>
            <a:ext cx="4828217" cy="29514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19474694-C394-3B48-BC3D-D47E70EECC22}"/>
              </a:ext>
            </a:extLst>
          </p:cNvPr>
          <p:cNvSpPr txBox="1"/>
          <p:nvPr/>
        </p:nvSpPr>
        <p:spPr>
          <a:xfrm>
            <a:off x="136390" y="3536698"/>
            <a:ext cx="4431926" cy="523220"/>
          </a:xfrm>
          <a:prstGeom prst="rect">
            <a:avLst/>
          </a:prstGeom>
          <a:noFill/>
        </p:spPr>
        <p:txBody>
          <a:bodyPr wrap="square" rtlCol="0">
            <a:spAutoFit/>
          </a:bodyPr>
          <a:lstStyle/>
          <a:p>
            <a:r>
              <a:rPr lang="en-US" sz="1400" dirty="0"/>
              <a:t>Power spectrum of mixed layer depth in Weddell Sea simulated by climate model</a:t>
            </a:r>
          </a:p>
        </p:txBody>
      </p:sp>
    </p:spTree>
    <p:extLst>
      <p:ext uri="{BB962C8B-B14F-4D97-AF65-F5344CB8AC3E}">
        <p14:creationId xmlns:p14="http://schemas.microsoft.com/office/powerpoint/2010/main" val="4176779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dissolve">
                                      <p:cBhvr>
                                        <p:cTn id="10" dur="500"/>
                                        <p:tgtEl>
                                          <p:spTgt spid="15"/>
                                        </p:tgtEl>
                                      </p:cBhvr>
                                    </p:animEffect>
                                  </p:childTnLst>
                                </p:cTn>
                              </p:par>
                              <p:par>
                                <p:cTn id="11" presetID="9"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dissolve">
                                      <p:cBhvr>
                                        <p:cTn id="13" dur="500"/>
                                        <p:tgtEl>
                                          <p:spTgt spid="12"/>
                                        </p:tgtEl>
                                      </p:cBhvr>
                                    </p:animEffect>
                                  </p:childTnLst>
                                </p:cTn>
                              </p:par>
                              <p:par>
                                <p:cTn id="14" presetID="9"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dissolve">
                                      <p:cBhvr>
                                        <p:cTn id="16" dur="500"/>
                                        <p:tgtEl>
                                          <p:spTgt spid="3"/>
                                        </p:tgtEl>
                                      </p:cBhvr>
                                    </p:animEffect>
                                  </p:childTnLst>
                                </p:cTn>
                              </p:par>
                              <p:par>
                                <p:cTn id="17" presetID="9" presetClass="exit" presetSubtype="0" fill="hold" grpId="0" nodeType="withEffect">
                                  <p:stCondLst>
                                    <p:cond delay="0"/>
                                  </p:stCondLst>
                                  <p:childTnLst>
                                    <p:animEffect transition="out" filter="dissolve">
                                      <p:cBhvr>
                                        <p:cTn id="18" dur="500"/>
                                        <p:tgtEl>
                                          <p:spTgt spid="24"/>
                                        </p:tgtEl>
                                      </p:cBhvr>
                                    </p:animEffect>
                                    <p:set>
                                      <p:cBhvr>
                                        <p:cTn id="19" dur="1" fill="hold">
                                          <p:stCondLst>
                                            <p:cond delay="499"/>
                                          </p:stCondLst>
                                        </p:cTn>
                                        <p:tgtEl>
                                          <p:spTgt spid="24"/>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dissolve">
                                      <p:cBhvr>
                                        <p:cTn id="24" dur="500"/>
                                        <p:tgtEl>
                                          <p:spTgt spid="18"/>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dissolve">
                                      <p:cBhvr>
                                        <p:cTn id="27" dur="500"/>
                                        <p:tgtEl>
                                          <p:spTgt spid="10"/>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dissolve">
                                      <p:cBhvr>
                                        <p:cTn id="30" dur="500"/>
                                        <p:tgtEl>
                                          <p:spTgt spid="7"/>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dissolve">
                                      <p:cBhvr>
                                        <p:cTn id="33" dur="500"/>
                                        <p:tgtEl>
                                          <p:spTgt spid="2"/>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dissolve">
                                      <p:cBhvr>
                                        <p:cTn id="36" dur="500"/>
                                        <p:tgtEl>
                                          <p:spTgt spid="8"/>
                                        </p:tgtEl>
                                      </p:cBhvr>
                                    </p:animEffect>
                                  </p:childTnLst>
                                </p:cTn>
                              </p:par>
                              <p:par>
                                <p:cTn id="37" presetID="9" presetClass="entr" presetSubtype="0" fill="hold" nodeType="with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dissolve">
                                      <p:cBhvr>
                                        <p:cTn id="39" dur="500"/>
                                        <p:tgtEl>
                                          <p:spTgt spid="6"/>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dissolve">
                                      <p:cBhvr>
                                        <p:cTn id="42" dur="500"/>
                                        <p:tgtEl>
                                          <p:spTgt spid="16"/>
                                        </p:tgtEl>
                                      </p:cBhvr>
                                    </p:animEffect>
                                  </p:childTnLst>
                                </p:cTn>
                              </p:par>
                              <p:par>
                                <p:cTn id="43" presetID="9" presetClass="entr" presetSubtype="0" fill="hold" nodeType="with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dissolve">
                                      <p:cBhvr>
                                        <p:cTn id="45" dur="500"/>
                                        <p:tgtEl>
                                          <p:spTgt spid="5"/>
                                        </p:tgtEl>
                                      </p:cBhvr>
                                    </p:animEffect>
                                  </p:childTnLst>
                                </p:cTn>
                              </p:par>
                              <p:par>
                                <p:cTn id="46" presetID="9" presetClass="exit" presetSubtype="0" fill="hold" grpId="0" nodeType="withEffect">
                                  <p:stCondLst>
                                    <p:cond delay="0"/>
                                  </p:stCondLst>
                                  <p:childTnLst>
                                    <p:animEffect transition="out" filter="dissolve">
                                      <p:cBhvr>
                                        <p:cTn id="47" dur="500"/>
                                        <p:tgtEl>
                                          <p:spTgt spid="22"/>
                                        </p:tgtEl>
                                      </p:cBhvr>
                                    </p:animEffect>
                                    <p:set>
                                      <p:cBhvr>
                                        <p:cTn id="48" dur="1" fill="hold">
                                          <p:stCondLst>
                                            <p:cond delay="499"/>
                                          </p:stCondLst>
                                        </p:cTn>
                                        <p:tgtEl>
                                          <p:spTgt spid="22"/>
                                        </p:tgtEl>
                                        <p:attrNameLst>
                                          <p:attrName>style.visibility</p:attrName>
                                        </p:attrNameLst>
                                      </p:cBhvr>
                                      <p:to>
                                        <p:strVal val="hidden"/>
                                      </p:to>
                                    </p:set>
                                  </p:childTnLst>
                                </p:cTn>
                              </p:par>
                              <p:par>
                                <p:cTn id="49" presetID="9" presetClass="exit" presetSubtype="0" fill="hold" nodeType="withEffect">
                                  <p:stCondLst>
                                    <p:cond delay="0"/>
                                  </p:stCondLst>
                                  <p:childTnLst>
                                    <p:animEffect transition="out" filter="dissolve">
                                      <p:cBhvr>
                                        <p:cTn id="50" dur="500"/>
                                        <p:tgtEl>
                                          <p:spTgt spid="21"/>
                                        </p:tgtEl>
                                      </p:cBhvr>
                                    </p:animEffect>
                                    <p:set>
                                      <p:cBhvr>
                                        <p:cTn id="51" dur="1" fill="hold">
                                          <p:stCondLst>
                                            <p:cond delay="499"/>
                                          </p:stCondLst>
                                        </p:cTn>
                                        <p:tgtEl>
                                          <p:spTgt spid="21"/>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9" presetClass="exit" presetSubtype="0" fill="hold" grpId="1" nodeType="clickEffect">
                                  <p:stCondLst>
                                    <p:cond delay="0"/>
                                  </p:stCondLst>
                                  <p:childTnLst>
                                    <p:animEffect transition="out" filter="dissolve">
                                      <p:cBhvr>
                                        <p:cTn id="55" dur="500"/>
                                        <p:tgtEl>
                                          <p:spTgt spid="2"/>
                                        </p:tgtEl>
                                      </p:cBhvr>
                                    </p:animEffect>
                                    <p:set>
                                      <p:cBhvr>
                                        <p:cTn id="56"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15" grpId="0"/>
      <p:bldP spid="16" grpId="0"/>
      <p:bldP spid="22" grpId="0" animBg="1"/>
      <p:bldP spid="2" grpId="0" animBg="1"/>
      <p:bldP spid="2" grpId="1" animBg="1"/>
      <p:bldP spid="2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C33D39A-F029-714E-96BA-45CD90E23302}"/>
              </a:ext>
            </a:extLst>
          </p:cNvPr>
          <p:cNvSpPr txBox="1">
            <a:spLocks/>
          </p:cNvSpPr>
          <p:nvPr/>
        </p:nvSpPr>
        <p:spPr>
          <a:xfrm>
            <a:off x="438245" y="699015"/>
            <a:ext cx="6858000" cy="297774"/>
          </a:xfrm>
          <a:prstGeom prst="rect">
            <a:avLst/>
          </a:prstGeom>
          <a:noFill/>
        </p:spPr>
        <p:txBody>
          <a:bodyPr vert="horz" wrap="square" lIns="68580" tIns="34290" rIns="68580" bIns="3429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zh-CN" sz="1650" dirty="0">
                <a:latin typeface="Times New Roman" panose="02020603050405020304" pitchFamily="18" charset="0"/>
                <a:cs typeface="Times New Roman" panose="02020603050405020304" pitchFamily="18" charset="0"/>
                <a:sym typeface="Wingdings" pitchFamily="2" charset="2"/>
              </a:rPr>
              <a:t> First, diagnose predictability from Control simulation</a:t>
            </a:r>
            <a:endParaRPr lang="en-US" altLang="zh-CN" sz="1650" dirty="0">
              <a:latin typeface="Times New Roman" panose="02020603050405020304" pitchFamily="18" charset="0"/>
              <a:cs typeface="Times New Roman" panose="02020603050405020304" pitchFamily="18" charset="0"/>
            </a:endParaRPr>
          </a:p>
        </p:txBody>
      </p:sp>
      <p:pic>
        <p:nvPicPr>
          <p:cNvPr id="10" name="Picture 5">
            <a:extLst>
              <a:ext uri="{FF2B5EF4-FFF2-40B4-BE49-F238E27FC236}">
                <a16:creationId xmlns:a16="http://schemas.microsoft.com/office/drawing/2014/main" id="{6C9F7661-C25C-1D43-B2B3-C0CC445F50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695" y="1295793"/>
            <a:ext cx="5163426" cy="51810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a:extLst>
              <a:ext uri="{FF2B5EF4-FFF2-40B4-BE49-F238E27FC236}">
                <a16:creationId xmlns:a16="http://schemas.microsoft.com/office/drawing/2014/main" id="{822C2BC3-8601-F043-89BC-1E596CBA6CAC}"/>
              </a:ext>
            </a:extLst>
          </p:cNvPr>
          <p:cNvSpPr txBox="1"/>
          <p:nvPr/>
        </p:nvSpPr>
        <p:spPr>
          <a:xfrm>
            <a:off x="5303602" y="3118011"/>
            <a:ext cx="2949747" cy="1492716"/>
          </a:xfrm>
          <a:prstGeom prst="rect">
            <a:avLst/>
          </a:prstGeom>
          <a:noFill/>
        </p:spPr>
        <p:txBody>
          <a:bodyPr wrap="square" rtlCol="0">
            <a:spAutoFit/>
          </a:bodyPr>
          <a:lstStyle/>
          <a:p>
            <a:r>
              <a:rPr lang="en-US" altLang="zh-CN" sz="1600" dirty="0">
                <a:solidFill>
                  <a:srgbClr val="0000CC"/>
                </a:solidFill>
                <a:latin typeface="Times New Roman" panose="02020603050405020304" pitchFamily="18" charset="0"/>
                <a:cs typeface="Times New Roman" panose="02020603050405020304" pitchFamily="18" charset="0"/>
              </a:rPr>
              <a:t>SST Spatial</a:t>
            </a:r>
          </a:p>
          <a:p>
            <a:r>
              <a:rPr lang="en-US" altLang="zh-CN" sz="1600" dirty="0">
                <a:solidFill>
                  <a:srgbClr val="0000CC"/>
                </a:solidFill>
                <a:latin typeface="Times New Roman" panose="02020603050405020304" pitchFamily="18" charset="0"/>
                <a:cs typeface="Times New Roman" panose="02020603050405020304" pitchFamily="18" charset="0"/>
              </a:rPr>
              <a:t>Pattern of PPP averaged</a:t>
            </a:r>
          </a:p>
          <a:p>
            <a:r>
              <a:rPr lang="en-US" altLang="zh-CN" sz="1600" dirty="0">
                <a:solidFill>
                  <a:srgbClr val="0000CC"/>
                </a:solidFill>
                <a:latin typeface="Times New Roman" panose="02020603050405020304" pitchFamily="18" charset="0"/>
                <a:cs typeface="Times New Roman" panose="02020603050405020304" pitchFamily="18" charset="0"/>
              </a:rPr>
              <a:t>in lead year 1-10 (top)</a:t>
            </a:r>
          </a:p>
          <a:p>
            <a:r>
              <a:rPr lang="en-US" altLang="zh-CN" sz="1600" dirty="0">
                <a:solidFill>
                  <a:srgbClr val="0000CC"/>
                </a:solidFill>
                <a:latin typeface="Times New Roman" panose="02020603050405020304" pitchFamily="18" charset="0"/>
                <a:cs typeface="Times New Roman" panose="02020603050405020304" pitchFamily="18" charset="0"/>
              </a:rPr>
              <a:t>and year 11-20 (bottom)</a:t>
            </a:r>
          </a:p>
          <a:p>
            <a:endParaRPr lang="en-US" altLang="zh-CN" sz="1350" dirty="0">
              <a:solidFill>
                <a:srgbClr val="0000CC"/>
              </a:solidFill>
            </a:endParaRPr>
          </a:p>
          <a:p>
            <a:endParaRPr lang="zh-CN" altLang="en-US" sz="1350" dirty="0"/>
          </a:p>
        </p:txBody>
      </p:sp>
      <p:sp>
        <p:nvSpPr>
          <p:cNvPr id="13" name="TextBox 12">
            <a:extLst>
              <a:ext uri="{FF2B5EF4-FFF2-40B4-BE49-F238E27FC236}">
                <a16:creationId xmlns:a16="http://schemas.microsoft.com/office/drawing/2014/main" id="{FE5083A0-24E7-0840-B61D-C49858E2F29E}"/>
              </a:ext>
            </a:extLst>
          </p:cNvPr>
          <p:cNvSpPr txBox="1"/>
          <p:nvPr/>
        </p:nvSpPr>
        <p:spPr>
          <a:xfrm>
            <a:off x="5488290" y="1295793"/>
            <a:ext cx="3655709" cy="715581"/>
          </a:xfrm>
          <a:prstGeom prst="rect">
            <a:avLst/>
          </a:prstGeom>
          <a:noFill/>
        </p:spPr>
        <p:txBody>
          <a:bodyPr wrap="square" rtlCol="0">
            <a:spAutoFit/>
          </a:bodyPr>
          <a:lstStyle/>
          <a:p>
            <a:r>
              <a:rPr lang="en-US" altLang="zh-CN" sz="1350" dirty="0">
                <a:latin typeface="Times New Roman" panose="02020603050405020304" pitchFamily="18" charset="0"/>
                <a:cs typeface="Times New Roman" panose="02020603050405020304" pitchFamily="18" charset="0"/>
              </a:rPr>
              <a:t>Prognostic potential Predictability (PPP): Large PPP  value means small ensemble spread and high predictability</a:t>
            </a:r>
            <a:endParaRPr lang="zh-CN" altLang="en-US" sz="1350" dirty="0">
              <a:latin typeface="Times New Roman" panose="02020603050405020304" pitchFamily="18" charset="0"/>
              <a:cs typeface="Times New Roman" panose="02020603050405020304" pitchFamily="18" charset="0"/>
            </a:endParaRPr>
          </a:p>
        </p:txBody>
      </p:sp>
      <p:sp>
        <p:nvSpPr>
          <p:cNvPr id="16" name="Rectangle 15">
            <a:extLst>
              <a:ext uri="{FF2B5EF4-FFF2-40B4-BE49-F238E27FC236}">
                <a16:creationId xmlns:a16="http://schemas.microsoft.com/office/drawing/2014/main" id="{F4578D22-19F8-944F-8358-FAEACE36C742}"/>
              </a:ext>
            </a:extLst>
          </p:cNvPr>
          <p:cNvSpPr/>
          <p:nvPr/>
        </p:nvSpPr>
        <p:spPr>
          <a:xfrm>
            <a:off x="7296245" y="6516081"/>
            <a:ext cx="1659429" cy="253916"/>
          </a:xfrm>
          <a:prstGeom prst="rect">
            <a:avLst/>
          </a:prstGeom>
        </p:spPr>
        <p:txBody>
          <a:bodyPr wrap="none">
            <a:spAutoFit/>
          </a:bodyPr>
          <a:lstStyle/>
          <a:p>
            <a:r>
              <a:rPr lang="en-US" altLang="zh-CN" sz="1050" b="1" i="1" dirty="0">
                <a:latin typeface="Times New Roman" panose="02020603050405020304" pitchFamily="18" charset="0"/>
                <a:cs typeface="Times New Roman" panose="02020603050405020304" pitchFamily="18" charset="0"/>
              </a:rPr>
              <a:t>Zhang et al. 2017b, </a:t>
            </a:r>
            <a:r>
              <a:rPr lang="en-US" altLang="zh-CN" sz="1050" b="1" i="1" dirty="0" err="1">
                <a:latin typeface="Times New Roman" panose="02020603050405020304" pitchFamily="18" charset="0"/>
                <a:cs typeface="Times New Roman" panose="02020603050405020304" pitchFamily="18" charset="0"/>
              </a:rPr>
              <a:t>J.Clim</a:t>
            </a:r>
            <a:endParaRPr lang="zh-CN" altLang="en-US" sz="1050" b="1" i="1" dirty="0">
              <a:latin typeface="Times New Roman" panose="02020603050405020304" pitchFamily="18" charset="0"/>
              <a:cs typeface="Times New Roman" panose="02020603050405020304" pitchFamily="18" charset="0"/>
            </a:endParaRPr>
          </a:p>
        </p:txBody>
      </p:sp>
      <p:sp>
        <p:nvSpPr>
          <p:cNvPr id="17" name="Rectangle 16">
            <a:extLst>
              <a:ext uri="{FF2B5EF4-FFF2-40B4-BE49-F238E27FC236}">
                <a16:creationId xmlns:a16="http://schemas.microsoft.com/office/drawing/2014/main" id="{BE47B7B6-3E53-4147-9DB7-28339037EC2B}"/>
              </a:ext>
            </a:extLst>
          </p:cNvPr>
          <p:cNvSpPr/>
          <p:nvPr/>
        </p:nvSpPr>
        <p:spPr>
          <a:xfrm>
            <a:off x="1082111" y="164149"/>
            <a:ext cx="6504040" cy="346249"/>
          </a:xfrm>
          <a:prstGeom prst="rect">
            <a:avLst/>
          </a:prstGeom>
          <a:solidFill>
            <a:schemeClr val="accent6">
              <a:lumMod val="40000"/>
              <a:lumOff val="60000"/>
            </a:schemeClr>
          </a:solidFill>
          <a:scene3d>
            <a:camera prst="orthographicFront"/>
            <a:lightRig rig="threePt" dir="t"/>
          </a:scene3d>
          <a:sp3d>
            <a:bevelT w="165100" prst="coolSlant"/>
          </a:sp3d>
        </p:spPr>
        <p:txBody>
          <a:bodyPr wrap="square">
            <a:spAutoFit/>
          </a:bodyPr>
          <a:lstStyle/>
          <a:p>
            <a:r>
              <a:rPr lang="en-US" altLang="zh-CN" sz="1650" dirty="0">
                <a:latin typeface="Times New Roman" panose="02020603050405020304" pitchFamily="18" charset="0"/>
                <a:cs typeface="Times New Roman" panose="02020603050405020304" pitchFamily="18" charset="0"/>
              </a:rPr>
              <a:t>Is that low frequency climate variability predictable?</a:t>
            </a:r>
          </a:p>
        </p:txBody>
      </p:sp>
      <p:pic>
        <p:nvPicPr>
          <p:cNvPr id="18" name="Picture 2">
            <a:extLst>
              <a:ext uri="{FF2B5EF4-FFF2-40B4-BE49-F238E27FC236}">
                <a16:creationId xmlns:a16="http://schemas.microsoft.com/office/drawing/2014/main" id="{9902C9AD-000E-B44A-9CA2-4A1FDE91EB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503" y="6507307"/>
            <a:ext cx="2927499" cy="2714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11">
            <a:extLst>
              <a:ext uri="{FF2B5EF4-FFF2-40B4-BE49-F238E27FC236}">
                <a16:creationId xmlns:a16="http://schemas.microsoft.com/office/drawing/2014/main" id="{205337CB-392F-5D43-AEE1-C175C9007EB9}"/>
              </a:ext>
            </a:extLst>
          </p:cNvPr>
          <p:cNvPicPr>
            <a:picLocks noChangeAspect="1"/>
          </p:cNvPicPr>
          <p:nvPr/>
        </p:nvPicPr>
        <p:blipFill rotWithShape="1">
          <a:blip r:embed="rId4"/>
          <a:srcRect l="48072" t="59438" r="14016" b="27458"/>
          <a:stretch/>
        </p:blipFill>
        <p:spPr>
          <a:xfrm>
            <a:off x="1228742" y="1369809"/>
            <a:ext cx="8149719" cy="3755946"/>
          </a:xfrm>
          <a:prstGeom prst="rect">
            <a:avLst/>
          </a:prstGeom>
          <a:solidFill>
            <a:schemeClr val="bg1"/>
          </a:solidFill>
        </p:spPr>
      </p:pic>
    </p:spTree>
    <p:extLst>
      <p:ext uri="{BB962C8B-B14F-4D97-AF65-F5344CB8AC3E}">
        <p14:creationId xmlns:p14="http://schemas.microsoft.com/office/powerpoint/2010/main" val="1483144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9A1886D-5663-984E-AE34-BF6AA434D4CC}"/>
              </a:ext>
            </a:extLst>
          </p:cNvPr>
          <p:cNvPicPr/>
          <p:nvPr/>
        </p:nvPicPr>
        <p:blipFill rotWithShape="1">
          <a:blip r:embed="rId2">
            <a:extLst>
              <a:ext uri="{28A0092B-C50C-407E-A947-70E740481C1C}">
                <a14:useLocalDpi xmlns:a14="http://schemas.microsoft.com/office/drawing/2010/main" val="0"/>
              </a:ext>
            </a:extLst>
          </a:blip>
          <a:srcRect b="70902"/>
          <a:stretch/>
        </p:blipFill>
        <p:spPr>
          <a:xfrm>
            <a:off x="10047" y="2220686"/>
            <a:ext cx="4262578" cy="2169045"/>
          </a:xfrm>
          <a:prstGeom prst="rect">
            <a:avLst/>
          </a:prstGeom>
        </p:spPr>
      </p:pic>
      <p:pic>
        <p:nvPicPr>
          <p:cNvPr id="6" name="Picture 5">
            <a:extLst>
              <a:ext uri="{FF2B5EF4-FFF2-40B4-BE49-F238E27FC236}">
                <a16:creationId xmlns:a16="http://schemas.microsoft.com/office/drawing/2014/main" id="{46B51AD2-757E-254F-92A0-369B2717520E}"/>
              </a:ext>
            </a:extLst>
          </p:cNvPr>
          <p:cNvPicPr/>
          <p:nvPr/>
        </p:nvPicPr>
        <p:blipFill rotWithShape="1">
          <a:blip r:embed="rId2">
            <a:extLst>
              <a:ext uri="{28A0092B-C50C-407E-A947-70E740481C1C}">
                <a14:useLocalDpi xmlns:a14="http://schemas.microsoft.com/office/drawing/2010/main" val="0"/>
              </a:ext>
            </a:extLst>
          </a:blip>
          <a:srcRect l="2454" t="33126" r="7122" b="37014"/>
          <a:stretch/>
        </p:blipFill>
        <p:spPr>
          <a:xfrm>
            <a:off x="4346058" y="1798302"/>
            <a:ext cx="4664342" cy="2055290"/>
          </a:xfrm>
          <a:prstGeom prst="rect">
            <a:avLst/>
          </a:prstGeom>
        </p:spPr>
      </p:pic>
      <p:sp>
        <p:nvSpPr>
          <p:cNvPr id="7" name="Title 4">
            <a:extLst>
              <a:ext uri="{FF2B5EF4-FFF2-40B4-BE49-F238E27FC236}">
                <a16:creationId xmlns:a16="http://schemas.microsoft.com/office/drawing/2014/main" id="{71F73486-11FA-B143-9CA2-8DC44C756887}"/>
              </a:ext>
            </a:extLst>
          </p:cNvPr>
          <p:cNvSpPr txBox="1">
            <a:spLocks/>
          </p:cNvSpPr>
          <p:nvPr/>
        </p:nvSpPr>
        <p:spPr>
          <a:xfrm>
            <a:off x="-33226" y="867241"/>
            <a:ext cx="8521916" cy="297774"/>
          </a:xfrm>
          <a:prstGeom prst="rect">
            <a:avLst/>
          </a:prstGeom>
          <a:noFill/>
        </p:spPr>
        <p:txBody>
          <a:bodyPr vert="horz" wrap="square" lIns="68580" tIns="34290" rIns="68580" bIns="3429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1650" dirty="0">
                <a:latin typeface="Times New Roman" panose="02020603050405020304" pitchFamily="18" charset="0"/>
                <a:cs typeface="Times New Roman" panose="02020603050405020304" pitchFamily="18" charset="0"/>
              </a:rPr>
              <a:t>Recent (1979-2012) observed SST and sea ice trends over the Southern Ocean (SO)</a:t>
            </a:r>
            <a:endParaRPr lang="zh-CN" altLang="en-US" sz="1650" dirty="0">
              <a:latin typeface="Times New Roman" panose="02020603050405020304" pitchFamily="18" charset="0"/>
              <a:cs typeface="Times New Roman" panose="02020603050405020304" pitchFamily="18" charset="0"/>
            </a:endParaRPr>
          </a:p>
        </p:txBody>
      </p:sp>
      <p:sp>
        <p:nvSpPr>
          <p:cNvPr id="8" name="Rectangle 7">
            <a:extLst>
              <a:ext uri="{FF2B5EF4-FFF2-40B4-BE49-F238E27FC236}">
                <a16:creationId xmlns:a16="http://schemas.microsoft.com/office/drawing/2014/main" id="{9BC5A0C4-06F8-6342-8349-8C24C7C069A0}"/>
              </a:ext>
            </a:extLst>
          </p:cNvPr>
          <p:cNvSpPr/>
          <p:nvPr/>
        </p:nvSpPr>
        <p:spPr>
          <a:xfrm>
            <a:off x="480088" y="1510903"/>
            <a:ext cx="3747644" cy="507831"/>
          </a:xfrm>
          <a:prstGeom prst="rect">
            <a:avLst/>
          </a:prstGeom>
        </p:spPr>
        <p:txBody>
          <a:bodyPr wrap="square">
            <a:spAutoFit/>
          </a:bodyPr>
          <a:lstStyle/>
          <a:p>
            <a:r>
              <a:rPr lang="en-US" sz="1350" dirty="0">
                <a:solidFill>
                  <a:srgbClr val="1C10D3"/>
                </a:solidFill>
                <a:latin typeface="Times New Roman" panose="02020603050405020304" pitchFamily="18" charset="0"/>
                <a:ea typeface="Times New Roman" panose="02020603050405020304" pitchFamily="18" charset="0"/>
                <a:cs typeface="Times New Roman" panose="02020603050405020304" pitchFamily="18" charset="0"/>
              </a:rPr>
              <a:t>Observed SO surface cooling and sea ice expansion over the last several decades</a:t>
            </a:r>
            <a:endParaRPr lang="en-US" sz="1350" dirty="0">
              <a:solidFill>
                <a:srgbClr val="1C10D3"/>
              </a:solidFill>
              <a:latin typeface="Times New Roman" panose="02020603050405020304" pitchFamily="18" charset="0"/>
              <a:cs typeface="Times New Roman" panose="02020603050405020304" pitchFamily="18" charset="0"/>
            </a:endParaRPr>
          </a:p>
        </p:txBody>
      </p:sp>
      <p:sp>
        <p:nvSpPr>
          <p:cNvPr id="9" name="Rectangle 8">
            <a:extLst>
              <a:ext uri="{FF2B5EF4-FFF2-40B4-BE49-F238E27FC236}">
                <a16:creationId xmlns:a16="http://schemas.microsoft.com/office/drawing/2014/main" id="{F8E7F228-B3AE-1543-801E-D32D47F2B913}"/>
              </a:ext>
            </a:extLst>
          </p:cNvPr>
          <p:cNvSpPr/>
          <p:nvPr/>
        </p:nvSpPr>
        <p:spPr>
          <a:xfrm>
            <a:off x="174410" y="4955769"/>
            <a:ext cx="4098215" cy="1546577"/>
          </a:xfrm>
          <a:prstGeom prst="rect">
            <a:avLst/>
          </a:prstGeom>
        </p:spPr>
        <p:txBody>
          <a:bodyPr wrap="square">
            <a:spAutoFit/>
          </a:bodyPr>
          <a:lstStyle/>
          <a:p>
            <a:r>
              <a:rPr lang="en-US" sz="1350" dirty="0">
                <a:solidFill>
                  <a:srgbClr val="FF0000"/>
                </a:solidFill>
                <a:latin typeface="Times New Roman" panose="02020603050405020304" pitchFamily="18" charset="0"/>
                <a:ea typeface="SimSun" panose="02010600030101010101" pitchFamily="2" charset="-122"/>
              </a:rPr>
              <a:t>The panels on the right show ensemble mean model simulated changes over the last several decades in response to radiative forcing changes, including greenhouses gases, aerosols, and stratospheric ozone. The simulated trends do not reproduce the observed trends around the Antarctic. Instead, the model simulates a steady warming and Antarctic sea ice loss.</a:t>
            </a:r>
            <a:r>
              <a:rPr lang="en-US" sz="1350" dirty="0">
                <a:solidFill>
                  <a:srgbClr val="FF0000"/>
                </a:solidFill>
              </a:rPr>
              <a:t> </a:t>
            </a:r>
          </a:p>
        </p:txBody>
      </p:sp>
      <p:sp>
        <p:nvSpPr>
          <p:cNvPr id="12" name="Rectangle 11">
            <a:extLst>
              <a:ext uri="{FF2B5EF4-FFF2-40B4-BE49-F238E27FC236}">
                <a16:creationId xmlns:a16="http://schemas.microsoft.com/office/drawing/2014/main" id="{0D4B4808-90CA-C047-836C-D94BF98D3EA1}"/>
              </a:ext>
            </a:extLst>
          </p:cNvPr>
          <p:cNvSpPr/>
          <p:nvPr/>
        </p:nvSpPr>
        <p:spPr>
          <a:xfrm>
            <a:off x="1082110" y="164149"/>
            <a:ext cx="7632681" cy="346249"/>
          </a:xfrm>
          <a:prstGeom prst="rect">
            <a:avLst/>
          </a:prstGeom>
          <a:solidFill>
            <a:schemeClr val="accent6">
              <a:lumMod val="40000"/>
              <a:lumOff val="60000"/>
            </a:schemeClr>
          </a:solidFill>
          <a:scene3d>
            <a:camera prst="orthographicFront"/>
            <a:lightRig rig="threePt" dir="t"/>
          </a:scene3d>
          <a:sp3d>
            <a:bevelT w="165100" prst="coolSlant"/>
          </a:sp3d>
        </p:spPr>
        <p:txBody>
          <a:bodyPr wrap="square">
            <a:spAutoFit/>
          </a:bodyPr>
          <a:lstStyle/>
          <a:p>
            <a:r>
              <a:rPr lang="en-US" altLang="zh-CN" sz="1650" dirty="0">
                <a:latin typeface="Times New Roman" panose="02020603050405020304" pitchFamily="18" charset="0"/>
                <a:cs typeface="Times New Roman" panose="02020603050405020304" pitchFamily="18" charset="0"/>
              </a:rPr>
              <a:t>Could such low frequency climate variability play a role in explaining observed trends?</a:t>
            </a:r>
          </a:p>
        </p:txBody>
      </p:sp>
      <p:pic>
        <p:nvPicPr>
          <p:cNvPr id="13" name="Picture 12">
            <a:extLst>
              <a:ext uri="{FF2B5EF4-FFF2-40B4-BE49-F238E27FC236}">
                <a16:creationId xmlns:a16="http://schemas.microsoft.com/office/drawing/2014/main" id="{4782E3D9-6485-7742-917B-B8E4E730131F}"/>
              </a:ext>
            </a:extLst>
          </p:cNvPr>
          <p:cNvPicPr/>
          <p:nvPr/>
        </p:nvPicPr>
        <p:blipFill rotWithShape="1">
          <a:blip r:embed="rId2">
            <a:extLst>
              <a:ext uri="{28A0092B-C50C-407E-A947-70E740481C1C}">
                <a14:useLocalDpi xmlns:a14="http://schemas.microsoft.com/office/drawing/2010/main" val="0"/>
              </a:ext>
            </a:extLst>
          </a:blip>
          <a:srcRect l="2454" t="64985" r="3550"/>
          <a:stretch/>
        </p:blipFill>
        <p:spPr>
          <a:xfrm>
            <a:off x="4302377" y="4311753"/>
            <a:ext cx="4841623" cy="2522823"/>
          </a:xfrm>
          <a:prstGeom prst="rect">
            <a:avLst/>
          </a:prstGeom>
        </p:spPr>
      </p:pic>
      <p:sp>
        <p:nvSpPr>
          <p:cNvPr id="3" name="TextBox 2">
            <a:extLst>
              <a:ext uri="{FF2B5EF4-FFF2-40B4-BE49-F238E27FC236}">
                <a16:creationId xmlns:a16="http://schemas.microsoft.com/office/drawing/2014/main" id="{D7E63E6C-004D-AF41-9D2F-15D95130A812}"/>
              </a:ext>
            </a:extLst>
          </p:cNvPr>
          <p:cNvSpPr txBox="1"/>
          <p:nvPr/>
        </p:nvSpPr>
        <p:spPr>
          <a:xfrm>
            <a:off x="4786604" y="1490525"/>
            <a:ext cx="1641924" cy="307777"/>
          </a:xfrm>
          <a:prstGeom prst="rect">
            <a:avLst/>
          </a:prstGeom>
          <a:noFill/>
        </p:spPr>
        <p:txBody>
          <a:bodyPr wrap="none" rtlCol="0">
            <a:spAutoFit/>
          </a:bodyPr>
          <a:lstStyle/>
          <a:p>
            <a:r>
              <a:rPr lang="en-US" sz="1400" b="1" dirty="0"/>
              <a:t>Observed SST trend</a:t>
            </a:r>
          </a:p>
        </p:txBody>
      </p:sp>
      <p:sp>
        <p:nvSpPr>
          <p:cNvPr id="14" name="TextBox 13">
            <a:extLst>
              <a:ext uri="{FF2B5EF4-FFF2-40B4-BE49-F238E27FC236}">
                <a16:creationId xmlns:a16="http://schemas.microsoft.com/office/drawing/2014/main" id="{EC930A95-0657-EE44-9D52-300AB654B583}"/>
              </a:ext>
            </a:extLst>
          </p:cNvPr>
          <p:cNvSpPr txBox="1"/>
          <p:nvPr/>
        </p:nvSpPr>
        <p:spPr>
          <a:xfrm>
            <a:off x="7071901" y="1490525"/>
            <a:ext cx="1901739" cy="307777"/>
          </a:xfrm>
          <a:prstGeom prst="rect">
            <a:avLst/>
          </a:prstGeom>
          <a:noFill/>
        </p:spPr>
        <p:txBody>
          <a:bodyPr wrap="none" rtlCol="0">
            <a:spAutoFit/>
          </a:bodyPr>
          <a:lstStyle/>
          <a:p>
            <a:r>
              <a:rPr lang="en-US" sz="1400" b="1" dirty="0"/>
              <a:t>Observed Sea Ice trend</a:t>
            </a:r>
          </a:p>
        </p:txBody>
      </p:sp>
      <p:sp>
        <p:nvSpPr>
          <p:cNvPr id="15" name="TextBox 14">
            <a:extLst>
              <a:ext uri="{FF2B5EF4-FFF2-40B4-BE49-F238E27FC236}">
                <a16:creationId xmlns:a16="http://schemas.microsoft.com/office/drawing/2014/main" id="{7E84F893-9CFB-0144-88AE-D70C2C23734B}"/>
              </a:ext>
            </a:extLst>
          </p:cNvPr>
          <p:cNvSpPr txBox="1"/>
          <p:nvPr/>
        </p:nvSpPr>
        <p:spPr>
          <a:xfrm>
            <a:off x="4549547" y="4081954"/>
            <a:ext cx="1598002" cy="307777"/>
          </a:xfrm>
          <a:prstGeom prst="rect">
            <a:avLst/>
          </a:prstGeom>
          <a:noFill/>
        </p:spPr>
        <p:txBody>
          <a:bodyPr wrap="none" rtlCol="0">
            <a:spAutoFit/>
          </a:bodyPr>
          <a:lstStyle/>
          <a:p>
            <a:r>
              <a:rPr lang="en-US" sz="1400" b="1" dirty="0"/>
              <a:t>Modeled SST trend</a:t>
            </a:r>
          </a:p>
        </p:txBody>
      </p:sp>
      <p:sp>
        <p:nvSpPr>
          <p:cNvPr id="16" name="TextBox 15">
            <a:extLst>
              <a:ext uri="{FF2B5EF4-FFF2-40B4-BE49-F238E27FC236}">
                <a16:creationId xmlns:a16="http://schemas.microsoft.com/office/drawing/2014/main" id="{D48C9382-DE3E-B74B-87D0-41DACC5B23E0}"/>
              </a:ext>
            </a:extLst>
          </p:cNvPr>
          <p:cNvSpPr txBox="1"/>
          <p:nvPr/>
        </p:nvSpPr>
        <p:spPr>
          <a:xfrm>
            <a:off x="7108661" y="4075360"/>
            <a:ext cx="1857816" cy="307777"/>
          </a:xfrm>
          <a:prstGeom prst="rect">
            <a:avLst/>
          </a:prstGeom>
          <a:noFill/>
        </p:spPr>
        <p:txBody>
          <a:bodyPr wrap="none" rtlCol="0">
            <a:spAutoFit/>
          </a:bodyPr>
          <a:lstStyle/>
          <a:p>
            <a:r>
              <a:rPr lang="en-US" sz="1400" b="1" dirty="0"/>
              <a:t>Modeled Sea Ice trend</a:t>
            </a:r>
          </a:p>
        </p:txBody>
      </p:sp>
      <p:cxnSp>
        <p:nvCxnSpPr>
          <p:cNvPr id="17" name="Straight Connector 16">
            <a:extLst>
              <a:ext uri="{FF2B5EF4-FFF2-40B4-BE49-F238E27FC236}">
                <a16:creationId xmlns:a16="http://schemas.microsoft.com/office/drawing/2014/main" id="{DE9A91EB-E22A-9945-ABCE-9FE48D312F08}"/>
              </a:ext>
            </a:extLst>
          </p:cNvPr>
          <p:cNvCxnSpPr>
            <a:cxnSpLocks/>
          </p:cNvCxnSpPr>
          <p:nvPr/>
        </p:nvCxnSpPr>
        <p:spPr>
          <a:xfrm>
            <a:off x="4668536" y="3954013"/>
            <a:ext cx="404625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29EEFAB2-096A-5F4A-814B-C69481D82827}"/>
              </a:ext>
            </a:extLst>
          </p:cNvPr>
          <p:cNvCxnSpPr>
            <a:cxnSpLocks/>
          </p:cNvCxnSpPr>
          <p:nvPr/>
        </p:nvCxnSpPr>
        <p:spPr>
          <a:xfrm>
            <a:off x="4290073" y="1308243"/>
            <a:ext cx="0" cy="5868146"/>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6741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dissolve">
                                      <p:cBhvr>
                                        <p:cTn id="7" dur="500"/>
                                        <p:tgtEl>
                                          <p:spTgt spid="18"/>
                                        </p:tgtEl>
                                      </p:cBhvr>
                                    </p:animEffect>
                                  </p:childTnLst>
                                </p:cTn>
                              </p:par>
                              <p:par>
                                <p:cTn id="8" presetID="9"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dissolve">
                                      <p:cBhvr>
                                        <p:cTn id="10" dur="500"/>
                                        <p:tgtEl>
                                          <p:spTgt spid="1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dissolve">
                                      <p:cBhvr>
                                        <p:cTn id="13" dur="500"/>
                                        <p:tgtEl>
                                          <p:spTgt spid="15"/>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dissolve">
                                      <p:cBhvr>
                                        <p:cTn id="16" dur="500"/>
                                        <p:tgtEl>
                                          <p:spTgt spid="16"/>
                                        </p:tgtEl>
                                      </p:cBhvr>
                                    </p:animEffect>
                                  </p:childTnLst>
                                </p:cTn>
                              </p:par>
                              <p:par>
                                <p:cTn id="17" presetID="9"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dissolve">
                                      <p:cBhvr>
                                        <p:cTn id="19" dur="500"/>
                                        <p:tgtEl>
                                          <p:spTgt spid="13"/>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dissolv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CA5953DC-2CC4-384A-B26C-F50FCB8BE972}"/>
              </a:ext>
            </a:extLst>
          </p:cNvPr>
          <p:cNvSpPr txBox="1">
            <a:spLocks/>
          </p:cNvSpPr>
          <p:nvPr/>
        </p:nvSpPr>
        <p:spPr>
          <a:xfrm>
            <a:off x="139942" y="173812"/>
            <a:ext cx="5346458" cy="526298"/>
          </a:xfrm>
          <a:prstGeom prst="rect">
            <a:avLst/>
          </a:prstGeom>
          <a:noFill/>
        </p:spPr>
        <p:txBody>
          <a:bodyPr vert="horz" wrap="square" lIns="68580" tIns="34290" rIns="68580" bIns="3429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50" b="1" dirty="0">
                <a:latin typeface="Times New Roman" panose="02020603050405020304" pitchFamily="18" charset="0"/>
                <a:cs typeface="Times New Roman" panose="02020603050405020304" pitchFamily="18" charset="0"/>
              </a:rPr>
              <a:t>Southern Ocean(SO) internal variability in coupled model </a:t>
            </a:r>
          </a:p>
          <a:p>
            <a:endParaRPr lang="zh-CN" altLang="en-US" sz="1650"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90181518-FE78-7D45-9455-D8D4B8CDF10C}"/>
              </a:ext>
            </a:extLst>
          </p:cNvPr>
          <p:cNvPicPr/>
          <p:nvPr/>
        </p:nvPicPr>
        <p:blipFill rotWithShape="1">
          <a:blip r:embed="rId2">
            <a:extLst>
              <a:ext uri="{28A0092B-C50C-407E-A947-70E740481C1C}">
                <a14:useLocalDpi xmlns:a14="http://schemas.microsoft.com/office/drawing/2010/main" val="0"/>
              </a:ext>
            </a:extLst>
          </a:blip>
          <a:srcRect b="50765"/>
          <a:stretch/>
        </p:blipFill>
        <p:spPr>
          <a:xfrm>
            <a:off x="347518" y="858038"/>
            <a:ext cx="4597253" cy="2250609"/>
          </a:xfrm>
          <a:prstGeom prst="rect">
            <a:avLst/>
          </a:prstGeom>
        </p:spPr>
      </p:pic>
      <p:pic>
        <p:nvPicPr>
          <p:cNvPr id="7" name="Picture 6">
            <a:extLst>
              <a:ext uri="{FF2B5EF4-FFF2-40B4-BE49-F238E27FC236}">
                <a16:creationId xmlns:a16="http://schemas.microsoft.com/office/drawing/2014/main" id="{AFA46D92-71C3-8941-BA48-1E126C9E5343}"/>
              </a:ext>
            </a:extLst>
          </p:cNvPr>
          <p:cNvPicPr/>
          <p:nvPr/>
        </p:nvPicPr>
        <p:blipFill rotWithShape="1">
          <a:blip r:embed="rId2">
            <a:extLst>
              <a:ext uri="{28A0092B-C50C-407E-A947-70E740481C1C}">
                <a14:useLocalDpi xmlns:a14="http://schemas.microsoft.com/office/drawing/2010/main" val="0"/>
              </a:ext>
            </a:extLst>
          </a:blip>
          <a:srcRect l="592" t="47607" r="66493" b="5931"/>
          <a:stretch/>
        </p:blipFill>
        <p:spPr>
          <a:xfrm>
            <a:off x="5640031" y="701460"/>
            <a:ext cx="3178849" cy="3020972"/>
          </a:xfrm>
          <a:prstGeom prst="rect">
            <a:avLst/>
          </a:prstGeom>
        </p:spPr>
      </p:pic>
      <p:sp>
        <p:nvSpPr>
          <p:cNvPr id="8" name="TextBox 7">
            <a:extLst>
              <a:ext uri="{FF2B5EF4-FFF2-40B4-BE49-F238E27FC236}">
                <a16:creationId xmlns:a16="http://schemas.microsoft.com/office/drawing/2014/main" id="{2312C4EB-2559-EA4F-8E09-C738E2218BB9}"/>
              </a:ext>
            </a:extLst>
          </p:cNvPr>
          <p:cNvSpPr txBox="1"/>
          <p:nvPr/>
        </p:nvSpPr>
        <p:spPr>
          <a:xfrm>
            <a:off x="1034166" y="646376"/>
            <a:ext cx="3223959" cy="300082"/>
          </a:xfrm>
          <a:prstGeom prst="rect">
            <a:avLst/>
          </a:prstGeom>
          <a:noFill/>
        </p:spPr>
        <p:txBody>
          <a:bodyPr wrap="none" rtlCol="0">
            <a:spAutoFit/>
          </a:bodyPr>
          <a:lstStyle/>
          <a:p>
            <a:r>
              <a:rPr lang="en-US" sz="1350" dirty="0">
                <a:solidFill>
                  <a:srgbClr val="1C10D3"/>
                </a:solidFill>
                <a:latin typeface="Times New Roman" panose="02020603050405020304" pitchFamily="18" charset="0"/>
                <a:cs typeface="Times New Roman" panose="02020603050405020304" pitchFamily="18" charset="0"/>
              </a:rPr>
              <a:t>Southern Ocean deep convection variability</a:t>
            </a:r>
          </a:p>
        </p:txBody>
      </p:sp>
      <p:sp>
        <p:nvSpPr>
          <p:cNvPr id="9" name="TextBox 8">
            <a:extLst>
              <a:ext uri="{FF2B5EF4-FFF2-40B4-BE49-F238E27FC236}">
                <a16:creationId xmlns:a16="http://schemas.microsoft.com/office/drawing/2014/main" id="{94C26702-0289-5745-B098-9B3B1FC5FFED}"/>
              </a:ext>
            </a:extLst>
          </p:cNvPr>
          <p:cNvSpPr txBox="1"/>
          <p:nvPr/>
        </p:nvSpPr>
        <p:spPr>
          <a:xfrm>
            <a:off x="5682215" y="193629"/>
            <a:ext cx="3624346" cy="507831"/>
          </a:xfrm>
          <a:prstGeom prst="rect">
            <a:avLst/>
          </a:prstGeom>
          <a:noFill/>
        </p:spPr>
        <p:txBody>
          <a:bodyPr wrap="square" rtlCol="0">
            <a:spAutoFit/>
          </a:bodyPr>
          <a:lstStyle/>
          <a:p>
            <a:r>
              <a:rPr lang="en-US" sz="1350" dirty="0">
                <a:solidFill>
                  <a:srgbClr val="FF0000"/>
                </a:solidFill>
                <a:latin typeface="Times New Roman" panose="02020603050405020304" pitchFamily="18" charset="0"/>
                <a:cs typeface="Times New Roman" panose="02020603050405020304" pitchFamily="18" charset="0"/>
              </a:rPr>
              <a:t>MLD response in active convection resembles</a:t>
            </a:r>
          </a:p>
          <a:p>
            <a:r>
              <a:rPr lang="en-US" sz="1350" dirty="0">
                <a:solidFill>
                  <a:srgbClr val="FF0000"/>
                </a:solidFill>
                <a:latin typeface="Times New Roman" panose="02020603050405020304" pitchFamily="18" charset="0"/>
                <a:cs typeface="Times New Roman" panose="02020603050405020304" pitchFamily="18" charset="0"/>
              </a:rPr>
              <a:t>observed 1976/1977 Weddell Polynya</a:t>
            </a:r>
          </a:p>
        </p:txBody>
      </p:sp>
      <p:sp>
        <p:nvSpPr>
          <p:cNvPr id="11" name="Rectangle 10">
            <a:extLst>
              <a:ext uri="{FF2B5EF4-FFF2-40B4-BE49-F238E27FC236}">
                <a16:creationId xmlns:a16="http://schemas.microsoft.com/office/drawing/2014/main" id="{498076E6-BD21-C843-968C-E12AB83EC940}"/>
              </a:ext>
            </a:extLst>
          </p:cNvPr>
          <p:cNvSpPr/>
          <p:nvPr/>
        </p:nvSpPr>
        <p:spPr>
          <a:xfrm>
            <a:off x="5406755" y="3752477"/>
            <a:ext cx="3645400" cy="1131079"/>
          </a:xfrm>
          <a:prstGeom prst="rect">
            <a:avLst/>
          </a:prstGeom>
        </p:spPr>
        <p:txBody>
          <a:bodyPr wrap="square">
            <a:spAutoFit/>
          </a:bodyPr>
          <a:lstStyle/>
          <a:p>
            <a:r>
              <a:rPr lang="en-US" sz="1350" dirty="0">
                <a:solidFill>
                  <a:srgbClr val="1C10D3"/>
                </a:solidFill>
                <a:latin typeface="Times New Roman" panose="02020603050405020304" pitchFamily="18" charset="0"/>
                <a:ea typeface="SimSun" panose="02010600030101010101" pitchFamily="2" charset="-122"/>
              </a:rPr>
              <a:t>This natural variability can produce ~30-yr trends in SST and SIC that resemble the observations, with cooling trends in the Ross and Weddell Seas and warming trends over the Amundsen-Bellingshausen Seas </a:t>
            </a:r>
            <a:endParaRPr lang="en-US" sz="1350" dirty="0">
              <a:solidFill>
                <a:srgbClr val="1C10D3"/>
              </a:solidFill>
            </a:endParaRPr>
          </a:p>
        </p:txBody>
      </p:sp>
    </p:spTree>
    <p:extLst>
      <p:ext uri="{BB962C8B-B14F-4D97-AF65-F5344CB8AC3E}">
        <p14:creationId xmlns:p14="http://schemas.microsoft.com/office/powerpoint/2010/main" val="804289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dissolv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09C0B69E-DD65-9040-8A06-1C1D42286BD0}"/>
              </a:ext>
            </a:extLst>
          </p:cNvPr>
          <p:cNvSpPr txBox="1">
            <a:spLocks/>
          </p:cNvSpPr>
          <p:nvPr/>
        </p:nvSpPr>
        <p:spPr>
          <a:xfrm>
            <a:off x="152400" y="221840"/>
            <a:ext cx="8521916" cy="526298"/>
          </a:xfrm>
          <a:prstGeom prst="rect">
            <a:avLst/>
          </a:prstGeom>
          <a:solidFill>
            <a:schemeClr val="accent6">
              <a:lumMod val="20000"/>
              <a:lumOff val="80000"/>
            </a:schemeClr>
          </a:solidFill>
          <a:scene3d>
            <a:camera prst="orthographicFront"/>
            <a:lightRig rig="threePt" dir="t"/>
          </a:scene3d>
          <a:sp3d>
            <a:bevelT w="165100" prst="coolSlant"/>
          </a:sp3d>
        </p:spPr>
        <p:txBody>
          <a:bodyPr vert="horz" wrap="square" lIns="68580" tIns="34290" rIns="68580" bIns="3429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50" b="1" dirty="0">
                <a:latin typeface="Times New Roman" panose="02020603050405020304" pitchFamily="18" charset="0"/>
                <a:cs typeface="Times New Roman" panose="02020603050405020304" pitchFamily="18" charset="0"/>
              </a:rPr>
              <a:t>If we initialize a coupled model from a strong phase of the convective cycle, does the model reproduce the observed trends over the period 1979-2012?</a:t>
            </a:r>
            <a:endParaRPr lang="zh-CN" altLang="en-US" sz="1650" b="1" dirty="0">
              <a:latin typeface="Times New Roman" panose="0202060305040502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6147DFB8-FAEC-1449-B1C9-8D4C91B28F95}"/>
              </a:ext>
            </a:extLst>
          </p:cNvPr>
          <p:cNvSpPr txBox="1"/>
          <p:nvPr/>
        </p:nvSpPr>
        <p:spPr>
          <a:xfrm>
            <a:off x="0" y="1381476"/>
            <a:ext cx="2774799" cy="4124206"/>
          </a:xfrm>
          <a:prstGeom prst="rect">
            <a:avLst/>
          </a:prstGeom>
          <a:noFill/>
        </p:spPr>
        <p:txBody>
          <a:bodyPr wrap="none" rtlCol="0">
            <a:spAutoFit/>
          </a:bodyPr>
          <a:lstStyle/>
          <a:p>
            <a:r>
              <a:rPr lang="en-US" u="sng" dirty="0"/>
              <a:t>Ensemble simulations </a:t>
            </a:r>
          </a:p>
          <a:p>
            <a:r>
              <a:rPr lang="en-US" u="sng" dirty="0"/>
              <a:t>for 1979-2012:</a:t>
            </a:r>
          </a:p>
          <a:p>
            <a:endParaRPr lang="en-US" dirty="0"/>
          </a:p>
          <a:p>
            <a:r>
              <a:rPr lang="en-US" sz="1600" dirty="0"/>
              <a:t>A: Initialize from active phase </a:t>
            </a:r>
          </a:p>
          <a:p>
            <a:r>
              <a:rPr lang="en-US" sz="1600" dirty="0"/>
              <a:t>of  convective cycle</a:t>
            </a:r>
          </a:p>
          <a:p>
            <a:endParaRPr lang="en-US" sz="1600" dirty="0"/>
          </a:p>
          <a:p>
            <a:endParaRPr lang="en-US" sz="1600" dirty="0"/>
          </a:p>
          <a:p>
            <a:endParaRPr lang="en-US" sz="1600" dirty="0"/>
          </a:p>
          <a:p>
            <a:endParaRPr lang="en-US" sz="1600" dirty="0"/>
          </a:p>
          <a:p>
            <a:r>
              <a:rPr lang="en-US" sz="1600" dirty="0"/>
              <a:t>B: Initialize from inactive phase</a:t>
            </a:r>
          </a:p>
          <a:p>
            <a:endParaRPr lang="en-US" sz="1600" dirty="0"/>
          </a:p>
          <a:p>
            <a:endParaRPr lang="en-US" sz="1600" dirty="0"/>
          </a:p>
          <a:p>
            <a:endParaRPr lang="en-US" sz="1600" dirty="0"/>
          </a:p>
          <a:p>
            <a:endParaRPr lang="en-US" sz="1600" dirty="0"/>
          </a:p>
          <a:p>
            <a:r>
              <a:rPr lang="en-US" sz="1600" dirty="0"/>
              <a:t>C: Initialize from neutral phase</a:t>
            </a:r>
          </a:p>
          <a:p>
            <a:endParaRPr lang="en-US" sz="1600" dirty="0"/>
          </a:p>
        </p:txBody>
      </p:sp>
      <p:sp>
        <p:nvSpPr>
          <p:cNvPr id="3" name="TextBox 2">
            <a:extLst>
              <a:ext uri="{FF2B5EF4-FFF2-40B4-BE49-F238E27FC236}">
                <a16:creationId xmlns:a16="http://schemas.microsoft.com/office/drawing/2014/main" id="{C65EAFC0-85EE-5140-AC95-8172A447F43F}"/>
              </a:ext>
            </a:extLst>
          </p:cNvPr>
          <p:cNvSpPr txBox="1"/>
          <p:nvPr/>
        </p:nvSpPr>
        <p:spPr>
          <a:xfrm>
            <a:off x="0" y="2715116"/>
            <a:ext cx="2978316" cy="369332"/>
          </a:xfrm>
          <a:prstGeom prst="rect">
            <a:avLst/>
          </a:prstGeom>
          <a:noFill/>
        </p:spPr>
        <p:txBody>
          <a:bodyPr wrap="none" rtlCol="0">
            <a:spAutoFit/>
          </a:bodyPr>
          <a:lstStyle/>
          <a:p>
            <a:r>
              <a:rPr lang="en-US" b="1" dirty="0">
                <a:solidFill>
                  <a:srgbClr val="0070C0"/>
                </a:solidFill>
              </a:rPr>
              <a:t>Reproduces observed trends!</a:t>
            </a:r>
          </a:p>
        </p:txBody>
      </p:sp>
      <p:sp>
        <p:nvSpPr>
          <p:cNvPr id="10" name="TextBox 9">
            <a:extLst>
              <a:ext uri="{FF2B5EF4-FFF2-40B4-BE49-F238E27FC236}">
                <a16:creationId xmlns:a16="http://schemas.microsoft.com/office/drawing/2014/main" id="{99954C59-FE2B-AC49-8032-F77E5310C523}"/>
              </a:ext>
            </a:extLst>
          </p:cNvPr>
          <p:cNvSpPr txBox="1"/>
          <p:nvPr/>
        </p:nvSpPr>
        <p:spPr>
          <a:xfrm>
            <a:off x="-80801" y="4018066"/>
            <a:ext cx="3838102" cy="369332"/>
          </a:xfrm>
          <a:prstGeom prst="rect">
            <a:avLst/>
          </a:prstGeom>
          <a:noFill/>
        </p:spPr>
        <p:txBody>
          <a:bodyPr wrap="none" rtlCol="0">
            <a:spAutoFit/>
          </a:bodyPr>
          <a:lstStyle/>
          <a:p>
            <a:r>
              <a:rPr lang="en-US" b="1" dirty="0">
                <a:solidFill>
                  <a:srgbClr val="FF0000"/>
                </a:solidFill>
              </a:rPr>
              <a:t>Does NOT reproduce observed trends!</a:t>
            </a:r>
          </a:p>
        </p:txBody>
      </p:sp>
      <p:sp>
        <p:nvSpPr>
          <p:cNvPr id="11" name="TextBox 10">
            <a:extLst>
              <a:ext uri="{FF2B5EF4-FFF2-40B4-BE49-F238E27FC236}">
                <a16:creationId xmlns:a16="http://schemas.microsoft.com/office/drawing/2014/main" id="{04869344-29E9-C645-94AD-BD7450AF7C88}"/>
              </a:ext>
            </a:extLst>
          </p:cNvPr>
          <p:cNvSpPr txBox="1"/>
          <p:nvPr/>
        </p:nvSpPr>
        <p:spPr>
          <a:xfrm>
            <a:off x="0" y="5321016"/>
            <a:ext cx="3838102" cy="369332"/>
          </a:xfrm>
          <a:prstGeom prst="rect">
            <a:avLst/>
          </a:prstGeom>
          <a:noFill/>
        </p:spPr>
        <p:txBody>
          <a:bodyPr wrap="none" rtlCol="0">
            <a:spAutoFit/>
          </a:bodyPr>
          <a:lstStyle/>
          <a:p>
            <a:r>
              <a:rPr lang="en-US" b="1" dirty="0">
                <a:solidFill>
                  <a:srgbClr val="FF0000"/>
                </a:solidFill>
              </a:rPr>
              <a:t>Does NOT reproduce observed trends!</a:t>
            </a:r>
          </a:p>
        </p:txBody>
      </p:sp>
      <p:sp>
        <p:nvSpPr>
          <p:cNvPr id="18" name="Rectangle 17">
            <a:extLst>
              <a:ext uri="{FF2B5EF4-FFF2-40B4-BE49-F238E27FC236}">
                <a16:creationId xmlns:a16="http://schemas.microsoft.com/office/drawing/2014/main" id="{6E7E616C-49FF-2949-B093-C01C7DC9C3A7}"/>
              </a:ext>
            </a:extLst>
          </p:cNvPr>
          <p:cNvSpPr/>
          <p:nvPr/>
        </p:nvSpPr>
        <p:spPr>
          <a:xfrm>
            <a:off x="4284185" y="4036017"/>
            <a:ext cx="4106944" cy="36046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F42A4018-0715-1040-907E-91DEC572A92F}"/>
              </a:ext>
            </a:extLst>
          </p:cNvPr>
          <p:cNvSpPr/>
          <p:nvPr/>
        </p:nvSpPr>
        <p:spPr>
          <a:xfrm>
            <a:off x="4314306" y="6043268"/>
            <a:ext cx="4106944" cy="36046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1419246E-7552-9C48-BCD6-E562C166C74C}"/>
              </a:ext>
            </a:extLst>
          </p:cNvPr>
          <p:cNvSpPr txBox="1"/>
          <p:nvPr/>
        </p:nvSpPr>
        <p:spPr>
          <a:xfrm>
            <a:off x="3757301" y="2572912"/>
            <a:ext cx="5015230" cy="646331"/>
          </a:xfrm>
          <a:prstGeom prst="rect">
            <a:avLst/>
          </a:prstGeom>
          <a:noFill/>
        </p:spPr>
        <p:txBody>
          <a:bodyPr wrap="square" rtlCol="0">
            <a:spAutoFit/>
          </a:bodyPr>
          <a:lstStyle/>
          <a:p>
            <a:r>
              <a:rPr lang="en-US" i="1" dirty="0"/>
              <a:t>(The images that went on the right side of this slide are not posted – sorry for the inconvenience).</a:t>
            </a:r>
          </a:p>
        </p:txBody>
      </p:sp>
    </p:spTree>
    <p:extLst>
      <p:ext uri="{BB962C8B-B14F-4D97-AF65-F5344CB8AC3E}">
        <p14:creationId xmlns:p14="http://schemas.microsoft.com/office/powerpoint/2010/main" val="853961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xit" presetSubtype="0" fill="hold" grpId="1" nodeType="withEffect">
                                  <p:stCondLst>
                                    <p:cond delay="0"/>
                                  </p:stCondLst>
                                  <p:childTnLst>
                                    <p:animEffect transition="out" filter="dissolve">
                                      <p:cBhvr>
                                        <p:cTn id="9" dur="500"/>
                                        <p:tgtEl>
                                          <p:spTgt spid="18"/>
                                        </p:tgtEl>
                                      </p:cBhvr>
                                    </p:animEffect>
                                    <p:set>
                                      <p:cBhvr>
                                        <p:cTn id="10" dur="1" fill="hold">
                                          <p:stCondLst>
                                            <p:cond delay="499"/>
                                          </p:stCondLst>
                                        </p:cTn>
                                        <p:tgtEl>
                                          <p:spTgt spid="18"/>
                                        </p:tgtEl>
                                        <p:attrNameLst>
                                          <p:attrName>style.visibility</p:attrName>
                                        </p:attrNameLst>
                                      </p:cBhvr>
                                      <p:to>
                                        <p:strVal val="hidden"/>
                                      </p:to>
                                    </p:set>
                                  </p:childTnLst>
                                </p:cTn>
                              </p:par>
                              <p:par>
                                <p:cTn id="11" presetID="9" presetClass="exit" presetSubtype="0" fill="hold" grpId="2" nodeType="withEffect">
                                  <p:stCondLst>
                                    <p:cond delay="0"/>
                                  </p:stCondLst>
                                  <p:childTnLst>
                                    <p:animEffect transition="out" filter="dissolve">
                                      <p:cBhvr>
                                        <p:cTn id="12" dur="500"/>
                                        <p:tgtEl>
                                          <p:spTgt spid="19"/>
                                        </p:tgtEl>
                                      </p:cBhvr>
                                    </p:animEffect>
                                    <p:set>
                                      <p:cBhvr>
                                        <p:cTn id="13" dur="1" fill="hold">
                                          <p:stCondLst>
                                            <p:cond delay="499"/>
                                          </p:stCondLst>
                                        </p:cTn>
                                        <p:tgtEl>
                                          <p:spTgt spid="19"/>
                                        </p:tgtEl>
                                        <p:attrNameLst>
                                          <p:attrName>style.visibility</p:attrName>
                                        </p:attrNameLst>
                                      </p:cBhvr>
                                      <p:to>
                                        <p:strVal val="hidden"/>
                                      </p:to>
                                    </p:set>
                                  </p:childTnLst>
                                </p:cTn>
                              </p:par>
                              <p:par>
                                <p:cTn id="14" presetID="9"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dissolve">
                                      <p:cBhvr>
                                        <p:cTn id="16" dur="500"/>
                                        <p:tgtEl>
                                          <p:spTgt spid="10"/>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dissolve">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11" grpId="0"/>
      <p:bldP spid="18" grpId="1" animBg="1"/>
      <p:bldP spid="19" grpId="2"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064" y="588872"/>
            <a:ext cx="9014936" cy="369331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marL="285750" indent="-285750">
              <a:buFont typeface="Wingdings" charset="2"/>
              <a:buChar char="Ø"/>
            </a:pPr>
            <a:r>
              <a:rPr lang="en-US" dirty="0"/>
              <a:t>Pronounced multidecadal model variability in the Southern Ocean is related to a buildup of heat in the deep ocean that is periodically vented to the atmosphere via deep convection.</a:t>
            </a:r>
          </a:p>
          <a:p>
            <a:pPr marL="285750" indent="-285750">
              <a:buFont typeface="Wingdings" charset="2"/>
              <a:buChar char="Ø"/>
            </a:pPr>
            <a:endParaRPr lang="en-US" dirty="0"/>
          </a:p>
          <a:p>
            <a:pPr marL="285750" indent="-285750">
              <a:buFont typeface="Wingdings" charset="2"/>
              <a:buChar char="Ø"/>
            </a:pPr>
            <a:r>
              <a:rPr lang="en-US" dirty="0"/>
              <a:t>This variability is highly predictable on decadal scales.</a:t>
            </a:r>
          </a:p>
          <a:p>
            <a:pPr marL="285750" indent="-285750">
              <a:buFont typeface="Wingdings" charset="2"/>
              <a:buChar char="Ø"/>
            </a:pPr>
            <a:endParaRPr lang="en-US" dirty="0"/>
          </a:p>
          <a:p>
            <a:pPr marL="285750" indent="-285750">
              <a:buFont typeface="Wingdings" charset="2"/>
              <a:buChar char="Ø"/>
            </a:pPr>
            <a:r>
              <a:rPr lang="en-US" dirty="0"/>
              <a:t> These multidecadal variations drive decadal scale trends in model ocean temperature and sea ice that look like observed trends.</a:t>
            </a:r>
          </a:p>
          <a:p>
            <a:pPr marL="285750" indent="-285750">
              <a:buFont typeface="Wingdings" charset="2"/>
              <a:buChar char="Ø"/>
            </a:pPr>
            <a:endParaRPr lang="en-US" dirty="0"/>
          </a:p>
          <a:p>
            <a:pPr marL="285750" indent="-285750">
              <a:buFont typeface="Wingdings" charset="2"/>
              <a:buChar char="Ø"/>
            </a:pPr>
            <a:r>
              <a:rPr lang="en-US" dirty="0"/>
              <a:t>Simulations of the last 30+ years that are initialized from a phase of this variability (with active convection) can reproduce observed trends in the Southern Ocean.</a:t>
            </a:r>
          </a:p>
          <a:p>
            <a:pPr marL="285750" indent="-285750">
              <a:buFont typeface="Wingdings" charset="2"/>
              <a:buChar char="Ø"/>
            </a:pPr>
            <a:endParaRPr lang="en-US" dirty="0"/>
          </a:p>
          <a:p>
            <a:pPr marL="285750" indent="-285750">
              <a:buFont typeface="Wingdings" charset="2"/>
              <a:buChar char="Ø"/>
            </a:pPr>
            <a:r>
              <a:rPr lang="en-US" dirty="0"/>
              <a:t>These results suggest a possible role for internal variability in explaining observed trends … and with good observations and models they may be predictable.</a:t>
            </a:r>
          </a:p>
        </p:txBody>
      </p:sp>
      <p:sp>
        <p:nvSpPr>
          <p:cNvPr id="3" name="TextBox 2"/>
          <p:cNvSpPr txBox="1"/>
          <p:nvPr/>
        </p:nvSpPr>
        <p:spPr>
          <a:xfrm>
            <a:off x="2894343" y="51138"/>
            <a:ext cx="3000876" cy="400110"/>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pPr algn="ctr"/>
            <a:r>
              <a:rPr lang="en-US" sz="2000" b="1" dirty="0">
                <a:latin typeface="Apple Chancery"/>
                <a:cs typeface="Apple Chancery"/>
              </a:rPr>
              <a:t>Summary and Discussion</a:t>
            </a:r>
          </a:p>
        </p:txBody>
      </p:sp>
      <p:sp>
        <p:nvSpPr>
          <p:cNvPr id="4" name="TextBox 3">
            <a:extLst>
              <a:ext uri="{FF2B5EF4-FFF2-40B4-BE49-F238E27FC236}">
                <a16:creationId xmlns:a16="http://schemas.microsoft.com/office/drawing/2014/main" id="{98E6BCBD-4A70-0448-9D60-6F6F76A191EB}"/>
              </a:ext>
            </a:extLst>
          </p:cNvPr>
          <p:cNvSpPr txBox="1"/>
          <p:nvPr/>
        </p:nvSpPr>
        <p:spPr>
          <a:xfrm>
            <a:off x="129064" y="4419815"/>
            <a:ext cx="8926801" cy="2339102"/>
          </a:xfrm>
          <a:prstGeom prst="rect">
            <a:avLst/>
          </a:prstGeom>
          <a:solidFill>
            <a:schemeClr val="accent6">
              <a:lumMod val="20000"/>
              <a:lumOff val="80000"/>
            </a:schemeClr>
          </a:solidFill>
        </p:spPr>
        <p:txBody>
          <a:bodyPr wrap="square" rtlCol="0">
            <a:spAutoFit/>
          </a:bodyPr>
          <a:lstStyle/>
          <a:p>
            <a:r>
              <a:rPr lang="en-US" altLang="zh-CN" sz="2000" b="1" u="sng" dirty="0">
                <a:latin typeface="Times New Roman" panose="02020603050405020304" pitchFamily="18" charset="0"/>
                <a:cs typeface="Times New Roman" panose="02020603050405020304" pitchFamily="18" charset="0"/>
              </a:rPr>
              <a:t>Caveats:</a:t>
            </a:r>
          </a:p>
          <a:p>
            <a:endParaRPr lang="en-US" altLang="zh-CN" b="1" u="sng" dirty="0">
              <a:latin typeface="Times New Roman" panose="02020603050405020304" pitchFamily="18" charset="0"/>
              <a:cs typeface="Times New Roman" panose="02020603050405020304" pitchFamily="18" charset="0"/>
            </a:endParaRPr>
          </a:p>
          <a:p>
            <a:pPr marL="285750" indent="-285750">
              <a:buFont typeface="Wingdings" pitchFamily="2" charset="2"/>
              <a:buChar char="Ø"/>
            </a:pPr>
            <a:r>
              <a:rPr lang="en-US" altLang="zh-CN" dirty="0">
                <a:cs typeface="Times New Roman" panose="02020603050405020304" pitchFamily="18" charset="0"/>
              </a:rPr>
              <a:t>Sparse observations in Southern Ocean make it difficult to evaluate simulated variability </a:t>
            </a:r>
          </a:p>
          <a:p>
            <a:pPr marL="285750" indent="-285750">
              <a:buFont typeface="Wingdings" pitchFamily="2" charset="2"/>
              <a:buChar char="Ø"/>
            </a:pPr>
            <a:endParaRPr lang="en-US" altLang="zh-CN" dirty="0">
              <a:cs typeface="Times New Roman" panose="02020603050405020304" pitchFamily="18" charset="0"/>
            </a:endParaRPr>
          </a:p>
          <a:p>
            <a:pPr marL="285750" indent="-285750">
              <a:buFont typeface="Wingdings" pitchFamily="2" charset="2"/>
              <a:buChar char="Ø"/>
            </a:pPr>
            <a:r>
              <a:rPr lang="en-US" altLang="zh-CN" dirty="0">
                <a:cs typeface="Times New Roman" panose="02020603050405020304" pitchFamily="18" charset="0"/>
              </a:rPr>
              <a:t>Model physics, especially ocean model (e.g., bias, mean state) and resolution</a:t>
            </a:r>
          </a:p>
          <a:p>
            <a:endParaRPr lang="en-US" altLang="zh-CN" dirty="0">
              <a:cs typeface="Times New Roman" panose="02020603050405020304" pitchFamily="18" charset="0"/>
            </a:endParaRPr>
          </a:p>
          <a:p>
            <a:pPr marL="285750" indent="-285750">
              <a:buFont typeface="Wingdings" pitchFamily="2" charset="2"/>
              <a:buChar char="Ø"/>
            </a:pPr>
            <a:r>
              <a:rPr lang="en-US" dirty="0">
                <a:cs typeface="Times New Roman" panose="02020603050405020304" pitchFamily="18" charset="0"/>
              </a:rPr>
              <a:t>Internally generated SO deep convection likely not the only driver – important roles for radiative forcing &amp; atmospheric circulation changes, including changes driven from Tropics</a:t>
            </a:r>
            <a:endParaRPr lang="en-US" altLang="zh-CN" dirty="0">
              <a:cs typeface="Times New Roman" panose="02020603050405020304" pitchFamily="18" charset="0"/>
            </a:endParaRPr>
          </a:p>
        </p:txBody>
      </p:sp>
    </p:spTree>
    <p:extLst>
      <p:ext uri="{BB962C8B-B14F-4D97-AF65-F5344CB8AC3E}">
        <p14:creationId xmlns:p14="http://schemas.microsoft.com/office/powerpoint/2010/main" val="6098819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30896</TotalTime>
  <Words>681</Words>
  <Application>Microsoft Macintosh PowerPoint</Application>
  <PresentationFormat>On-screen Show (4:3)</PresentationFormat>
  <Paragraphs>98</Paragraphs>
  <Slides>7</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7</vt:i4>
      </vt:variant>
    </vt:vector>
  </HeadingPairs>
  <TitlesOfParts>
    <vt:vector size="18" baseType="lpstr">
      <vt:lpstr>SimSun</vt:lpstr>
      <vt:lpstr>SimSun</vt:lpstr>
      <vt:lpstr>Apple Chancery</vt:lpstr>
      <vt:lpstr>Arial</vt:lpstr>
      <vt:lpstr>Arial Rounded MT Bold</vt:lpstr>
      <vt:lpstr>Calibri</vt:lpstr>
      <vt:lpstr>Chalkboard SE</vt:lpstr>
      <vt:lpstr>Chalkboard SE Regular</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Princeton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Thomas Delworth</dc:creator>
  <cp:lastModifiedBy>Microsoft Office User</cp:lastModifiedBy>
  <cp:revision>529</cp:revision>
  <dcterms:created xsi:type="dcterms:W3CDTF">2014-07-30T15:46:06Z</dcterms:created>
  <dcterms:modified xsi:type="dcterms:W3CDTF">2018-10-01T12:50:35Z</dcterms:modified>
</cp:coreProperties>
</file>