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8" r:id="rId2"/>
    <p:sldMasterId id="2147483656" r:id="rId3"/>
    <p:sldMasterId id="2147483658" r:id="rId4"/>
    <p:sldMasterId id="2147483660" r:id="rId5"/>
    <p:sldMasterId id="2147483662" r:id="rId6"/>
  </p:sldMasterIdLst>
  <p:notesMasterIdLst>
    <p:notesMasterId r:id="rId13"/>
  </p:notesMasterIdLst>
  <p:sldIdLst>
    <p:sldId id="258" r:id="rId7"/>
    <p:sldId id="264" r:id="rId8"/>
    <p:sldId id="265" r:id="rId9"/>
    <p:sldId id="266" r:id="rId10"/>
    <p:sldId id="263" r:id="rId11"/>
    <p:sldId id="267" r:id="rId1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45547E-DC75-5D20-D34A-8D3ED2D11FA1}" name="Michael Sparrow" initials="MS" userId="S::msparrow@wmo.int::3a0534f5-6b96-4746-9ab0-0167afee1201" providerId="AD"/>
  <p188:author id="{9C0E85BA-A50F-49F0-AED6-CDE9356A42AA}" name="Guest User" initials="GU" userId="S::urn:spo:tenantanon#eaa6be54-4687-40c4-9827-c044bd8e8d3c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C3D"/>
    <a:srgbClr val="050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2C1ECC-8434-DB59-2FBE-5CEF7FD10D1D}" v="376" dt="2026-03-16T10:27:27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54" autoAdjust="0"/>
    <p:restoredTop sz="94660"/>
  </p:normalViewPr>
  <p:slideViewPr>
    <p:cSldViewPr snapToGrid="0">
      <p:cViewPr varScale="1">
        <p:scale>
          <a:sx n="194" d="100"/>
          <a:sy n="194" d="100"/>
        </p:scale>
        <p:origin x="1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ABDE5-D95F-49D7-87AF-E9590F5CE3E4}" type="datetimeFigureOut">
              <a:rPr lang="en-CH" smtClean="0"/>
              <a:t>16.03.2026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097F-6410-4C66-A953-1CB42DAF761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6928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3B3F74C-E36B-2B8A-FCF6-259CE2110DCB}"/>
              </a:ext>
            </a:extLst>
          </p:cNvPr>
          <p:cNvSpPr txBox="1"/>
          <p:nvPr userDrawn="1"/>
        </p:nvSpPr>
        <p:spPr>
          <a:xfrm>
            <a:off x="838201" y="388747"/>
            <a:ext cx="10498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800" b="0" dirty="0">
                <a:solidFill>
                  <a:srgbClr val="222C3D"/>
                </a:solidFill>
              </a:rPr>
              <a:t>47th Session of the World Climate Research Programme</a:t>
            </a:r>
          </a:p>
          <a:p>
            <a:pPr algn="ctr"/>
            <a:r>
              <a:rPr lang="en-CH" sz="2400" b="1" dirty="0">
                <a:solidFill>
                  <a:srgbClr val="222C3D"/>
                </a:solidFill>
              </a:rPr>
              <a:t>Joint Scientific Committee</a:t>
            </a:r>
            <a:endParaRPr lang="en-US" sz="2400" b="1" dirty="0">
              <a:solidFill>
                <a:srgbClr val="222C3D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6DB703E-F8EB-6426-F0D8-849E70D80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4184" y="5882074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5753F4F9-7EC9-4835-16A5-C0419743F0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184" y="618519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AEBE715-6818-37ED-5EFC-B64398398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4183" y="6490073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62610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ED19-F14A-2A1D-01CD-46670E43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655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0B1E3-EC59-CBE9-8E39-CBCA7C895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3024"/>
            <a:ext cx="10515600" cy="4233991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3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01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6BA3-6B00-4554-200C-EB733E031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6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67F27F2-489F-DAE7-3759-88E71A8F5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3024"/>
            <a:ext cx="10515600" cy="42339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01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81401A-F095-5A81-0A1F-4118BBCC2CC9}"/>
              </a:ext>
            </a:extLst>
          </p:cNvPr>
          <p:cNvSpPr txBox="1"/>
          <p:nvPr userDrawn="1"/>
        </p:nvSpPr>
        <p:spPr>
          <a:xfrm>
            <a:off x="247649" y="3478323"/>
            <a:ext cx="318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Activity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E3F3C-9612-B39B-0749-27A4C4EDE753}"/>
              </a:ext>
            </a:extLst>
          </p:cNvPr>
          <p:cNvSpPr txBox="1">
            <a:spLocks/>
          </p:cNvSpPr>
          <p:nvPr userDrawn="1"/>
        </p:nvSpPr>
        <p:spPr>
          <a:xfrm>
            <a:off x="247649" y="2627947"/>
            <a:ext cx="3048001" cy="7265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CH" sz="2000" dirty="0">
                <a:solidFill>
                  <a:schemeClr val="bg1"/>
                </a:solidFill>
              </a:rPr>
              <a:t>World Climate </a:t>
            </a:r>
          </a:p>
          <a:p>
            <a:pPr algn="l"/>
            <a:r>
              <a:rPr lang="en-CH" sz="2000" dirty="0">
                <a:solidFill>
                  <a:schemeClr val="bg1"/>
                </a:solidFill>
              </a:rPr>
              <a:t>Research Programme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C22488-240C-84AE-9370-9381419A7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4675" y="1632243"/>
            <a:ext cx="4638675" cy="726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9D359CD-7ED1-E639-41C8-C91070E40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2702011"/>
            <a:ext cx="5214551" cy="37729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587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3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FD9FD5-3CFD-F9F8-EDA3-5B497806DB05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846667" y="2039043"/>
            <a:ext cx="10498666" cy="741199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World Climate Research Programme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EE6B4-6798-F5DF-A096-EFC8194F7EA3}"/>
              </a:ext>
            </a:extLst>
          </p:cNvPr>
          <p:cNvSpPr txBox="1"/>
          <p:nvPr userDrawn="1"/>
        </p:nvSpPr>
        <p:spPr>
          <a:xfrm>
            <a:off x="3476750" y="5923673"/>
            <a:ext cx="3690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0640BA1-84FC-DE09-383E-2BA2EF2ED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667" y="2949110"/>
            <a:ext cx="10498666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31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6DBF4DA-A368-4621-CC59-64C177E5BDDD}"/>
              </a:ext>
            </a:extLst>
          </p:cNvPr>
          <p:cNvSpPr txBox="1"/>
          <p:nvPr userDrawn="1"/>
        </p:nvSpPr>
        <p:spPr>
          <a:xfrm>
            <a:off x="3290455" y="2828836"/>
            <a:ext cx="561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55146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B9B1027-E252-8D50-D47F-56E6C2F6CD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059424"/>
            <a:ext cx="10498666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3F74C-E36B-2B8A-FCF6-259CE2110DCB}"/>
              </a:ext>
            </a:extLst>
          </p:cNvPr>
          <p:cNvSpPr txBox="1"/>
          <p:nvPr userDrawn="1"/>
        </p:nvSpPr>
        <p:spPr>
          <a:xfrm>
            <a:off x="838201" y="1116824"/>
            <a:ext cx="10498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rgbClr val="222C3D"/>
                </a:solidFill>
              </a:rPr>
              <a:t>World Climate Research Programme</a:t>
            </a:r>
            <a:endParaRPr lang="en-US" sz="4400" b="1" dirty="0">
              <a:solidFill>
                <a:srgbClr val="222C3D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6DB703E-F8EB-6426-F0D8-849E70D80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4184" y="5882074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5753F4F9-7EC9-4835-16A5-C0419743F0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184" y="618519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AEBE715-6818-37ED-5EFC-B64398398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4183" y="6490073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8604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EE6B4-6798-F5DF-A096-EFC8194F7EA3}"/>
              </a:ext>
            </a:extLst>
          </p:cNvPr>
          <p:cNvSpPr txBox="1"/>
          <p:nvPr userDrawn="1"/>
        </p:nvSpPr>
        <p:spPr>
          <a:xfrm>
            <a:off x="3476750" y="5923673"/>
            <a:ext cx="3690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7154F40-E2C6-980C-75FC-B5727F49D6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9477" y="2141802"/>
            <a:ext cx="10498666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ADF65-1C5C-AE6C-0831-1778104B3156}"/>
              </a:ext>
            </a:extLst>
          </p:cNvPr>
          <p:cNvSpPr txBox="1"/>
          <p:nvPr userDrawn="1"/>
        </p:nvSpPr>
        <p:spPr>
          <a:xfrm>
            <a:off x="1159477" y="1199202"/>
            <a:ext cx="10498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rgbClr val="222C3D"/>
                </a:solidFill>
              </a:rPr>
              <a:t>World Climate Research Programme</a:t>
            </a:r>
            <a:endParaRPr lang="en-US" sz="4400" b="1" dirty="0">
              <a:solidFill>
                <a:srgbClr val="222C3D"/>
              </a:solidFill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6DAA3AA-C618-7B61-E773-E9BD61A771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5989" y="5129514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86DC2B2-B66F-A871-5AD6-4B6B6812D9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5989" y="543263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791E42B-9EB2-77C6-99BD-FFA80B351B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988" y="5737513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285095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745189-83F3-5BE2-D205-F593C7C766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059424"/>
            <a:ext cx="10498666" cy="36195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706C3-9C9C-D990-1C05-B9A942070A4A}"/>
              </a:ext>
            </a:extLst>
          </p:cNvPr>
          <p:cNvSpPr txBox="1"/>
          <p:nvPr userDrawn="1"/>
        </p:nvSpPr>
        <p:spPr>
          <a:xfrm>
            <a:off x="838201" y="1116824"/>
            <a:ext cx="10498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rgbClr val="222C3D"/>
                </a:solidFill>
              </a:rPr>
              <a:t>World Climate Research Programme</a:t>
            </a:r>
            <a:endParaRPr lang="en-US" sz="4400" b="1" dirty="0">
              <a:solidFill>
                <a:srgbClr val="222C3D"/>
              </a:solidFill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1A4F774-A6B8-E635-B131-993555F50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187" y="584970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7E0D7B3-5BD7-DA77-FDD4-74BE5E2C8D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0187" y="6152828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DCA5061-3B6E-65DB-32F6-0A80E7893F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0186" y="6457705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25326908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6BA3-6B00-4554-200C-EB733E031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6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67F27F2-489F-DAE7-3759-88E71A8F5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3024"/>
            <a:ext cx="10515600" cy="42339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496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6BA3-6B00-4554-200C-EB733E031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6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67F27F2-489F-DAE7-3759-88E71A8F5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3024"/>
            <a:ext cx="10515600" cy="42339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857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ED19-F14A-2A1D-01CD-46670E43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655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0B1E3-EC59-CBE9-8E39-CBCA7C895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3024"/>
            <a:ext cx="10515600" cy="4233991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833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81401A-F095-5A81-0A1F-4118BBCC2CC9}"/>
              </a:ext>
            </a:extLst>
          </p:cNvPr>
          <p:cNvSpPr txBox="1"/>
          <p:nvPr userDrawn="1"/>
        </p:nvSpPr>
        <p:spPr>
          <a:xfrm>
            <a:off x="247649" y="3478323"/>
            <a:ext cx="318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Activity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E3F3C-9612-B39B-0749-27A4C4EDE753}"/>
              </a:ext>
            </a:extLst>
          </p:cNvPr>
          <p:cNvSpPr txBox="1">
            <a:spLocks/>
          </p:cNvSpPr>
          <p:nvPr userDrawn="1"/>
        </p:nvSpPr>
        <p:spPr>
          <a:xfrm>
            <a:off x="247649" y="2627947"/>
            <a:ext cx="3048001" cy="7265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CH" sz="2000" dirty="0">
                <a:solidFill>
                  <a:schemeClr val="bg1"/>
                </a:solidFill>
              </a:rPr>
              <a:t>World Climate </a:t>
            </a:r>
          </a:p>
          <a:p>
            <a:pPr algn="l"/>
            <a:r>
              <a:rPr lang="en-CH" sz="2000" dirty="0">
                <a:solidFill>
                  <a:schemeClr val="bg1"/>
                </a:solidFill>
              </a:rPr>
              <a:t>Research Programme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C22488-240C-84AE-9370-9381419A7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4675" y="1632243"/>
            <a:ext cx="4638675" cy="726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9D359CD-7ED1-E639-41C8-C91070E40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2702011"/>
            <a:ext cx="5214551" cy="37729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52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CDB69-ADA6-00C9-54C6-B9812E0ABE25}"/>
              </a:ext>
            </a:extLst>
          </p:cNvPr>
          <p:cNvSpPr txBox="1"/>
          <p:nvPr userDrawn="1"/>
        </p:nvSpPr>
        <p:spPr>
          <a:xfrm>
            <a:off x="3290455" y="2828836"/>
            <a:ext cx="561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15724-E693-6597-2934-F5AB89437C59}"/>
              </a:ext>
            </a:extLst>
          </p:cNvPr>
          <p:cNvSpPr txBox="1"/>
          <p:nvPr userDrawn="1"/>
        </p:nvSpPr>
        <p:spPr>
          <a:xfrm>
            <a:off x="493615" y="6087547"/>
            <a:ext cx="308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www.wcrp-climate.org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D1D82030-3307-B68C-9266-12131F567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05" y="5730256"/>
            <a:ext cx="3710790" cy="834928"/>
          </a:xfrm>
          <a:prstGeom prst="rect">
            <a:avLst/>
          </a:prstGeom>
        </p:spPr>
      </p:pic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DBC6ED9A-9D06-8EC3-56CB-F5B5FA4681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6" y="4748504"/>
            <a:ext cx="2153419" cy="14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98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B9B1027-E252-8D50-D47F-56E6C2F6CD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059424"/>
            <a:ext cx="10498666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3F74C-E36B-2B8A-FCF6-259CE2110DCB}"/>
              </a:ext>
            </a:extLst>
          </p:cNvPr>
          <p:cNvSpPr txBox="1"/>
          <p:nvPr userDrawn="1"/>
        </p:nvSpPr>
        <p:spPr>
          <a:xfrm>
            <a:off x="838201" y="1116824"/>
            <a:ext cx="10498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chemeClr val="bg1"/>
                </a:solidFill>
              </a:rPr>
              <a:t>World Climate Research Programme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6DB703E-F8EB-6426-F0D8-849E70D80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4184" y="5882074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5753F4F9-7EC9-4835-16A5-C0419743F0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184" y="618519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AEBE715-6818-37ED-5EFC-B64398398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4183" y="6490073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48342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C9CA808-E2E7-8ACB-8EB6-B719A23F30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4184" y="5882074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491562E-7B6F-2AB6-D27B-7545F0FB30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184" y="618519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260D6F6-A4DA-6A4A-FD1B-5BD468A7E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4183" y="6490073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80851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68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ED19-F14A-2A1D-01CD-46670E43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655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0B1E3-EC59-CBE9-8E39-CBCA7C895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3024"/>
            <a:ext cx="10515600" cy="4233991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64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745189-83F3-5BE2-D205-F593C7C766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059424"/>
            <a:ext cx="10498666" cy="36195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706C3-9C9C-D990-1C05-B9A942070A4A}"/>
              </a:ext>
            </a:extLst>
          </p:cNvPr>
          <p:cNvSpPr txBox="1"/>
          <p:nvPr userDrawn="1"/>
        </p:nvSpPr>
        <p:spPr>
          <a:xfrm>
            <a:off x="838201" y="1116824"/>
            <a:ext cx="10498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rgbClr val="222C3D"/>
                </a:solidFill>
              </a:rPr>
              <a:t>World Climate Research Programme</a:t>
            </a:r>
            <a:endParaRPr lang="en-US" sz="4400" b="1" dirty="0">
              <a:solidFill>
                <a:srgbClr val="222C3D"/>
              </a:solidFill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1A4F774-A6B8-E635-B131-993555F50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187" y="584970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7E0D7B3-5BD7-DA77-FDD4-74BE5E2C8D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0187" y="6152828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DCA5061-3B6E-65DB-32F6-0A80E7893F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0186" y="6457705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7843359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81401A-F095-5A81-0A1F-4118BBCC2CC9}"/>
              </a:ext>
            </a:extLst>
          </p:cNvPr>
          <p:cNvSpPr txBox="1"/>
          <p:nvPr userDrawn="1"/>
        </p:nvSpPr>
        <p:spPr>
          <a:xfrm>
            <a:off x="247649" y="3478323"/>
            <a:ext cx="318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Activity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E3F3C-9612-B39B-0749-27A4C4EDE753}"/>
              </a:ext>
            </a:extLst>
          </p:cNvPr>
          <p:cNvSpPr txBox="1">
            <a:spLocks/>
          </p:cNvSpPr>
          <p:nvPr userDrawn="1"/>
        </p:nvSpPr>
        <p:spPr>
          <a:xfrm>
            <a:off x="247649" y="2627947"/>
            <a:ext cx="3048001" cy="7265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CH" sz="2000" dirty="0">
                <a:solidFill>
                  <a:schemeClr val="bg1"/>
                </a:solidFill>
              </a:rPr>
              <a:t>World Climate </a:t>
            </a:r>
          </a:p>
          <a:p>
            <a:pPr algn="l"/>
            <a:r>
              <a:rPr lang="en-CH" sz="2000" dirty="0">
                <a:solidFill>
                  <a:schemeClr val="bg1"/>
                </a:solidFill>
              </a:rPr>
              <a:t>Research Programme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C22488-240C-84AE-9370-9381419A7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4675" y="1632243"/>
            <a:ext cx="4638675" cy="726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9D359CD-7ED1-E639-41C8-C91070E40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2702011"/>
            <a:ext cx="5214551" cy="37729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CDB69-ADA6-00C9-54C6-B9812E0ABE25}"/>
              </a:ext>
            </a:extLst>
          </p:cNvPr>
          <p:cNvSpPr txBox="1"/>
          <p:nvPr userDrawn="1"/>
        </p:nvSpPr>
        <p:spPr>
          <a:xfrm>
            <a:off x="3290455" y="2828836"/>
            <a:ext cx="561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15724-E693-6597-2934-F5AB89437C59}"/>
              </a:ext>
            </a:extLst>
          </p:cNvPr>
          <p:cNvSpPr txBox="1"/>
          <p:nvPr userDrawn="1"/>
        </p:nvSpPr>
        <p:spPr>
          <a:xfrm>
            <a:off x="493615" y="6087547"/>
            <a:ext cx="308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www.wcrp-climate.org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D1D82030-3307-B68C-9266-12131F567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05" y="5730256"/>
            <a:ext cx="3710790" cy="834928"/>
          </a:xfrm>
          <a:prstGeom prst="rect">
            <a:avLst/>
          </a:prstGeom>
        </p:spPr>
      </p:pic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DBC6ED9A-9D06-8EC3-56CB-F5B5FA4681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6" y="4748504"/>
            <a:ext cx="2153419" cy="14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745189-83F3-5BE2-D205-F593C7C766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059424"/>
            <a:ext cx="10498666" cy="36195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706C3-9C9C-D990-1C05-B9A942070A4A}"/>
              </a:ext>
            </a:extLst>
          </p:cNvPr>
          <p:cNvSpPr txBox="1"/>
          <p:nvPr userDrawn="1"/>
        </p:nvSpPr>
        <p:spPr>
          <a:xfrm>
            <a:off x="838201" y="1116824"/>
            <a:ext cx="10498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rgbClr val="222C3D"/>
                </a:solidFill>
              </a:rPr>
              <a:t>World Climate Research Programme</a:t>
            </a:r>
            <a:endParaRPr lang="en-US" sz="4400" b="1" dirty="0">
              <a:solidFill>
                <a:srgbClr val="222C3D"/>
              </a:solidFill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1A4F774-A6B8-E635-B131-993555F50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187" y="584970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7E0D7B3-5BD7-DA77-FDD4-74BE5E2C8D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0187" y="6152828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DCA5061-3B6E-65DB-32F6-0A80E7893F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0186" y="6457705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0328984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green wavy design&#10;&#10;Description automatically generated">
            <a:extLst>
              <a:ext uri="{FF2B5EF4-FFF2-40B4-BE49-F238E27FC236}">
                <a16:creationId xmlns:a16="http://schemas.microsoft.com/office/drawing/2014/main" id="{25B2148C-B238-9F0D-0B61-35361D987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3"/>
          <a:stretch/>
        </p:blipFill>
        <p:spPr>
          <a:xfrm>
            <a:off x="3702" y="1047404"/>
            <a:ext cx="12188298" cy="5810596"/>
          </a:xfrm>
          <a:prstGeom prst="rect">
            <a:avLst/>
          </a:prstGeom>
        </p:spPr>
      </p:pic>
      <p:pic>
        <p:nvPicPr>
          <p:cNvPr id="20" name="Picture 19" descr="A logo with white text&#10;&#10;Description automatically generated">
            <a:extLst>
              <a:ext uri="{FF2B5EF4-FFF2-40B4-BE49-F238E27FC236}">
                <a16:creationId xmlns:a16="http://schemas.microsoft.com/office/drawing/2014/main" id="{EB5C12C8-1A65-1321-2A79-1D435D5800A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4" y="5497384"/>
            <a:ext cx="1832116" cy="1239850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97B4873-B7A9-AFA0-0948-7ACD505045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861" y="6167032"/>
            <a:ext cx="2838270" cy="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7" r:id="rId3"/>
    <p:sldLayoutId id="2147483664" r:id="rId4"/>
    <p:sldLayoutId id="2147483673" r:id="rId5"/>
    <p:sldLayoutId id="2147483677" r:id="rId6"/>
    <p:sldLayoutId id="2147483678" r:id="rId7"/>
    <p:sldLayoutId id="214748368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F9C9C-FCE6-2BDC-6982-3173E847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7B920-F601-4B74-B0CC-1D17A4A9E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6AF2-BEF1-3199-A069-E08BFDE76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3861C-BF70-4FCA-A150-6742A9528028}" type="datetime8">
              <a:rPr lang="en-CH" smtClean="0"/>
              <a:t>16.03.2026 11:28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B6452-6232-AE7B-B079-ABEE2F330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DBACE-33E7-4322-6D78-50247D5A2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46CD-F980-4683-8D1E-F25723D5E4E1}" type="slidenum">
              <a:rPr lang="en-CH" smtClean="0"/>
              <a:t>‹#›</a:t>
            </a:fld>
            <a:endParaRPr lang="en-CH"/>
          </a:p>
        </p:txBody>
      </p:sp>
      <p:pic>
        <p:nvPicPr>
          <p:cNvPr id="8" name="Picture 7" descr="A blue and green wavy design&#10;&#10;Description automatically generated">
            <a:extLst>
              <a:ext uri="{FF2B5EF4-FFF2-40B4-BE49-F238E27FC236}">
                <a16:creationId xmlns:a16="http://schemas.microsoft.com/office/drawing/2014/main" id="{6AE5CEFC-3636-0A3D-5DC7-8D3BF11D4A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  <p:pic>
        <p:nvPicPr>
          <p:cNvPr id="9" name="Picture 8" descr="A colorful wav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2B910FC-66CE-E512-BA25-7C2F9062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2"/>
          <a:stretch/>
        </p:blipFill>
        <p:spPr>
          <a:xfrm flipH="1">
            <a:off x="3702" y="956200"/>
            <a:ext cx="12188298" cy="5901800"/>
          </a:xfrm>
          <a:prstGeom prst="rect">
            <a:avLst/>
          </a:prstGeom>
        </p:spPr>
      </p:pic>
      <p:pic>
        <p:nvPicPr>
          <p:cNvPr id="19" name="Picture 18" descr="A logo with a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BA3C97DD-8A61-75E8-629D-4FA5C6703E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3" y="0"/>
            <a:ext cx="1659467" cy="1123598"/>
          </a:xfrm>
          <a:prstGeom prst="rect">
            <a:avLst/>
          </a:prstGeom>
        </p:spPr>
      </p:pic>
      <p:pic>
        <p:nvPicPr>
          <p:cNvPr id="24" name="Picture 23" descr="A black and white logo&#10;&#10;Description automatically generated">
            <a:extLst>
              <a:ext uri="{FF2B5EF4-FFF2-40B4-BE49-F238E27FC236}">
                <a16:creationId xmlns:a16="http://schemas.microsoft.com/office/drawing/2014/main" id="{34A9E11E-6CB9-DF0E-A339-D8D955CA90A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861" y="6167032"/>
            <a:ext cx="2838270" cy="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6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swirly background&#10;&#10;Description automatically generated">
            <a:extLst>
              <a:ext uri="{FF2B5EF4-FFF2-40B4-BE49-F238E27FC236}">
                <a16:creationId xmlns:a16="http://schemas.microsoft.com/office/drawing/2014/main" id="{9C43906D-0427-9858-E28B-F6136B8926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8" y="0"/>
            <a:ext cx="12184603" cy="6858000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BE7CC9CC-4C87-CA24-76CD-C6A4D606DA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0" y="6081307"/>
            <a:ext cx="2838270" cy="638611"/>
          </a:xfrm>
          <a:prstGeom prst="rect">
            <a:avLst/>
          </a:prstGeom>
        </p:spPr>
      </p:pic>
      <p:pic>
        <p:nvPicPr>
          <p:cNvPr id="15" name="Picture 14" descr="A logo with a blue circle and a black background&#10;&#10;Description automatically generated">
            <a:extLst>
              <a:ext uri="{FF2B5EF4-FFF2-40B4-BE49-F238E27FC236}">
                <a16:creationId xmlns:a16="http://schemas.microsoft.com/office/drawing/2014/main" id="{7F394418-1DF0-B0C6-DC95-9D1F9410FF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0" y="1636714"/>
            <a:ext cx="1964302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gradient with a white circle&#10;&#10;Description automatically generated">
            <a:extLst>
              <a:ext uri="{FF2B5EF4-FFF2-40B4-BE49-F238E27FC236}">
                <a16:creationId xmlns:a16="http://schemas.microsoft.com/office/drawing/2014/main" id="{A4DE36FA-5518-6AB6-E65B-6D12C3A85E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12190149" cy="6859040"/>
          </a:xfrm>
          <a:prstGeom prst="rect">
            <a:avLst/>
          </a:prstGeom>
        </p:spPr>
      </p:pic>
      <p:pic>
        <p:nvPicPr>
          <p:cNvPr id="9" name="Picture 8" descr="A logo with white text&#10;&#10;Description automatically generated">
            <a:extLst>
              <a:ext uri="{FF2B5EF4-FFF2-40B4-BE49-F238E27FC236}">
                <a16:creationId xmlns:a16="http://schemas.microsoft.com/office/drawing/2014/main" id="{99DA32D4-EBF1-5AE3-0195-A487D7F867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9" y="5513000"/>
            <a:ext cx="1832116" cy="123985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41170A04-AB2C-7B59-191E-DFEB46AAC05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861" y="6167032"/>
            <a:ext cx="2838270" cy="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5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6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with white text&#10;&#10;Description automatically generated">
            <a:extLst>
              <a:ext uri="{FF2B5EF4-FFF2-40B4-BE49-F238E27FC236}">
                <a16:creationId xmlns:a16="http://schemas.microsoft.com/office/drawing/2014/main" id="{99DA32D4-EBF1-5AE3-0195-A487D7F867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9" y="5513000"/>
            <a:ext cx="1832116" cy="1239850"/>
          </a:xfrm>
          <a:prstGeom prst="rect">
            <a:avLst/>
          </a:prstGeom>
        </p:spPr>
      </p:pic>
      <p:pic>
        <p:nvPicPr>
          <p:cNvPr id="3" name="Picture 2" descr="A blue and green swirly design&#10;&#10;Description automatically generated">
            <a:extLst>
              <a:ext uri="{FF2B5EF4-FFF2-40B4-BE49-F238E27FC236}">
                <a16:creationId xmlns:a16="http://schemas.microsoft.com/office/drawing/2014/main" id="{AC1EDAE6-D998-D5EC-D1E2-D9C31E128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/>
          <a:stretch/>
        </p:blipFill>
        <p:spPr>
          <a:xfrm>
            <a:off x="0" y="0"/>
            <a:ext cx="8334375" cy="6862702"/>
          </a:xfrm>
          <a:prstGeom prst="rect">
            <a:avLst/>
          </a:prstGeom>
        </p:spPr>
      </p:pic>
      <p:pic>
        <p:nvPicPr>
          <p:cNvPr id="5" name="Picture 4" descr="A logo with a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5C0A3CF5-55C1-2F72-BFA1-091AD568301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75" y="1"/>
            <a:ext cx="1533525" cy="1038324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2242EC84-CBD3-BB94-C6CE-EE476AD727E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9" y="6167031"/>
            <a:ext cx="2838270" cy="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2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gradient&#10;&#10;Description automatically generated">
            <a:extLst>
              <a:ext uri="{FF2B5EF4-FFF2-40B4-BE49-F238E27FC236}">
                <a16:creationId xmlns:a16="http://schemas.microsoft.com/office/drawing/2014/main" id="{5436EA52-2A1E-BE1A-14BF-A210592489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FEAE22-4B69-ACAD-A7A5-27BAAC82F17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6667" y="1304049"/>
            <a:ext cx="10498666" cy="81298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1"/>
                </a:solidFill>
              </a:rPr>
              <a:t>Activity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D3817-0B25-2FF2-9234-3A85934BFA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69A11-9654-9E07-CCEE-F309DFF67A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BD64A-1C98-8EA4-CC1C-29BFFA9B9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Google Shape;97;p1">
            <a:extLst>
              <a:ext uri="{FF2B5EF4-FFF2-40B4-BE49-F238E27FC236}">
                <a16:creationId xmlns:a16="http://schemas.microsoft.com/office/drawing/2014/main" id="{1F9E671D-F175-9B4C-2102-5E9557EEF5E6}"/>
              </a:ext>
            </a:extLst>
          </p:cNvPr>
          <p:cNvSpPr txBox="1"/>
          <p:nvPr/>
        </p:nvSpPr>
        <p:spPr>
          <a:xfrm>
            <a:off x="254924" y="1996718"/>
            <a:ext cx="11682152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H" sz="18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Guidelines: 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H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Use this template as a basis for your presentation, though what you present and how is up to each activity</a:t>
            </a:r>
            <a:r>
              <a:rPr lang="en-CH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(note some guiding points have been included) - you will only have ~15 mins to present </a:t>
            </a:r>
            <a:endParaRPr dirty="0">
              <a:solidFill>
                <a:schemeClr val="dk1"/>
              </a:solidFill>
              <a:latin typeface="+mj-l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H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Focus on looking forward rather than reporting on past activities </a:t>
            </a:r>
            <a:endParaRPr dirty="0">
              <a:solidFill>
                <a:schemeClr val="dk1"/>
              </a:solidFill>
              <a:latin typeface="+mj-l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H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H</a:t>
            </a:r>
            <a:r>
              <a:rPr lang="en-CH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ighlight high-level outcomes and products, and where these might link to climate “services” in the future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H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</a:t>
            </a:r>
            <a:r>
              <a:rPr lang="en-GB" dirty="0" err="1">
                <a:latin typeface="+mj-lt"/>
              </a:rPr>
              <a:t>onsider</a:t>
            </a:r>
            <a:r>
              <a:rPr lang="en-GB" dirty="0">
                <a:latin typeface="+mj-lt"/>
              </a:rPr>
              <a:t> providing additional written input or slides that you may not have time to present but the JSC can use for their deliberations</a:t>
            </a:r>
            <a:endParaRPr dirty="0">
              <a:latin typeface="+mj-l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H" sz="1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Please work with your JSC liaison (if you have) and your WCRP secretariat contact point</a:t>
            </a:r>
            <a:endParaRPr sz="1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02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800B-8291-3334-DCDF-D8B697E3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H" dirty="0"/>
              <a:t>Key highlights for the Joint Scientific Committee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CF0B9-2D66-C088-7722-727F8F46C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i="1" dirty="0">
                <a:cs typeface="Arial"/>
              </a:rPr>
              <a:t>Key foci since the last JSC open session (~May 2025)</a:t>
            </a:r>
          </a:p>
          <a:p>
            <a:r>
              <a:rPr lang="en-US" i="1" dirty="0">
                <a:cs typeface="Arial"/>
              </a:rPr>
              <a:t>Key Outputs (assessments, high level papers, databases, products etc.)</a:t>
            </a:r>
          </a:p>
          <a:p>
            <a:r>
              <a:rPr lang="en-US" i="1" dirty="0">
                <a:cs typeface="Arial"/>
              </a:rPr>
              <a:t>Any societal and policy benefits (including links to climate “services”)</a:t>
            </a:r>
          </a:p>
          <a:p>
            <a:r>
              <a:rPr lang="en-US" i="1" dirty="0">
                <a:cs typeface="Arial"/>
              </a:rPr>
              <a:t>Any fundraising activities to highlight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95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795CB-29D5-FA09-0423-EFF15C1ED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368B-6B4C-2F37-6348-DB2CC2F6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H" dirty="0"/>
              <a:t>Future plans and priorities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1F589-A9CF-A3EE-7CAD-D8AB400E5E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i="1" dirty="0">
                <a:cs typeface="Arial"/>
              </a:rPr>
              <a:t>Over the next year...</a:t>
            </a:r>
          </a:p>
          <a:p>
            <a:r>
              <a:rPr lang="en-US" i="1" dirty="0">
                <a:cs typeface="Arial"/>
              </a:rPr>
              <a:t>In the longer term, including activities sunsetting or planning to become part of other activities; new activities spinning up</a:t>
            </a:r>
          </a:p>
          <a:p>
            <a:r>
              <a:rPr lang="en-US" i="1" dirty="0">
                <a:cs typeface="Arial"/>
              </a:rPr>
              <a:t>Any plans for raising additional funds</a:t>
            </a:r>
          </a:p>
        </p:txBody>
      </p:sp>
    </p:spTree>
    <p:extLst>
      <p:ext uri="{BB962C8B-B14F-4D97-AF65-F5344CB8AC3E}">
        <p14:creationId xmlns:p14="http://schemas.microsoft.com/office/powerpoint/2010/main" val="402098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E1E38-2F71-820F-D89A-6776A0309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FE4E-92F9-ACC7-23A6-D58F28C3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H" dirty="0"/>
              <a:t>Suggestions, issues or challenges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872AA-E263-1D5D-EDB1-E074D90C6C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i="1">
                <a:cs typeface="Arial"/>
              </a:rPr>
              <a:t>Key issues or challenges for the JSC to consider....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8516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53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53E52-FB95-3A40-F7DE-CD97CFCD8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76CA-36A0-18F2-F567-C8673B22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H" dirty="0"/>
              <a:t>Additional slides and information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1F097-60CB-4C3A-6DFE-5900837F7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i="1" dirty="0">
                <a:cs typeface="Arial"/>
              </a:rPr>
              <a:t>Any additional info that you would like the JSC to be aware of but that you won't have time to present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287102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WCRP">
      <a:dk1>
        <a:srgbClr val="222B3D"/>
      </a:dk1>
      <a:lt1>
        <a:srgbClr val="FFFFFF"/>
      </a:lt1>
      <a:dk2>
        <a:srgbClr val="44546A"/>
      </a:dk2>
      <a:lt2>
        <a:srgbClr val="FEFFFF"/>
      </a:lt2>
      <a:accent1>
        <a:srgbClr val="1259A7"/>
      </a:accent1>
      <a:accent2>
        <a:srgbClr val="69F871"/>
      </a:accent2>
      <a:accent3>
        <a:srgbClr val="FAEA8A"/>
      </a:accent3>
      <a:accent4>
        <a:srgbClr val="FFC000"/>
      </a:accent4>
      <a:accent5>
        <a:srgbClr val="4ABF8C"/>
      </a:accent5>
      <a:accent6>
        <a:srgbClr val="54FDED"/>
      </a:accent6>
      <a:hlink>
        <a:srgbClr val="1C6EA9"/>
      </a:hlink>
      <a:folHlink>
        <a:srgbClr val="1B6C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RP new presentation template 16_9-v2" id="{4F36482D-048A-6842-A39B-E8DD8D52020E}" vid="{D07457E8-D82C-314B-BB50-7F7F1119A57C}"/>
    </a:ext>
  </a:extLst>
</a:theme>
</file>

<file path=ppt/theme/theme2.xml><?xml version="1.0" encoding="utf-8"?>
<a:theme xmlns:a="http://schemas.openxmlformats.org/drawingml/2006/main" name="Office Theme">
  <a:themeElements>
    <a:clrScheme name="WCRP">
      <a:dk1>
        <a:srgbClr val="222B3D"/>
      </a:dk1>
      <a:lt1>
        <a:srgbClr val="FFFFFF"/>
      </a:lt1>
      <a:dk2>
        <a:srgbClr val="44546A"/>
      </a:dk2>
      <a:lt2>
        <a:srgbClr val="FEFFFF"/>
      </a:lt2>
      <a:accent1>
        <a:srgbClr val="1259A7"/>
      </a:accent1>
      <a:accent2>
        <a:srgbClr val="69F871"/>
      </a:accent2>
      <a:accent3>
        <a:srgbClr val="FAEA8A"/>
      </a:accent3>
      <a:accent4>
        <a:srgbClr val="FFC000"/>
      </a:accent4>
      <a:accent5>
        <a:srgbClr val="4ABF8C"/>
      </a:accent5>
      <a:accent6>
        <a:srgbClr val="54FDED"/>
      </a:accent6>
      <a:hlink>
        <a:srgbClr val="1C6EA9"/>
      </a:hlink>
      <a:folHlink>
        <a:srgbClr val="1B6C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RP new presentation template 16_9-v2" id="{4F36482D-048A-6842-A39B-E8DD8D52020E}" vid="{FC7DAB4B-3B85-A440-94D0-04502872F98C}"/>
    </a:ext>
  </a:extLst>
</a:theme>
</file>

<file path=ppt/theme/theme3.xml><?xml version="1.0" encoding="utf-8"?>
<a:theme xmlns:a="http://schemas.openxmlformats.org/drawingml/2006/main" name="1_Custom Design">
  <a:themeElements>
    <a:clrScheme name="WCRP">
      <a:dk1>
        <a:srgbClr val="222B3D"/>
      </a:dk1>
      <a:lt1>
        <a:srgbClr val="FFFFFF"/>
      </a:lt1>
      <a:dk2>
        <a:srgbClr val="44546A"/>
      </a:dk2>
      <a:lt2>
        <a:srgbClr val="FEFFFF"/>
      </a:lt2>
      <a:accent1>
        <a:srgbClr val="1259A7"/>
      </a:accent1>
      <a:accent2>
        <a:srgbClr val="69F871"/>
      </a:accent2>
      <a:accent3>
        <a:srgbClr val="FAEA8A"/>
      </a:accent3>
      <a:accent4>
        <a:srgbClr val="FFC000"/>
      </a:accent4>
      <a:accent5>
        <a:srgbClr val="4ABF8C"/>
      </a:accent5>
      <a:accent6>
        <a:srgbClr val="54FDED"/>
      </a:accent6>
      <a:hlink>
        <a:srgbClr val="1C6EA9"/>
      </a:hlink>
      <a:folHlink>
        <a:srgbClr val="1B6C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CRP new presentation template 16_9-v2" id="{4F36482D-048A-6842-A39B-E8DD8D52020E}" vid="{76FF9165-C69F-E64E-AEFF-A45C42AF00EA}"/>
    </a:ext>
  </a:extLst>
</a:theme>
</file>

<file path=ppt/theme/theme4.xml><?xml version="1.0" encoding="utf-8"?>
<a:theme xmlns:a="http://schemas.openxmlformats.org/drawingml/2006/main" name="2_Custom Design">
  <a:themeElements>
    <a:clrScheme name="WCRP">
      <a:dk1>
        <a:srgbClr val="222B3D"/>
      </a:dk1>
      <a:lt1>
        <a:srgbClr val="FFFFFF"/>
      </a:lt1>
      <a:dk2>
        <a:srgbClr val="44546A"/>
      </a:dk2>
      <a:lt2>
        <a:srgbClr val="FEFFFF"/>
      </a:lt2>
      <a:accent1>
        <a:srgbClr val="1259A7"/>
      </a:accent1>
      <a:accent2>
        <a:srgbClr val="69F871"/>
      </a:accent2>
      <a:accent3>
        <a:srgbClr val="FAEA8A"/>
      </a:accent3>
      <a:accent4>
        <a:srgbClr val="FFC000"/>
      </a:accent4>
      <a:accent5>
        <a:srgbClr val="4ABF8C"/>
      </a:accent5>
      <a:accent6>
        <a:srgbClr val="54FDED"/>
      </a:accent6>
      <a:hlink>
        <a:srgbClr val="1C6EA9"/>
      </a:hlink>
      <a:folHlink>
        <a:srgbClr val="1B6C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CRP new presentation template 16_9-v2" id="{4F36482D-048A-6842-A39B-E8DD8D52020E}" vid="{E3124233-5688-5B4E-8143-CBB189BEE9ED}"/>
    </a:ext>
  </a:extLst>
</a:theme>
</file>

<file path=ppt/theme/theme5.xml><?xml version="1.0" encoding="utf-8"?>
<a:theme xmlns:a="http://schemas.openxmlformats.org/drawingml/2006/main" name="3_Custom Design">
  <a:themeElements>
    <a:clrScheme name="WCRP">
      <a:dk1>
        <a:srgbClr val="222B3D"/>
      </a:dk1>
      <a:lt1>
        <a:srgbClr val="FFFFFF"/>
      </a:lt1>
      <a:dk2>
        <a:srgbClr val="44546A"/>
      </a:dk2>
      <a:lt2>
        <a:srgbClr val="FEFFFF"/>
      </a:lt2>
      <a:accent1>
        <a:srgbClr val="1259A7"/>
      </a:accent1>
      <a:accent2>
        <a:srgbClr val="69F871"/>
      </a:accent2>
      <a:accent3>
        <a:srgbClr val="FAEA8A"/>
      </a:accent3>
      <a:accent4>
        <a:srgbClr val="FFC000"/>
      </a:accent4>
      <a:accent5>
        <a:srgbClr val="4ABF8C"/>
      </a:accent5>
      <a:accent6>
        <a:srgbClr val="54FDED"/>
      </a:accent6>
      <a:hlink>
        <a:srgbClr val="1C6EA9"/>
      </a:hlink>
      <a:folHlink>
        <a:srgbClr val="1B6C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CRP new presentation template 16_9-v2" id="{4F36482D-048A-6842-A39B-E8DD8D52020E}" vid="{DFE0F7D8-07C7-3D4E-B9C5-E61082AC85C3}"/>
    </a:ext>
  </a:extLst>
</a:theme>
</file>

<file path=ppt/theme/theme6.xml><?xml version="1.0" encoding="utf-8"?>
<a:theme xmlns:a="http://schemas.openxmlformats.org/drawingml/2006/main" name="4_Custom Design">
  <a:themeElements>
    <a:clrScheme name="WCRP">
      <a:dk1>
        <a:srgbClr val="222B3D"/>
      </a:dk1>
      <a:lt1>
        <a:srgbClr val="FFFFFF"/>
      </a:lt1>
      <a:dk2>
        <a:srgbClr val="44546A"/>
      </a:dk2>
      <a:lt2>
        <a:srgbClr val="FEFFFF"/>
      </a:lt2>
      <a:accent1>
        <a:srgbClr val="1259A7"/>
      </a:accent1>
      <a:accent2>
        <a:srgbClr val="69F871"/>
      </a:accent2>
      <a:accent3>
        <a:srgbClr val="FAEA8A"/>
      </a:accent3>
      <a:accent4>
        <a:srgbClr val="FFC000"/>
      </a:accent4>
      <a:accent5>
        <a:srgbClr val="4ABF8C"/>
      </a:accent5>
      <a:accent6>
        <a:srgbClr val="54FDED"/>
      </a:accent6>
      <a:hlink>
        <a:srgbClr val="1C6EA9"/>
      </a:hlink>
      <a:folHlink>
        <a:srgbClr val="1B6C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CRP new presentation template 16_9-v2" id="{4F36482D-048A-6842-A39B-E8DD8D52020E}" vid="{327A9A15-527F-AA47-B7A8-3C7AFD343E0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962d134-526b-49fe-8fc7-dd80537250d0}" enabled="1" method="Standard" siteId="{eaa6be54-4687-40c4-9827-c044bd8e8d3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48</TotalTime>
  <Words>241</Words>
  <Application>Microsoft Macintosh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System Font Regular</vt:lpstr>
      <vt:lpstr>Custom Design</vt:lpstr>
      <vt:lpstr>Office Theme</vt:lpstr>
      <vt:lpstr>1_Custom Design</vt:lpstr>
      <vt:lpstr>2_Custom Design</vt:lpstr>
      <vt:lpstr>3_Custom Design</vt:lpstr>
      <vt:lpstr>4_Custom Design</vt:lpstr>
      <vt:lpstr>PowerPoint Presentation</vt:lpstr>
      <vt:lpstr>Key highlights for the Joint Scientific Committee</vt:lpstr>
      <vt:lpstr>Future plans and priorities</vt:lpstr>
      <vt:lpstr>Suggestions, issues or challenges</vt:lpstr>
      <vt:lpstr>PowerPoint Presentation</vt:lpstr>
      <vt:lpstr>Additional slides and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Narelle Van Der Wel</dc:creator>
  <cp:lastModifiedBy>Michael Sparrow</cp:lastModifiedBy>
  <cp:revision>73</cp:revision>
  <dcterms:created xsi:type="dcterms:W3CDTF">2025-03-10T14:46:41Z</dcterms:created>
  <dcterms:modified xsi:type="dcterms:W3CDTF">2026-03-16T10:43:44Z</dcterms:modified>
</cp:coreProperties>
</file>