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83" r:id="rId2"/>
    <p:sldId id="275" r:id="rId3"/>
    <p:sldId id="274" r:id="rId4"/>
    <p:sldId id="259" r:id="rId5"/>
    <p:sldId id="284" r:id="rId6"/>
    <p:sldId id="262" r:id="rId7"/>
    <p:sldId id="285" r:id="rId8"/>
    <p:sldId id="286" r:id="rId9"/>
    <p:sldId id="266" r:id="rId10"/>
    <p:sldId id="260" r:id="rId11"/>
    <p:sldId id="272" r:id="rId12"/>
    <p:sldId id="267" r:id="rId13"/>
    <p:sldId id="271" r:id="rId14"/>
    <p:sldId id="257" r:id="rId15"/>
    <p:sldId id="282" r:id="rId16"/>
    <p:sldId id="276" r:id="rId17"/>
    <p:sldId id="277" r:id="rId18"/>
    <p:sldId id="278" r:id="rId19"/>
    <p:sldId id="279" r:id="rId20"/>
    <p:sldId id="280"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5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6DE59-1F70-AE4B-BE6E-0B789AEA759C}" type="datetimeFigureOut">
              <a:rPr lang="en-US" smtClean="0"/>
              <a:t>7/11/12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5A9F0-6931-BC49-AEBC-E96DB7780AD8}" type="slidenum">
              <a:rPr lang="en-US" smtClean="0"/>
              <a:t>‹#›</a:t>
            </a:fld>
            <a:endParaRPr lang="en-US"/>
          </a:p>
        </p:txBody>
      </p:sp>
    </p:spTree>
    <p:extLst>
      <p:ext uri="{BB962C8B-B14F-4D97-AF65-F5344CB8AC3E}">
        <p14:creationId xmlns:p14="http://schemas.microsoft.com/office/powerpoint/2010/main" val="63533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D846F149-5736-E24D-91F0-999EDDDF50E2}" type="slidenum">
              <a:rPr lang="en-US" sz="1200" b="0"/>
              <a:pPr/>
              <a:t>1</a:t>
            </a:fld>
            <a:endParaRPr lang="en-US" sz="1200" b="0"/>
          </a:p>
        </p:txBody>
      </p:sp>
      <p:sp>
        <p:nvSpPr>
          <p:cNvPr id="33794" name="Rectangle 2"/>
          <p:cNvSpPr>
            <a:spLocks noGrp="1" noRot="1" noChangeAspect="1" noChangeArrowheads="1"/>
          </p:cNvSpPr>
          <p:nvPr>
            <p:ph type="sldImg"/>
          </p:nvPr>
        </p:nvSpPr>
        <p:spPr>
          <a:xfrm>
            <a:off x="1130300" y="676275"/>
            <a:ext cx="4610100" cy="3457575"/>
          </a:xfrm>
          <a:solidFill>
            <a:srgbClr val="FFFFFF"/>
          </a:solidFill>
          <a:ln/>
        </p:spPr>
      </p:sp>
      <p:sp>
        <p:nvSpPr>
          <p:cNvPr id="33795" name="Rectangle 3"/>
          <p:cNvSpPr>
            <a:spLocks noGrp="1" noChangeArrowheads="1"/>
          </p:cNvSpPr>
          <p:nvPr>
            <p:ph type="body" idx="1"/>
          </p:nvPr>
        </p:nvSpPr>
        <p:spPr>
          <a:xfrm>
            <a:off x="896938" y="4359275"/>
            <a:ext cx="5076825" cy="4133850"/>
          </a:xfrm>
          <a:solidFill>
            <a:srgbClr val="FFFFFF"/>
          </a:solidFill>
          <a:ln>
            <a:solidFill>
              <a:srgbClr val="000000"/>
            </a:solidFill>
          </a:ln>
        </p:spPr>
        <p:txBody>
          <a:bodyPr lIns="89940" tIns="44970" rIns="89940" bIns="44970"/>
          <a:lstStyle/>
          <a:p>
            <a:pPr eaLnBrk="1" hangingPunct="1"/>
            <a:r>
              <a:rPr lang="en-US">
                <a:latin typeface="Times" charset="0"/>
                <a:ea typeface="ＭＳ Ｐゴシック" charset="0"/>
                <a:cs typeface="ＭＳ Ｐゴシック" charset="0"/>
              </a:rPr>
              <a:t>Heavy emphasis and acknowledgement given to speaker - *Stephens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D846F149-5736-E24D-91F0-999EDDDF50E2}" type="slidenum">
              <a:rPr lang="en-US" sz="1200" b="0">
                <a:solidFill>
                  <a:prstClr val="black"/>
                </a:solidFill>
              </a:rPr>
              <a:pPr/>
              <a:t>2</a:t>
            </a:fld>
            <a:endParaRPr lang="en-US" sz="1200" b="0">
              <a:solidFill>
                <a:prstClr val="black"/>
              </a:solidFill>
            </a:endParaRPr>
          </a:p>
        </p:txBody>
      </p:sp>
      <p:sp>
        <p:nvSpPr>
          <p:cNvPr id="33794" name="Rectangle 2"/>
          <p:cNvSpPr>
            <a:spLocks noGrp="1" noRot="1" noChangeAspect="1" noChangeArrowheads="1"/>
          </p:cNvSpPr>
          <p:nvPr>
            <p:ph type="sldImg"/>
          </p:nvPr>
        </p:nvSpPr>
        <p:spPr>
          <a:xfrm>
            <a:off x="1130300" y="676275"/>
            <a:ext cx="4610100" cy="3457575"/>
          </a:xfrm>
          <a:solidFill>
            <a:srgbClr val="FFFFFF"/>
          </a:solidFill>
          <a:ln/>
        </p:spPr>
      </p:sp>
      <p:sp>
        <p:nvSpPr>
          <p:cNvPr id="33795" name="Rectangle 3"/>
          <p:cNvSpPr>
            <a:spLocks noGrp="1" noChangeArrowheads="1"/>
          </p:cNvSpPr>
          <p:nvPr>
            <p:ph type="body" idx="1"/>
          </p:nvPr>
        </p:nvSpPr>
        <p:spPr>
          <a:xfrm>
            <a:off x="896938" y="4359275"/>
            <a:ext cx="5076825" cy="4133850"/>
          </a:xfrm>
          <a:solidFill>
            <a:srgbClr val="FFFFFF"/>
          </a:solidFill>
          <a:ln>
            <a:solidFill>
              <a:srgbClr val="000000"/>
            </a:solidFill>
          </a:ln>
        </p:spPr>
        <p:txBody>
          <a:bodyPr lIns="89940" tIns="44970" rIns="89940" bIns="44970"/>
          <a:lstStyle/>
          <a:p>
            <a:pPr eaLnBrk="1" hangingPunct="1"/>
            <a:r>
              <a:rPr lang="en-US">
                <a:latin typeface="Times" charset="0"/>
                <a:ea typeface="ＭＳ Ｐゴシック" charset="0"/>
                <a:cs typeface="ＭＳ Ｐゴシック" charset="0"/>
              </a:rPr>
              <a:t>Heavy emphasis and acknowledgement given to speaker - *Stephens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cs typeface="Geneva" charset="0"/>
            </a:endParaRPr>
          </a:p>
        </p:txBody>
      </p:sp>
      <p:sp>
        <p:nvSpPr>
          <p:cNvPr id="29700" name="Slide Number Placeholder 3"/>
          <p:cNvSpPr>
            <a:spLocks noGrp="1"/>
          </p:cNvSpPr>
          <p:nvPr>
            <p:ph type="sldNum" sz="quarter" idx="429496729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400" b="1">
                <a:solidFill>
                  <a:srgbClr val="FFFF00"/>
                </a:solidFill>
                <a:latin typeface="Freshbot" charset="0"/>
                <a:ea typeface="ＭＳ Ｐゴシック" charset="0"/>
                <a:cs typeface="Geneva" charset="0"/>
              </a:defRPr>
            </a:lvl1pPr>
            <a:lvl2pPr marL="37222402" indent="-36773751">
              <a:defRPr sz="2400" b="1">
                <a:solidFill>
                  <a:srgbClr val="FFFF00"/>
                </a:solidFill>
                <a:latin typeface="Freshbot" charset="0"/>
                <a:ea typeface="Geneva" charset="0"/>
                <a:cs typeface="Geneva" charset="0"/>
              </a:defRPr>
            </a:lvl2pPr>
            <a:lvl3pPr>
              <a:defRPr sz="2400" b="1">
                <a:solidFill>
                  <a:srgbClr val="FFFF00"/>
                </a:solidFill>
                <a:latin typeface="Freshbot" charset="0"/>
                <a:ea typeface="Geneva" charset="0"/>
                <a:cs typeface="Geneva" charset="0"/>
              </a:defRPr>
            </a:lvl3pPr>
            <a:lvl4pPr>
              <a:defRPr sz="2400" b="1">
                <a:solidFill>
                  <a:srgbClr val="FFFF00"/>
                </a:solidFill>
                <a:latin typeface="Freshbot" charset="0"/>
                <a:ea typeface="Geneva" charset="0"/>
                <a:cs typeface="Geneva" charset="0"/>
              </a:defRPr>
            </a:lvl4pPr>
            <a:lvl5pPr>
              <a:defRPr sz="2400" b="1">
                <a:solidFill>
                  <a:srgbClr val="FFFF00"/>
                </a:solidFill>
                <a:latin typeface="Freshbot" charset="0"/>
                <a:ea typeface="Geneva" charset="0"/>
                <a:cs typeface="Geneva" charset="0"/>
              </a:defRPr>
            </a:lvl5pPr>
            <a:lvl6pPr marL="448650" eaLnBrk="0" fontAlgn="base" hangingPunct="0">
              <a:spcBef>
                <a:spcPct val="0"/>
              </a:spcBef>
              <a:spcAft>
                <a:spcPct val="0"/>
              </a:spcAft>
              <a:defRPr sz="2400" b="1">
                <a:solidFill>
                  <a:srgbClr val="FFFF00"/>
                </a:solidFill>
                <a:latin typeface="Freshbot" charset="0"/>
                <a:ea typeface="Geneva" charset="0"/>
                <a:cs typeface="Geneva" charset="0"/>
              </a:defRPr>
            </a:lvl6pPr>
            <a:lvl7pPr marL="897301" eaLnBrk="0" fontAlgn="base" hangingPunct="0">
              <a:spcBef>
                <a:spcPct val="0"/>
              </a:spcBef>
              <a:spcAft>
                <a:spcPct val="0"/>
              </a:spcAft>
              <a:defRPr sz="2400" b="1">
                <a:solidFill>
                  <a:srgbClr val="FFFF00"/>
                </a:solidFill>
                <a:latin typeface="Freshbot" charset="0"/>
                <a:ea typeface="Geneva" charset="0"/>
                <a:cs typeface="Geneva" charset="0"/>
              </a:defRPr>
            </a:lvl7pPr>
            <a:lvl8pPr marL="1345951" eaLnBrk="0" fontAlgn="base" hangingPunct="0">
              <a:spcBef>
                <a:spcPct val="0"/>
              </a:spcBef>
              <a:spcAft>
                <a:spcPct val="0"/>
              </a:spcAft>
              <a:defRPr sz="2400" b="1">
                <a:solidFill>
                  <a:srgbClr val="FFFF00"/>
                </a:solidFill>
                <a:latin typeface="Freshbot" charset="0"/>
                <a:ea typeface="Geneva" charset="0"/>
                <a:cs typeface="Geneva" charset="0"/>
              </a:defRPr>
            </a:lvl8pPr>
            <a:lvl9pPr marL="1794601" eaLnBrk="0" fontAlgn="base" hangingPunct="0">
              <a:spcBef>
                <a:spcPct val="0"/>
              </a:spcBef>
              <a:spcAft>
                <a:spcPct val="0"/>
              </a:spcAft>
              <a:defRPr sz="2400" b="1">
                <a:solidFill>
                  <a:srgbClr val="FFFF00"/>
                </a:solidFill>
                <a:latin typeface="Freshbot" charset="0"/>
                <a:ea typeface="Geneva" charset="0"/>
                <a:cs typeface="Geneva" charset="0"/>
              </a:defRPr>
            </a:lvl9pPr>
          </a:lstStyle>
          <a:p>
            <a:fld id="{8E103483-CECF-3D43-A987-85301926A05F}" type="slidenum">
              <a:rPr lang="en-US" sz="1800">
                <a:cs typeface="ＭＳ Ｐゴシック" charset="0"/>
              </a:rPr>
              <a:pPr/>
              <a:t>3</a:t>
            </a:fld>
            <a:endParaRPr lang="en-US" sz="180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5DD9C87-006B-6040-B89A-FE83FD278410}" type="slidenum">
              <a:rPr lang="en-US">
                <a:solidFill>
                  <a:prstClr val="black"/>
                </a:solidFill>
                <a:latin typeface="Calibri"/>
              </a:rPr>
              <a:pPr/>
              <a:t>5</a:t>
            </a:fld>
            <a:endParaRPr lang="en-US">
              <a:solidFill>
                <a:prstClr val="black"/>
              </a:solidFill>
              <a:latin typeface="Calibri"/>
            </a:endParaRPr>
          </a:p>
        </p:txBody>
      </p:sp>
      <p:sp>
        <p:nvSpPr>
          <p:cNvPr id="20483" name="Rectangle 2"/>
          <p:cNvSpPr>
            <a:spLocks noGrp="1" noRot="1" noChangeAspect="1" noChangeArrowheads="1"/>
          </p:cNvSpPr>
          <p:nvPr>
            <p:ph type="sldImg"/>
          </p:nvPr>
        </p:nvSpPr>
        <p:spPr>
          <a:xfrm>
            <a:off x="1143000" y="685800"/>
            <a:ext cx="4572000" cy="3429000"/>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pitchFamily="-107" charset="-128"/>
              <a:cs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oleObject" Target="../embeddings/oleObject2.bin"/><Relationship Id="rId5"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lIns="91428" tIns="45714" rIns="91428"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8" tIns="45714" rIns="91428" bIns="45714"/>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79" indent="0" algn="ctr">
              <a:buNone/>
              <a:defRPr>
                <a:solidFill>
                  <a:schemeClr val="tx1">
                    <a:tint val="75000"/>
                  </a:schemeClr>
                </a:solidFill>
              </a:defRPr>
            </a:lvl3pPr>
            <a:lvl4pPr marL="1371418" indent="0" algn="ctr">
              <a:buNone/>
              <a:defRPr>
                <a:solidFill>
                  <a:schemeClr val="tx1">
                    <a:tint val="75000"/>
                  </a:schemeClr>
                </a:solidFill>
              </a:defRPr>
            </a:lvl4pPr>
            <a:lvl5pPr marL="1828558" indent="0" algn="ctr">
              <a:buNone/>
              <a:defRPr>
                <a:solidFill>
                  <a:schemeClr val="tx1">
                    <a:tint val="75000"/>
                  </a:schemeClr>
                </a:solidFill>
              </a:defRPr>
            </a:lvl5pPr>
            <a:lvl6pPr marL="2285697" indent="0" algn="ctr">
              <a:buNone/>
              <a:defRPr>
                <a:solidFill>
                  <a:schemeClr val="tx1">
                    <a:tint val="75000"/>
                  </a:schemeClr>
                </a:solidFill>
              </a:defRPr>
            </a:lvl6pPr>
            <a:lvl7pPr marL="2742836" indent="0" algn="ctr">
              <a:buNone/>
              <a:defRPr>
                <a:solidFill>
                  <a:schemeClr val="tx1">
                    <a:tint val="75000"/>
                  </a:schemeClr>
                </a:solidFill>
              </a:defRPr>
            </a:lvl7pPr>
            <a:lvl8pPr marL="3199976" indent="0" algn="ctr">
              <a:buNone/>
              <a:defRPr>
                <a:solidFill>
                  <a:schemeClr val="tx1">
                    <a:tint val="75000"/>
                  </a:schemeClr>
                </a:solidFill>
              </a:defRPr>
            </a:lvl8pPr>
            <a:lvl9pPr marL="36571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367689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8" tIns="45714" rIns="91428"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8" tIns="45714" rIns="91428"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123198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lIns="91428" tIns="45714" rIns="91428"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lIns="91428" tIns="45714" rIns="91428"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155809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7" descr="meatball be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2"/>
            <a:ext cx="804863" cy="674688"/>
          </a:xfrm>
          <a:prstGeom prst="rect">
            <a:avLst/>
          </a:prstGeom>
          <a:noFill/>
          <a:ln w="9525">
            <a:noFill/>
            <a:miter lim="800000"/>
            <a:headEnd/>
            <a:tailEnd/>
          </a:ln>
        </p:spPr>
      </p:pic>
      <p:graphicFrame>
        <p:nvGraphicFramePr>
          <p:cNvPr id="4" name="Object 8"/>
          <p:cNvGraphicFramePr>
            <a:graphicFrameLocks/>
          </p:cNvGraphicFramePr>
          <p:nvPr/>
        </p:nvGraphicFramePr>
        <p:xfrm>
          <a:off x="7772400" y="381002"/>
          <a:ext cx="1112838" cy="455613"/>
        </p:xfrm>
        <a:graphic>
          <a:graphicData uri="http://schemas.openxmlformats.org/presentationml/2006/ole">
            <mc:AlternateContent xmlns:mc="http://schemas.openxmlformats.org/markup-compatibility/2006">
              <mc:Choice xmlns:v="urn:schemas-microsoft-com:vml" Requires="v">
                <p:oleObj spid="_x0000_s1099" name="Bitmap Image" r:id="rId4" imgW="3333333" imgH="1542857" progId="">
                  <p:embed/>
                </p:oleObj>
              </mc:Choice>
              <mc:Fallback>
                <p:oleObj name="Bitmap Image" r:id="rId4" imgW="3333333" imgH="154285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81002"/>
                        <a:ext cx="1112838" cy="4556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Rectangle 9"/>
          <p:cNvSpPr>
            <a:spLocks noChangeArrowheads="1"/>
          </p:cNvSpPr>
          <p:nvPr/>
        </p:nvSpPr>
        <p:spPr bwMode="auto">
          <a:xfrm>
            <a:off x="0" y="914400"/>
            <a:ext cx="9144000" cy="76200"/>
          </a:xfrm>
          <a:prstGeom prst="rect">
            <a:avLst/>
          </a:prstGeom>
          <a:gradFill rotWithShape="0">
            <a:gsLst>
              <a:gs pos="0">
                <a:srgbClr val="618FFD">
                  <a:gamma/>
                  <a:shade val="29804"/>
                  <a:invGamma/>
                </a:srgbClr>
              </a:gs>
              <a:gs pos="50000">
                <a:srgbClr val="618FFD"/>
              </a:gs>
              <a:gs pos="100000">
                <a:srgbClr val="618FFD">
                  <a:gamma/>
                  <a:shade val="29804"/>
                  <a:invGamma/>
                </a:srgbClr>
              </a:gs>
            </a:gsLst>
            <a:lin ang="0" scaled="1"/>
          </a:gradFill>
          <a:ln w="9525">
            <a:noFill/>
            <a:miter lim="800000"/>
            <a:headEnd/>
            <a:tailEnd/>
          </a:ln>
          <a:effectLst/>
        </p:spPr>
        <p:txBody>
          <a:bodyPr wrap="none" lIns="91428" tIns="45714" rIns="91428" bIns="45714" anchor="ctr"/>
          <a:lstStyle/>
          <a:p>
            <a:pPr defTabSz="914279" fontAlgn="base">
              <a:spcBef>
                <a:spcPct val="0"/>
              </a:spcBef>
              <a:spcAft>
                <a:spcPct val="0"/>
              </a:spcAft>
              <a:defRPr/>
            </a:pPr>
            <a:endParaRPr lang="en-US">
              <a:solidFill>
                <a:prstClr val="black"/>
              </a:solidFill>
              <a:latin typeface="Arial" pitchFamily="34" charset="0"/>
              <a:ea typeface="ＭＳ Ｐゴシック" charset="0"/>
              <a:cs typeface="ＭＳ Ｐゴシック" charset="0"/>
            </a:endParaRPr>
          </a:p>
        </p:txBody>
      </p:sp>
      <p:sp>
        <p:nvSpPr>
          <p:cNvPr id="2" name="Content Placeholder 1"/>
          <p:cNvSpPr>
            <a:spLocks noGrp="1"/>
          </p:cNvSpPr>
          <p:nvPr>
            <p:ph/>
          </p:nvPr>
        </p:nvSpPr>
        <p:spPr>
          <a:xfrm>
            <a:off x="457200" y="274640"/>
            <a:ext cx="8229600" cy="5851525"/>
          </a:xfrm>
          <a:prstGeom prst="rect">
            <a:avLst/>
          </a:prstGeom>
        </p:spPr>
        <p:txBody>
          <a:bodyPr lIns="91428" tIns="45714" rIns="91428"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1"/>
          <p:cNvSpPr>
            <a:spLocks noGrp="1" noChangeArrowheads="1"/>
          </p:cNvSpPr>
          <p:nvPr>
            <p:ph type="sldNum" sz="quarter" idx="10"/>
          </p:nvPr>
        </p:nvSpPr>
        <p:spPr>
          <a:xfrm>
            <a:off x="7832727" y="6477000"/>
            <a:ext cx="1311275" cy="457200"/>
          </a:xfrm>
          <a:prstGeom prst="rect">
            <a:avLst/>
          </a:prstGeom>
        </p:spPr>
        <p:txBody>
          <a:bodyPr lIns="91428" tIns="45714" rIns="91428" bIns="45714"/>
          <a:lstStyle>
            <a:lvl1pPr>
              <a:defRPr sz="1400">
                <a:solidFill>
                  <a:srgbClr val="000090"/>
                </a:solidFill>
                <a:latin typeface="Arial" pitchFamily="-109" charset="0"/>
              </a:defRPr>
            </a:lvl1pPr>
          </a:lstStyle>
          <a:p>
            <a:pPr defTabSz="914279" fontAlgn="base">
              <a:spcBef>
                <a:spcPct val="0"/>
              </a:spcBef>
              <a:spcAft>
                <a:spcPct val="0"/>
              </a:spcAft>
              <a:defRPr/>
            </a:pPr>
            <a:r>
              <a:rPr lang="en-US" smtClean="0">
                <a:ea typeface="ＭＳ Ｐゴシック" charset="0"/>
                <a:cs typeface="ＭＳ Ｐゴシック" charset="0"/>
              </a:rPr>
              <a:t>Greene - </a:t>
            </a:r>
            <a:fld id="{81D9512A-51A8-1D41-B8C3-FA7061DA9EDD}" type="slidenum">
              <a:rPr lang="en-US" smtClean="0">
                <a:ea typeface="ＭＳ Ｐゴシック" charset="0"/>
                <a:cs typeface="ＭＳ Ｐゴシック" charset="0"/>
              </a:rPr>
              <a:pPr defTabSz="914279"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8571467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7" descr="meatball be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2"/>
            <a:ext cx="804863" cy="674688"/>
          </a:xfrm>
          <a:prstGeom prst="rect">
            <a:avLst/>
          </a:prstGeom>
          <a:noFill/>
          <a:ln w="9525">
            <a:noFill/>
            <a:miter lim="800000"/>
            <a:headEnd/>
            <a:tailEnd/>
          </a:ln>
        </p:spPr>
      </p:pic>
      <p:graphicFrame>
        <p:nvGraphicFramePr>
          <p:cNvPr id="5" name="Object 8"/>
          <p:cNvGraphicFramePr>
            <a:graphicFrameLocks/>
          </p:cNvGraphicFramePr>
          <p:nvPr/>
        </p:nvGraphicFramePr>
        <p:xfrm>
          <a:off x="7772400" y="381002"/>
          <a:ext cx="1112838" cy="455613"/>
        </p:xfrm>
        <a:graphic>
          <a:graphicData uri="http://schemas.openxmlformats.org/presentationml/2006/ole">
            <mc:AlternateContent xmlns:mc="http://schemas.openxmlformats.org/markup-compatibility/2006">
              <mc:Choice xmlns:v="urn:schemas-microsoft-com:vml" Requires="v">
                <p:oleObj spid="_x0000_s2123" name="Bitmap Image" r:id="rId4" imgW="3333333" imgH="1542857" progId="">
                  <p:embed/>
                </p:oleObj>
              </mc:Choice>
              <mc:Fallback>
                <p:oleObj name="Bitmap Image" r:id="rId4" imgW="3333333" imgH="154285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381002"/>
                        <a:ext cx="1112838" cy="4556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9"/>
          <p:cNvSpPr>
            <a:spLocks noChangeArrowheads="1"/>
          </p:cNvSpPr>
          <p:nvPr/>
        </p:nvSpPr>
        <p:spPr bwMode="auto">
          <a:xfrm>
            <a:off x="0" y="914400"/>
            <a:ext cx="9144000" cy="76200"/>
          </a:xfrm>
          <a:prstGeom prst="rect">
            <a:avLst/>
          </a:prstGeom>
          <a:gradFill rotWithShape="0">
            <a:gsLst>
              <a:gs pos="0">
                <a:srgbClr val="618FFD">
                  <a:gamma/>
                  <a:shade val="29804"/>
                  <a:invGamma/>
                </a:srgbClr>
              </a:gs>
              <a:gs pos="50000">
                <a:srgbClr val="618FFD"/>
              </a:gs>
              <a:gs pos="100000">
                <a:srgbClr val="618FFD">
                  <a:gamma/>
                  <a:shade val="29804"/>
                  <a:invGamma/>
                </a:srgbClr>
              </a:gs>
            </a:gsLst>
            <a:lin ang="0" scaled="1"/>
          </a:gradFill>
          <a:ln w="9525">
            <a:noFill/>
            <a:miter lim="800000"/>
            <a:headEnd/>
            <a:tailEnd/>
          </a:ln>
          <a:effectLst/>
        </p:spPr>
        <p:txBody>
          <a:bodyPr wrap="none" lIns="91428" tIns="45714" rIns="91428" bIns="45714" anchor="ctr"/>
          <a:lstStyle/>
          <a:p>
            <a:pPr defTabSz="914279">
              <a:defRPr/>
            </a:pPr>
            <a:endParaRPr lang="en-US">
              <a:solidFill>
                <a:srgbClr val="000000"/>
              </a:solidFill>
              <a:latin typeface="Arial"/>
              <a:ea typeface="ＭＳ Ｐゴシック" pitchFamily="1" charset="-128"/>
              <a:cs typeface="ＭＳ Ｐゴシック" charset="0"/>
            </a:endParaRPr>
          </a:p>
        </p:txBody>
      </p:sp>
      <p:sp>
        <p:nvSpPr>
          <p:cNvPr id="3" name="Content Placeholder 2"/>
          <p:cNvSpPr>
            <a:spLocks noGrp="1"/>
          </p:cNvSpPr>
          <p:nvPr>
            <p:ph idx="1"/>
          </p:nvPr>
        </p:nvSpPr>
        <p:spPr>
          <a:xfrm>
            <a:off x="457200" y="1600201"/>
            <a:ext cx="8229600" cy="4525963"/>
          </a:xfrm>
          <a:prstGeom prst="rect">
            <a:avLst/>
          </a:prstGeom>
        </p:spPr>
        <p:txBody>
          <a:bodyPr lIns="91428" tIns="45714" rIns="91428" bIns="45714"/>
          <a:lstStyle>
            <a:lvl1pPr>
              <a:defRPr sz="20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p:nvPr>
        </p:nvSpPr>
        <p:spPr bwMode="auto">
          <a:xfrm>
            <a:off x="990600" y="0"/>
            <a:ext cx="6781800" cy="914400"/>
          </a:xfrm>
          <a:prstGeom prst="rect">
            <a:avLst/>
          </a:prstGeom>
          <a:noFill/>
          <a:ln w="9525">
            <a:noFill/>
            <a:miter lim="800000"/>
            <a:headEnd/>
            <a:tailEnd/>
          </a:ln>
        </p:spPr>
        <p:txBody>
          <a:bodyPr lIns="91428" tIns="45714" rIns="91428" bIns="45714"/>
          <a:lstStyle/>
          <a:p>
            <a:pPr lvl="0"/>
            <a:r>
              <a:rPr lang="en-US" dirty="0" smtClean="0"/>
              <a:t>Click to edit Master title style</a:t>
            </a:r>
          </a:p>
        </p:txBody>
      </p:sp>
    </p:spTree>
    <p:extLst>
      <p:ext uri="{BB962C8B-B14F-4D97-AF65-F5344CB8AC3E}">
        <p14:creationId xmlns:p14="http://schemas.microsoft.com/office/powerpoint/2010/main" val="271997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8" tIns="45714" rIns="91428" bIns="45714"/>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8" tIns="45714" rIns="91428"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405096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8" tIns="45714" rIns="91428"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a:prstGeom prst="rect">
            <a:avLst/>
          </a:prstGeom>
        </p:spPr>
        <p:txBody>
          <a:bodyPr lIns="91428" tIns="45714" rIns="91428" bIns="45714" anchor="b"/>
          <a:lstStyle>
            <a:lvl1pPr marL="0" indent="0">
              <a:buNone/>
              <a:defRPr sz="2000">
                <a:solidFill>
                  <a:schemeClr val="tx1">
                    <a:tint val="75000"/>
                  </a:schemeClr>
                </a:solidFill>
              </a:defRPr>
            </a:lvl1pPr>
            <a:lvl2pPr marL="457140" indent="0">
              <a:buNone/>
              <a:defRPr sz="1800">
                <a:solidFill>
                  <a:schemeClr val="tx1">
                    <a:tint val="75000"/>
                  </a:schemeClr>
                </a:solidFill>
              </a:defRPr>
            </a:lvl2pPr>
            <a:lvl3pPr marL="914279" indent="0">
              <a:buNone/>
              <a:defRPr sz="1600">
                <a:solidFill>
                  <a:schemeClr val="tx1">
                    <a:tint val="75000"/>
                  </a:schemeClr>
                </a:solidFill>
              </a:defRPr>
            </a:lvl3pPr>
            <a:lvl4pPr marL="1371418" indent="0">
              <a:buNone/>
              <a:defRPr sz="1400">
                <a:solidFill>
                  <a:schemeClr val="tx1">
                    <a:tint val="75000"/>
                  </a:schemeClr>
                </a:solidFill>
              </a:defRPr>
            </a:lvl4pPr>
            <a:lvl5pPr marL="1828558" indent="0">
              <a:buNone/>
              <a:defRPr sz="1400">
                <a:solidFill>
                  <a:schemeClr val="tx1">
                    <a:tint val="75000"/>
                  </a:schemeClr>
                </a:solidFill>
              </a:defRPr>
            </a:lvl5pPr>
            <a:lvl6pPr marL="2285697" indent="0">
              <a:buNone/>
              <a:defRPr sz="1400">
                <a:solidFill>
                  <a:schemeClr val="tx1">
                    <a:tint val="75000"/>
                  </a:schemeClr>
                </a:solidFill>
              </a:defRPr>
            </a:lvl6pPr>
            <a:lvl7pPr marL="2742836" indent="0">
              <a:buNone/>
              <a:defRPr sz="1400">
                <a:solidFill>
                  <a:schemeClr val="tx1">
                    <a:tint val="75000"/>
                  </a:schemeClr>
                </a:solidFill>
              </a:defRPr>
            </a:lvl7pPr>
            <a:lvl8pPr marL="3199976" indent="0">
              <a:buNone/>
              <a:defRPr sz="1400">
                <a:solidFill>
                  <a:schemeClr val="tx1">
                    <a:tint val="75000"/>
                  </a:schemeClr>
                </a:solidFill>
              </a:defRPr>
            </a:lvl8pPr>
            <a:lvl9pPr marL="365711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149029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8" tIns="45714" rIns="91428" bIns="45714"/>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8" tIns="45714" rIns="91428"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8" tIns="45714" rIns="91428"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304224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8" tIns="45714" rIns="91428"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a:prstGeom prst="rect">
            <a:avLst/>
          </a:prstGeom>
        </p:spPr>
        <p:txBody>
          <a:bodyPr lIns="91428" tIns="45714" rIns="91428" bIns="45714" anchor="b"/>
          <a:lstStyle>
            <a:lvl1pPr marL="0" indent="0">
              <a:buNone/>
              <a:defRPr sz="2400" b="1"/>
            </a:lvl1pPr>
            <a:lvl2pPr marL="457140" indent="0">
              <a:buNone/>
              <a:defRPr sz="2000" b="1"/>
            </a:lvl2pPr>
            <a:lvl3pPr marL="914279" indent="0">
              <a:buNone/>
              <a:defRPr sz="1800" b="1"/>
            </a:lvl3pPr>
            <a:lvl4pPr marL="1371418" indent="0">
              <a:buNone/>
              <a:defRPr sz="1600" b="1"/>
            </a:lvl4pPr>
            <a:lvl5pPr marL="1828558" indent="0">
              <a:buNone/>
              <a:defRPr sz="1600" b="1"/>
            </a:lvl5pPr>
            <a:lvl6pPr marL="2285697" indent="0">
              <a:buNone/>
              <a:defRPr sz="1600" b="1"/>
            </a:lvl6pPr>
            <a:lvl7pPr marL="2742836" indent="0">
              <a:buNone/>
              <a:defRPr sz="1600" b="1"/>
            </a:lvl7pPr>
            <a:lvl8pPr marL="3199976" indent="0">
              <a:buNone/>
              <a:defRPr sz="1600" b="1"/>
            </a:lvl8pPr>
            <a:lvl9pPr marL="36571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lIns="91428" tIns="45714" rIns="91428"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8" tIns="45714" rIns="91428" bIns="45714" anchor="b"/>
          <a:lstStyle>
            <a:lvl1pPr marL="0" indent="0">
              <a:buNone/>
              <a:defRPr sz="2400" b="1"/>
            </a:lvl1pPr>
            <a:lvl2pPr marL="457140" indent="0">
              <a:buNone/>
              <a:defRPr sz="2000" b="1"/>
            </a:lvl2pPr>
            <a:lvl3pPr marL="914279" indent="0">
              <a:buNone/>
              <a:defRPr sz="1800" b="1"/>
            </a:lvl3pPr>
            <a:lvl4pPr marL="1371418" indent="0">
              <a:buNone/>
              <a:defRPr sz="1600" b="1"/>
            </a:lvl4pPr>
            <a:lvl5pPr marL="1828558" indent="0">
              <a:buNone/>
              <a:defRPr sz="1600" b="1"/>
            </a:lvl5pPr>
            <a:lvl6pPr marL="2285697" indent="0">
              <a:buNone/>
              <a:defRPr sz="1600" b="1"/>
            </a:lvl6pPr>
            <a:lvl7pPr marL="2742836" indent="0">
              <a:buNone/>
              <a:defRPr sz="1600" b="1"/>
            </a:lvl7pPr>
            <a:lvl8pPr marL="3199976" indent="0">
              <a:buNone/>
              <a:defRPr sz="1600" b="1"/>
            </a:lvl8pPr>
            <a:lvl9pPr marL="36571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8" tIns="45714" rIns="91428"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111211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8" tIns="45714" rIns="91428" bIns="45714"/>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78952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320284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428" tIns="45714" rIns="91428"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a:prstGeom prst="rect">
            <a:avLst/>
          </a:prstGeom>
        </p:spPr>
        <p:txBody>
          <a:bodyPr lIns="91428" tIns="45714" rIns="91428"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lIns="91428" tIns="45714" rIns="91428" bIns="45714"/>
          <a:lstStyle>
            <a:lvl1pPr marL="0" indent="0">
              <a:buNone/>
              <a:defRPr sz="1400"/>
            </a:lvl1pPr>
            <a:lvl2pPr marL="457140" indent="0">
              <a:buNone/>
              <a:defRPr sz="1200"/>
            </a:lvl2pPr>
            <a:lvl3pPr marL="914279" indent="0">
              <a:buNone/>
              <a:defRPr sz="1000"/>
            </a:lvl3pPr>
            <a:lvl4pPr marL="1371418" indent="0">
              <a:buNone/>
              <a:defRPr sz="800"/>
            </a:lvl4pPr>
            <a:lvl5pPr marL="1828558" indent="0">
              <a:buNone/>
              <a:defRPr sz="800"/>
            </a:lvl5pPr>
            <a:lvl6pPr marL="2285697" indent="0">
              <a:buNone/>
              <a:defRPr sz="800"/>
            </a:lvl6pPr>
            <a:lvl7pPr marL="2742836" indent="0">
              <a:buNone/>
              <a:defRPr sz="800"/>
            </a:lvl7pPr>
            <a:lvl8pPr marL="3199976" indent="0">
              <a:buNone/>
              <a:defRPr sz="800"/>
            </a:lvl8pPr>
            <a:lvl9pPr marL="3657114"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128199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8" tIns="45714" rIns="91428"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8" tIns="45714" rIns="91428" bIns="45714"/>
          <a:lstStyle>
            <a:lvl1pPr marL="0" indent="0">
              <a:buNone/>
              <a:defRPr sz="3200"/>
            </a:lvl1pPr>
            <a:lvl2pPr marL="457140" indent="0">
              <a:buNone/>
              <a:defRPr sz="2800"/>
            </a:lvl2pPr>
            <a:lvl3pPr marL="914279" indent="0">
              <a:buNone/>
              <a:defRPr sz="2400"/>
            </a:lvl3pPr>
            <a:lvl4pPr marL="1371418" indent="0">
              <a:buNone/>
              <a:defRPr sz="2000"/>
            </a:lvl4pPr>
            <a:lvl5pPr marL="1828558" indent="0">
              <a:buNone/>
              <a:defRPr sz="2000"/>
            </a:lvl5pPr>
            <a:lvl6pPr marL="2285697" indent="0">
              <a:buNone/>
              <a:defRPr sz="2000"/>
            </a:lvl6pPr>
            <a:lvl7pPr marL="2742836" indent="0">
              <a:buNone/>
              <a:defRPr sz="2000"/>
            </a:lvl7pPr>
            <a:lvl8pPr marL="3199976" indent="0">
              <a:buNone/>
              <a:defRPr sz="2000"/>
            </a:lvl8pPr>
            <a:lvl9pPr marL="3657114"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a:prstGeom prst="rect">
            <a:avLst/>
          </a:prstGeom>
        </p:spPr>
        <p:txBody>
          <a:bodyPr lIns="91428" tIns="45714" rIns="91428" bIns="45714"/>
          <a:lstStyle>
            <a:lvl1pPr marL="0" indent="0">
              <a:buNone/>
              <a:defRPr sz="1400"/>
            </a:lvl1pPr>
            <a:lvl2pPr marL="457140" indent="0">
              <a:buNone/>
              <a:defRPr sz="1200"/>
            </a:lvl2pPr>
            <a:lvl3pPr marL="914279" indent="0">
              <a:buNone/>
              <a:defRPr sz="1000"/>
            </a:lvl3pPr>
            <a:lvl4pPr marL="1371418" indent="0">
              <a:buNone/>
              <a:defRPr sz="800"/>
            </a:lvl4pPr>
            <a:lvl5pPr marL="1828558" indent="0">
              <a:buNone/>
              <a:defRPr sz="800"/>
            </a:lvl5pPr>
            <a:lvl6pPr marL="2285697" indent="0">
              <a:buNone/>
              <a:defRPr sz="800"/>
            </a:lvl6pPr>
            <a:lvl7pPr marL="2742836" indent="0">
              <a:buNone/>
              <a:defRPr sz="800"/>
            </a:lvl7pPr>
            <a:lvl8pPr marL="3199976" indent="0">
              <a:buNone/>
              <a:defRPr sz="800"/>
            </a:lvl8pPr>
            <a:lvl9pPr marL="3657114"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28" tIns="45714" rIns="91428" bIns="45714"/>
          <a:lstStyle/>
          <a:p>
            <a:pPr defTabSz="914279" fontAlgn="base">
              <a:spcBef>
                <a:spcPct val="0"/>
              </a:spcBef>
              <a:spcAft>
                <a:spcPct val="0"/>
              </a:spcAft>
            </a:pPr>
            <a:fld id="{89DE51E9-5E01-C343-A892-373BFFE05B30}" type="datetimeFigureOut">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7/11/12</a:t>
            </a:fld>
            <a:endParaRPr lang="en-US">
              <a:solidFill>
                <a:prstClr val="black"/>
              </a:solidFill>
              <a:latin typeface="Arial" pitchFamily="-65"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28" tIns="45714" rIns="91428" bIns="45714"/>
          <a:lstStyle/>
          <a:p>
            <a:pPr defTabSz="914279" fontAlgn="base">
              <a:spcBef>
                <a:spcPct val="0"/>
              </a:spcBef>
              <a:spcAft>
                <a:spcPct val="0"/>
              </a:spcAft>
            </a:pPr>
            <a:endParaRPr lang="en-US">
              <a:solidFill>
                <a:prstClr val="black"/>
              </a:solidFill>
              <a:latin typeface="Arial" pitchFamily="-65"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8" tIns="45714" rIns="91428" bIns="45714"/>
          <a:lstStyle/>
          <a:p>
            <a:pPr defTabSz="914279" fontAlgn="base">
              <a:spcBef>
                <a:spcPct val="0"/>
              </a:spcBef>
              <a:spcAft>
                <a:spcPct val="0"/>
              </a:spcAft>
            </a:pPr>
            <a:fld id="{92668A5C-D36C-184B-B290-EE2134884766}" type="slidenum">
              <a:rPr lang="en-US">
                <a:solidFill>
                  <a:prstClr val="black"/>
                </a:solidFill>
                <a:latin typeface="Arial" pitchFamily="-65" charset="0"/>
                <a:ea typeface="ＭＳ Ｐゴシック" charset="0"/>
                <a:cs typeface="ＭＳ Ｐゴシック" charset="0"/>
              </a:rPr>
              <a:pPr defTabSz="914279" fontAlgn="base">
                <a:spcBef>
                  <a:spcPct val="0"/>
                </a:spcBef>
                <a:spcAft>
                  <a:spcPct val="0"/>
                </a:spcAft>
              </a:pPr>
              <a:t>‹#›</a:t>
            </a:fld>
            <a:endParaRPr lang="en-US">
              <a:solidFill>
                <a:prstClr val="black"/>
              </a:solidFill>
              <a:latin typeface="Arial" pitchFamily="-65" charset="0"/>
              <a:ea typeface="ＭＳ Ｐゴシック" charset="0"/>
              <a:cs typeface="ＭＳ Ｐゴシック" charset="0"/>
            </a:endParaRPr>
          </a:p>
        </p:txBody>
      </p:sp>
    </p:spTree>
    <p:extLst>
      <p:ext uri="{BB962C8B-B14F-4D97-AF65-F5344CB8AC3E}">
        <p14:creationId xmlns:p14="http://schemas.microsoft.com/office/powerpoint/2010/main" val="5245086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meatball best"/>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2"/>
            <a:ext cx="804863" cy="674688"/>
          </a:xfrm>
          <a:prstGeom prst="rect">
            <a:avLst/>
          </a:prstGeom>
          <a:noFill/>
          <a:ln w="9525">
            <a:noFill/>
            <a:miter lim="800000"/>
            <a:headEnd/>
            <a:tailEnd/>
          </a:ln>
        </p:spPr>
      </p:pic>
      <p:sp>
        <p:nvSpPr>
          <p:cNvPr id="9" name="Rectangle 9"/>
          <p:cNvSpPr>
            <a:spLocks noChangeArrowheads="1"/>
          </p:cNvSpPr>
          <p:nvPr userDrawn="1"/>
        </p:nvSpPr>
        <p:spPr bwMode="auto">
          <a:xfrm>
            <a:off x="0" y="914400"/>
            <a:ext cx="9144000" cy="76200"/>
          </a:xfrm>
          <a:prstGeom prst="rect">
            <a:avLst/>
          </a:prstGeom>
          <a:gradFill rotWithShape="0">
            <a:gsLst>
              <a:gs pos="0">
                <a:srgbClr val="618FFD">
                  <a:gamma/>
                  <a:shade val="29804"/>
                  <a:invGamma/>
                </a:srgbClr>
              </a:gs>
              <a:gs pos="50000">
                <a:srgbClr val="618FFD"/>
              </a:gs>
              <a:gs pos="100000">
                <a:srgbClr val="618FFD">
                  <a:gamma/>
                  <a:shade val="29804"/>
                  <a:invGamma/>
                </a:srgbClr>
              </a:gs>
            </a:gsLst>
            <a:lin ang="0" scaled="1"/>
          </a:gradFill>
          <a:ln w="9525">
            <a:noFill/>
            <a:miter lim="800000"/>
            <a:headEnd/>
            <a:tailEnd/>
          </a:ln>
          <a:effectLst/>
        </p:spPr>
        <p:txBody>
          <a:bodyPr wrap="none" lIns="91428" tIns="45714" rIns="91428" bIns="45714" anchor="ctr"/>
          <a:lstStyle/>
          <a:p>
            <a:pPr defTabSz="914279" fontAlgn="base">
              <a:spcBef>
                <a:spcPct val="0"/>
              </a:spcBef>
              <a:spcAft>
                <a:spcPct val="0"/>
              </a:spcAft>
              <a:defRPr/>
            </a:pPr>
            <a:endParaRPr lang="en-US">
              <a:solidFill>
                <a:prstClr val="black"/>
              </a:solidFill>
              <a:latin typeface="Arial" pitchFamily="34" charset="0"/>
              <a:ea typeface="ＭＳ Ｐゴシック" charset="0"/>
              <a:cs typeface="ＭＳ Ｐゴシック" charset="0"/>
            </a:endParaRPr>
          </a:p>
        </p:txBody>
      </p:sp>
      <p:pic>
        <p:nvPicPr>
          <p:cNvPr id="2" name="Picture 1"/>
          <p:cNvPicPr>
            <a:picLocks noChangeAspect="1"/>
          </p:cNvPicPr>
          <p:nvPr userDrawn="1"/>
        </p:nvPicPr>
        <p:blipFill>
          <a:blip r:embed="rId16"/>
          <a:stretch>
            <a:fillRect/>
          </a:stretch>
        </p:blipFill>
        <p:spPr>
          <a:xfrm>
            <a:off x="8172445" y="24191"/>
            <a:ext cx="971554" cy="674690"/>
          </a:xfrm>
          <a:prstGeom prst="rect">
            <a:avLst/>
          </a:prstGeom>
        </p:spPr>
      </p:pic>
    </p:spTree>
    <p:extLst>
      <p:ext uri="{BB962C8B-B14F-4D97-AF65-F5344CB8AC3E}">
        <p14:creationId xmlns:p14="http://schemas.microsoft.com/office/powerpoint/2010/main" val="1472515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140" rtl="0" eaLnBrk="1" latinLnBrk="0" hangingPunct="1">
        <a:spcBef>
          <a:spcPct val="0"/>
        </a:spcBef>
        <a:buNone/>
        <a:defRPr sz="4300" kern="1200">
          <a:solidFill>
            <a:schemeClr val="tx1"/>
          </a:solidFill>
          <a:latin typeface="+mj-lt"/>
          <a:ea typeface="+mj-ea"/>
          <a:cs typeface="+mj-cs"/>
        </a:defRPr>
      </a:lvl1pPr>
    </p:titleStyle>
    <p:bodyStyle>
      <a:lvl1pPr marL="342854" indent="-342854" algn="l" defTabSz="457140" rtl="0" eaLnBrk="1" latinLnBrk="0" hangingPunct="1">
        <a:spcBef>
          <a:spcPct val="20000"/>
        </a:spcBef>
        <a:buFont typeface="Arial"/>
        <a:buChar char="•"/>
        <a:defRPr sz="3200" kern="1200">
          <a:solidFill>
            <a:schemeClr val="tx1"/>
          </a:solidFill>
          <a:latin typeface="+mn-lt"/>
          <a:ea typeface="+mn-ea"/>
          <a:cs typeface="+mn-cs"/>
        </a:defRPr>
      </a:lvl1pPr>
      <a:lvl2pPr marL="742851" indent="-285712" algn="l" defTabSz="457140" rtl="0" eaLnBrk="1" latinLnBrk="0" hangingPunct="1">
        <a:spcBef>
          <a:spcPct val="20000"/>
        </a:spcBef>
        <a:buFont typeface="Arial"/>
        <a:buChar char="–"/>
        <a:defRPr sz="2800" kern="1200">
          <a:solidFill>
            <a:schemeClr val="tx1"/>
          </a:solidFill>
          <a:latin typeface="+mn-lt"/>
          <a:ea typeface="+mn-ea"/>
          <a:cs typeface="+mn-cs"/>
        </a:defRPr>
      </a:lvl2pPr>
      <a:lvl3pPr marL="1142848" indent="-228570" algn="l" defTabSz="457140" rtl="0" eaLnBrk="1" latinLnBrk="0" hangingPunct="1">
        <a:spcBef>
          <a:spcPct val="20000"/>
        </a:spcBef>
        <a:buFont typeface="Arial"/>
        <a:buChar char="•"/>
        <a:defRPr sz="2400" kern="1200">
          <a:solidFill>
            <a:schemeClr val="tx1"/>
          </a:solidFill>
          <a:latin typeface="+mn-lt"/>
          <a:ea typeface="+mn-ea"/>
          <a:cs typeface="+mn-cs"/>
        </a:defRPr>
      </a:lvl3pPr>
      <a:lvl4pPr marL="1599988" indent="-228570" algn="l" defTabSz="457140" rtl="0" eaLnBrk="1" latinLnBrk="0" hangingPunct="1">
        <a:spcBef>
          <a:spcPct val="20000"/>
        </a:spcBef>
        <a:buFont typeface="Arial"/>
        <a:buChar char="–"/>
        <a:defRPr sz="2000" kern="1200">
          <a:solidFill>
            <a:schemeClr val="tx1"/>
          </a:solidFill>
          <a:latin typeface="+mn-lt"/>
          <a:ea typeface="+mn-ea"/>
          <a:cs typeface="+mn-cs"/>
        </a:defRPr>
      </a:lvl4pPr>
      <a:lvl5pPr marL="2057127" indent="-228570" algn="l" defTabSz="457140" rtl="0" eaLnBrk="1" latinLnBrk="0" hangingPunct="1">
        <a:spcBef>
          <a:spcPct val="20000"/>
        </a:spcBef>
        <a:buFont typeface="Arial"/>
        <a:buChar char="»"/>
        <a:defRPr sz="2000" kern="1200">
          <a:solidFill>
            <a:schemeClr val="tx1"/>
          </a:solidFill>
          <a:latin typeface="+mn-lt"/>
          <a:ea typeface="+mn-ea"/>
          <a:cs typeface="+mn-cs"/>
        </a:defRPr>
      </a:lvl5pPr>
      <a:lvl6pPr marL="2514266" indent="-228570" algn="l" defTabSz="457140" rtl="0" eaLnBrk="1" latinLnBrk="0" hangingPunct="1">
        <a:spcBef>
          <a:spcPct val="20000"/>
        </a:spcBef>
        <a:buFont typeface="Arial"/>
        <a:buChar char="•"/>
        <a:defRPr sz="2000" kern="1200">
          <a:solidFill>
            <a:schemeClr val="tx1"/>
          </a:solidFill>
          <a:latin typeface="+mn-lt"/>
          <a:ea typeface="+mn-ea"/>
          <a:cs typeface="+mn-cs"/>
        </a:defRPr>
      </a:lvl6pPr>
      <a:lvl7pPr marL="2971406" indent="-228570" algn="l" defTabSz="457140" rtl="0" eaLnBrk="1" latinLnBrk="0" hangingPunct="1">
        <a:spcBef>
          <a:spcPct val="20000"/>
        </a:spcBef>
        <a:buFont typeface="Arial"/>
        <a:buChar char="•"/>
        <a:defRPr sz="2000" kern="1200">
          <a:solidFill>
            <a:schemeClr val="tx1"/>
          </a:solidFill>
          <a:latin typeface="+mn-lt"/>
          <a:ea typeface="+mn-ea"/>
          <a:cs typeface="+mn-cs"/>
        </a:defRPr>
      </a:lvl7pPr>
      <a:lvl8pPr marL="3428544" indent="-228570" algn="l" defTabSz="457140" rtl="0" eaLnBrk="1" latinLnBrk="0" hangingPunct="1">
        <a:spcBef>
          <a:spcPct val="20000"/>
        </a:spcBef>
        <a:buFont typeface="Arial"/>
        <a:buChar char="•"/>
        <a:defRPr sz="2000" kern="1200">
          <a:solidFill>
            <a:schemeClr val="tx1"/>
          </a:solidFill>
          <a:latin typeface="+mn-lt"/>
          <a:ea typeface="+mn-ea"/>
          <a:cs typeface="+mn-cs"/>
        </a:defRPr>
      </a:lvl8pPr>
      <a:lvl9pPr marL="3885684" indent="-228570" algn="l" defTabSz="4571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0" rtl="0" eaLnBrk="1" latinLnBrk="0" hangingPunct="1">
        <a:defRPr sz="1800" kern="1200">
          <a:solidFill>
            <a:schemeClr val="tx1"/>
          </a:solidFill>
          <a:latin typeface="+mn-lt"/>
          <a:ea typeface="+mn-ea"/>
          <a:cs typeface="+mn-cs"/>
        </a:defRPr>
      </a:lvl1pPr>
      <a:lvl2pPr marL="457140" algn="l" defTabSz="457140" rtl="0" eaLnBrk="1" latinLnBrk="0" hangingPunct="1">
        <a:defRPr sz="1800" kern="1200">
          <a:solidFill>
            <a:schemeClr val="tx1"/>
          </a:solidFill>
          <a:latin typeface="+mn-lt"/>
          <a:ea typeface="+mn-ea"/>
          <a:cs typeface="+mn-cs"/>
        </a:defRPr>
      </a:lvl2pPr>
      <a:lvl3pPr marL="914279" algn="l" defTabSz="457140" rtl="0" eaLnBrk="1" latinLnBrk="0" hangingPunct="1">
        <a:defRPr sz="1800" kern="1200">
          <a:solidFill>
            <a:schemeClr val="tx1"/>
          </a:solidFill>
          <a:latin typeface="+mn-lt"/>
          <a:ea typeface="+mn-ea"/>
          <a:cs typeface="+mn-cs"/>
        </a:defRPr>
      </a:lvl3pPr>
      <a:lvl4pPr marL="1371418" algn="l" defTabSz="457140" rtl="0" eaLnBrk="1" latinLnBrk="0" hangingPunct="1">
        <a:defRPr sz="1800" kern="1200">
          <a:solidFill>
            <a:schemeClr val="tx1"/>
          </a:solidFill>
          <a:latin typeface="+mn-lt"/>
          <a:ea typeface="+mn-ea"/>
          <a:cs typeface="+mn-cs"/>
        </a:defRPr>
      </a:lvl4pPr>
      <a:lvl5pPr marL="1828558" algn="l" defTabSz="457140" rtl="0" eaLnBrk="1" latinLnBrk="0" hangingPunct="1">
        <a:defRPr sz="1800" kern="1200">
          <a:solidFill>
            <a:schemeClr val="tx1"/>
          </a:solidFill>
          <a:latin typeface="+mn-lt"/>
          <a:ea typeface="+mn-ea"/>
          <a:cs typeface="+mn-cs"/>
        </a:defRPr>
      </a:lvl5pPr>
      <a:lvl6pPr marL="2285697" algn="l" defTabSz="457140" rtl="0" eaLnBrk="1" latinLnBrk="0" hangingPunct="1">
        <a:defRPr sz="1800" kern="1200">
          <a:solidFill>
            <a:schemeClr val="tx1"/>
          </a:solidFill>
          <a:latin typeface="+mn-lt"/>
          <a:ea typeface="+mn-ea"/>
          <a:cs typeface="+mn-cs"/>
        </a:defRPr>
      </a:lvl6pPr>
      <a:lvl7pPr marL="2742836" algn="l" defTabSz="457140" rtl="0" eaLnBrk="1" latinLnBrk="0" hangingPunct="1">
        <a:defRPr sz="1800" kern="1200">
          <a:solidFill>
            <a:schemeClr val="tx1"/>
          </a:solidFill>
          <a:latin typeface="+mn-lt"/>
          <a:ea typeface="+mn-ea"/>
          <a:cs typeface="+mn-cs"/>
        </a:defRPr>
      </a:lvl7pPr>
      <a:lvl8pPr marL="3199976" algn="l" defTabSz="457140" rtl="0" eaLnBrk="1" latinLnBrk="0" hangingPunct="1">
        <a:defRPr sz="1800" kern="1200">
          <a:solidFill>
            <a:schemeClr val="tx1"/>
          </a:solidFill>
          <a:latin typeface="+mn-lt"/>
          <a:ea typeface="+mn-ea"/>
          <a:cs typeface="+mn-cs"/>
        </a:defRPr>
      </a:lvl8pPr>
      <a:lvl9pPr marL="3657114" algn="l" defTabSz="4571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263471"/>
            <a:ext cx="9144000" cy="692150"/>
          </a:xfrm>
          <a:prstGeom prst="rect">
            <a:avLst/>
          </a:prstGeom>
          <a:noFill/>
          <a:ln w="9525">
            <a:noFill/>
            <a:miter lim="800000"/>
            <a:headEnd/>
            <a:tailEnd/>
          </a:ln>
          <a:effectLst/>
        </p:spPr>
        <p:txBody>
          <a:bodyPr/>
          <a:lstStyle/>
          <a:p>
            <a:pPr algn="ctr">
              <a:defRPr/>
            </a:pPr>
            <a:r>
              <a:rPr lang="en-US" sz="2400" dirty="0" smtClean="0">
                <a:solidFill>
                  <a:srgbClr val="000090"/>
                </a:solidFill>
              </a:rPr>
              <a:t>obs4MIPs: An Overview and Update</a:t>
            </a:r>
          </a:p>
        </p:txBody>
      </p:sp>
      <p:pic>
        <p:nvPicPr>
          <p:cNvPr id="4" name="Picture 3"/>
          <p:cNvPicPr>
            <a:picLocks noChangeAspect="1"/>
          </p:cNvPicPr>
          <p:nvPr/>
        </p:nvPicPr>
        <p:blipFill>
          <a:blip r:embed="rId3"/>
          <a:stretch>
            <a:fillRect/>
          </a:stretch>
        </p:blipFill>
        <p:spPr>
          <a:xfrm>
            <a:off x="5523059" y="1273810"/>
            <a:ext cx="1828800" cy="1828800"/>
          </a:xfrm>
          <a:prstGeom prst="rect">
            <a:avLst/>
          </a:prstGeom>
          <a:ln w="38100" cmpd="sng">
            <a:solidFill>
              <a:schemeClr val="accent6">
                <a:lumMod val="50000"/>
              </a:schemeClr>
            </a:solidFill>
          </a:ln>
        </p:spPr>
      </p:pic>
      <p:pic>
        <p:nvPicPr>
          <p:cNvPr id="5" name="Picture 4"/>
          <p:cNvPicPr>
            <a:picLocks noChangeAspect="1"/>
          </p:cNvPicPr>
          <p:nvPr/>
        </p:nvPicPr>
        <p:blipFill>
          <a:blip r:embed="rId4"/>
          <a:stretch>
            <a:fillRect/>
          </a:stretch>
        </p:blipFill>
        <p:spPr>
          <a:xfrm>
            <a:off x="1693843" y="1273810"/>
            <a:ext cx="1828800" cy="1828800"/>
          </a:xfrm>
          <a:prstGeom prst="rect">
            <a:avLst/>
          </a:prstGeom>
          <a:ln w="38100" cmpd="sng">
            <a:solidFill>
              <a:schemeClr val="accent6">
                <a:lumMod val="50000"/>
              </a:schemeClr>
            </a:solidFill>
          </a:ln>
        </p:spPr>
      </p:pic>
      <p:sp>
        <p:nvSpPr>
          <p:cNvPr id="7" name="Left-Right Arrow 6"/>
          <p:cNvSpPr/>
          <p:nvPr/>
        </p:nvSpPr>
        <p:spPr bwMode="auto">
          <a:xfrm>
            <a:off x="3681237" y="1951337"/>
            <a:ext cx="1651000" cy="331788"/>
          </a:xfrm>
          <a:prstGeom prst="leftRightArrow">
            <a:avLst/>
          </a:prstGeom>
          <a:solidFill>
            <a:srgbClr val="8EB4E3"/>
          </a:solidFill>
          <a:ln w="9525" cap="flat" cmpd="sng" algn="ctr">
            <a:solidFill>
              <a:srgbClr val="35359B"/>
            </a:solidFill>
            <a:prstDash val="solid"/>
            <a:round/>
            <a:headEnd type="none" w="med" len="med"/>
            <a:tailEnd type="none" w="med" len="med"/>
          </a:ln>
          <a:effectLst/>
        </p:spPr>
        <p:txBody>
          <a:bodyPr/>
          <a:lstStyle/>
          <a:p>
            <a:pPr>
              <a:defRPr/>
            </a:pPr>
            <a:endParaRPr lang="en-US">
              <a:solidFill>
                <a:srgbClr val="000090"/>
              </a:solidFill>
              <a:latin typeface="Arial" pitchFamily="32" charset="0"/>
              <a:ea typeface="ＭＳ Ｐゴシック" pitchFamily="32" charset="-128"/>
              <a:cs typeface="ＭＳ Ｐゴシック" pitchFamily="32" charset="-128"/>
            </a:endParaRPr>
          </a:p>
        </p:txBody>
      </p:sp>
      <p:sp>
        <p:nvSpPr>
          <p:cNvPr id="3" name="TextBox 2"/>
          <p:cNvSpPr txBox="1"/>
          <p:nvPr/>
        </p:nvSpPr>
        <p:spPr>
          <a:xfrm>
            <a:off x="-444500" y="6451600"/>
            <a:ext cx="184666" cy="461665"/>
          </a:xfrm>
          <a:prstGeom prst="rect">
            <a:avLst/>
          </a:prstGeom>
          <a:noFill/>
        </p:spPr>
        <p:txBody>
          <a:bodyPr wrap="none" rtlCol="0">
            <a:spAutoFit/>
          </a:bodyPr>
          <a:lstStyle/>
          <a:p>
            <a:endParaRPr lang="en-US"/>
          </a:p>
        </p:txBody>
      </p:sp>
      <p:grpSp>
        <p:nvGrpSpPr>
          <p:cNvPr id="15" name="Group 4"/>
          <p:cNvGrpSpPr>
            <a:grpSpLocks/>
          </p:cNvGrpSpPr>
          <p:nvPr/>
        </p:nvGrpSpPr>
        <p:grpSpPr bwMode="auto">
          <a:xfrm flipV="1">
            <a:off x="1693843" y="3559199"/>
            <a:ext cx="6019800" cy="50800"/>
            <a:chOff x="816" y="945"/>
            <a:chExt cx="4272" cy="15"/>
          </a:xfrm>
        </p:grpSpPr>
        <p:sp>
          <p:nvSpPr>
            <p:cNvPr id="16" name="Line 5"/>
            <p:cNvSpPr>
              <a:spLocks noChangeShapeType="1"/>
            </p:cNvSpPr>
            <p:nvPr/>
          </p:nvSpPr>
          <p:spPr bwMode="auto">
            <a:xfrm>
              <a:off x="816" y="945"/>
              <a:ext cx="427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6"/>
            <p:cNvSpPr>
              <a:spLocks noChangeShapeType="1"/>
            </p:cNvSpPr>
            <p:nvPr/>
          </p:nvSpPr>
          <p:spPr bwMode="auto">
            <a:xfrm>
              <a:off x="816" y="960"/>
              <a:ext cx="427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 name="TextBox 8"/>
          <p:cNvSpPr txBox="1"/>
          <p:nvPr/>
        </p:nvSpPr>
        <p:spPr>
          <a:xfrm>
            <a:off x="3963022" y="2358960"/>
            <a:ext cx="1133644" cy="369332"/>
          </a:xfrm>
          <a:prstGeom prst="rect">
            <a:avLst/>
          </a:prstGeom>
          <a:noFill/>
        </p:spPr>
        <p:txBody>
          <a:bodyPr wrap="none" rtlCol="0">
            <a:spAutoFit/>
          </a:bodyPr>
          <a:lstStyle/>
          <a:p>
            <a:r>
              <a:rPr lang="en-US" dirty="0"/>
              <a:t>O</a:t>
            </a:r>
            <a:r>
              <a:rPr lang="en-US" dirty="0" smtClean="0"/>
              <a:t>bs4MIPs</a:t>
            </a:r>
            <a:endParaRPr lang="en-US" dirty="0"/>
          </a:p>
        </p:txBody>
      </p:sp>
      <p:sp>
        <p:nvSpPr>
          <p:cNvPr id="2" name="Rectangle 1"/>
          <p:cNvSpPr/>
          <p:nvPr/>
        </p:nvSpPr>
        <p:spPr>
          <a:xfrm>
            <a:off x="431800" y="3620668"/>
            <a:ext cx="8356600" cy="2862323"/>
          </a:xfrm>
          <a:prstGeom prst="rect">
            <a:avLst/>
          </a:prstGeom>
        </p:spPr>
        <p:txBody>
          <a:bodyPr wrap="square">
            <a:spAutoFit/>
          </a:bodyPr>
          <a:lstStyle/>
          <a:p>
            <a:pPr algn="just">
              <a:defRPr/>
            </a:pPr>
            <a:r>
              <a:rPr lang="en-US" dirty="0" smtClean="0">
                <a:solidFill>
                  <a:srgbClr val="000090"/>
                </a:solidFill>
              </a:rPr>
              <a:t>Obs4MIPs is a pilot effort to improve the connection between data experts and scientists involved in climate model evaluation.  It is closely aligned with CMIP5, with encouragement from the WGCM and WGNE.  NASA and the U.S. DOE have initiated the project with significant contributions of appropriate NASA products.   An overarching goal is to enable other data communities to contribute data to Obs4MIPs, </a:t>
            </a:r>
            <a:r>
              <a:rPr lang="en-US" u="sng" dirty="0" smtClean="0">
                <a:solidFill>
                  <a:srgbClr val="000090"/>
                </a:solidFill>
              </a:rPr>
              <a:t>but guidance and endorsement of this activity is now needed</a:t>
            </a:r>
            <a:r>
              <a:rPr lang="en-US" dirty="0" smtClean="0">
                <a:solidFill>
                  <a:srgbClr val="000090"/>
                </a:solidFill>
              </a:rPr>
              <a:t>.</a:t>
            </a:r>
          </a:p>
          <a:p>
            <a:pPr>
              <a:defRPr/>
            </a:pPr>
            <a:endParaRPr lang="en-US" dirty="0">
              <a:solidFill>
                <a:srgbClr val="000090"/>
              </a:solidFill>
            </a:endParaRPr>
          </a:p>
          <a:p>
            <a:pPr algn="ctr">
              <a:defRPr/>
            </a:pPr>
            <a:r>
              <a:rPr lang="en-US" dirty="0" smtClean="0">
                <a:solidFill>
                  <a:srgbClr val="000090"/>
                </a:solidFill>
              </a:rPr>
              <a:t>for presentation to the </a:t>
            </a:r>
          </a:p>
          <a:p>
            <a:pPr algn="ctr">
              <a:defRPr/>
            </a:pPr>
            <a:r>
              <a:rPr lang="en-US" dirty="0" smtClean="0">
                <a:solidFill>
                  <a:srgbClr val="000090"/>
                </a:solidFill>
              </a:rPr>
              <a:t>WCRP Data Advisory Group (WDAC)</a:t>
            </a:r>
            <a:endParaRPr lang="en-US" dirty="0">
              <a:solidFill>
                <a:srgbClr val="000090"/>
              </a:solidFill>
            </a:endParaRPr>
          </a:p>
          <a:p>
            <a:pPr algn="ctr">
              <a:defRPr/>
            </a:pPr>
            <a:r>
              <a:rPr lang="en-US" dirty="0" smtClean="0">
                <a:solidFill>
                  <a:srgbClr val="000090"/>
                </a:solidFill>
              </a:rPr>
              <a:t>Prepared June 2012</a:t>
            </a:r>
          </a:p>
        </p:txBody>
      </p:sp>
    </p:spTree>
    <p:extLst>
      <p:ext uri="{BB962C8B-B14F-4D97-AF65-F5344CB8AC3E}">
        <p14:creationId xmlns:p14="http://schemas.microsoft.com/office/powerpoint/2010/main" val="437761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bwMode="auto">
          <a:xfrm>
            <a:off x="1272848" y="0"/>
            <a:ext cx="6309904" cy="1011238"/>
          </a:xfrm>
          <a:prstGeom prst="rect">
            <a:avLst/>
          </a:prstGeom>
          <a:noFill/>
          <a:ln w="9525">
            <a:noFill/>
            <a:miter lim="800000"/>
            <a:headEnd/>
            <a:tailEnd/>
          </a:ln>
        </p:spPr>
        <p:txBody>
          <a:bodyPr anchor="ctr">
            <a:prstTxWarp prst="textNoShape">
              <a:avLst/>
            </a:prstTxWarp>
          </a:bodyPr>
          <a:lstStyle/>
          <a:p>
            <a:pPr algn="ctr" defTabSz="914400" fontAlgn="base">
              <a:spcBef>
                <a:spcPct val="0"/>
              </a:spcBef>
              <a:spcAft>
                <a:spcPct val="0"/>
              </a:spcAft>
              <a:defRPr/>
            </a:pPr>
            <a:r>
              <a:rPr lang="en-US" sz="2400" kern="0" dirty="0">
                <a:solidFill>
                  <a:srgbClr val="000090"/>
                </a:solidFill>
                <a:latin typeface="Calibri"/>
                <a:ea typeface="ＭＳ Ｐゴシック" charset="-128"/>
                <a:cs typeface="ＭＳ Ｐゴシック" charset="-128"/>
              </a:rPr>
              <a:t>ESG Gateway : Side by Side Archive with CMIP</a:t>
            </a:r>
          </a:p>
        </p:txBody>
      </p:sp>
      <p:pic>
        <p:nvPicPr>
          <p:cNvPr id="490499" name="Picture 3"/>
          <p:cNvPicPr>
            <a:picLocks noChangeAspect="1" noChangeArrowheads="1"/>
          </p:cNvPicPr>
          <p:nvPr/>
        </p:nvPicPr>
        <p:blipFill>
          <a:blip r:embed="rId2"/>
          <a:srcRect/>
          <a:stretch>
            <a:fillRect/>
          </a:stretch>
        </p:blipFill>
        <p:spPr bwMode="auto">
          <a:xfrm>
            <a:off x="155122" y="1032102"/>
            <a:ext cx="5479876" cy="5486400"/>
          </a:xfrm>
          <a:prstGeom prst="rect">
            <a:avLst/>
          </a:prstGeom>
          <a:noFill/>
          <a:ln w="9525">
            <a:solidFill>
              <a:schemeClr val="accent1"/>
            </a:solidFill>
            <a:miter lim="800000"/>
            <a:headEnd/>
            <a:tailEnd/>
          </a:ln>
        </p:spPr>
      </p:pic>
      <p:pic>
        <p:nvPicPr>
          <p:cNvPr id="490498" name="Picture 2"/>
          <p:cNvPicPr>
            <a:picLocks noChangeAspect="1" noChangeArrowheads="1"/>
          </p:cNvPicPr>
          <p:nvPr/>
        </p:nvPicPr>
        <p:blipFill>
          <a:blip r:embed="rId3"/>
          <a:srcRect/>
          <a:stretch>
            <a:fillRect/>
          </a:stretch>
        </p:blipFill>
        <p:spPr bwMode="auto">
          <a:xfrm>
            <a:off x="3949481" y="1232806"/>
            <a:ext cx="5079775" cy="5486400"/>
          </a:xfrm>
          <a:prstGeom prst="rect">
            <a:avLst/>
          </a:prstGeom>
          <a:noFill/>
          <a:ln w="9525">
            <a:solidFill>
              <a:schemeClr val="accent1"/>
            </a:solidFill>
            <a:miter lim="800000"/>
            <a:headEnd/>
            <a:tailEnd/>
          </a:ln>
        </p:spPr>
      </p:pic>
      <p:sp>
        <p:nvSpPr>
          <p:cNvPr id="9" name="TextBox 8"/>
          <p:cNvSpPr txBox="1"/>
          <p:nvPr/>
        </p:nvSpPr>
        <p:spPr>
          <a:xfrm>
            <a:off x="1959587" y="4030436"/>
            <a:ext cx="1249060" cy="646331"/>
          </a:xfrm>
          <a:prstGeom prst="rect">
            <a:avLst/>
          </a:prstGeom>
          <a:solidFill>
            <a:schemeClr val="bg1"/>
          </a:solidFill>
          <a:ln>
            <a:solidFill>
              <a:srgbClr val="FF0000"/>
            </a:solidFill>
          </a:ln>
        </p:spPr>
        <p:txBody>
          <a:bodyPr wrap="none" rtlCol="0">
            <a:spAutoFit/>
          </a:bodyPr>
          <a:lstStyle/>
          <a:p>
            <a:pPr algn="ctr" defTabSz="914400" fontAlgn="base">
              <a:spcBef>
                <a:spcPct val="0"/>
              </a:spcBef>
              <a:spcAft>
                <a:spcPct val="0"/>
              </a:spcAft>
            </a:pPr>
            <a:r>
              <a:rPr lang="en-US" dirty="0">
                <a:solidFill>
                  <a:prstClr val="black"/>
                </a:solidFill>
                <a:latin typeface="Arial" pitchFamily="-65" charset="0"/>
              </a:rPr>
              <a:t>obs4MIPS</a:t>
            </a:r>
          </a:p>
          <a:p>
            <a:pPr algn="ctr" defTabSz="914400" fontAlgn="base">
              <a:spcBef>
                <a:spcPct val="0"/>
              </a:spcBef>
              <a:spcAft>
                <a:spcPct val="0"/>
              </a:spcAft>
            </a:pPr>
            <a:r>
              <a:rPr lang="en-US" dirty="0">
                <a:solidFill>
                  <a:prstClr val="black"/>
                </a:solidFill>
                <a:latin typeface="Arial" pitchFamily="-65" charset="0"/>
              </a:rPr>
              <a:t>Project</a:t>
            </a:r>
          </a:p>
        </p:txBody>
      </p:sp>
      <p:cxnSp>
        <p:nvCxnSpPr>
          <p:cNvPr id="11" name="Straight Arrow Connector 10"/>
          <p:cNvCxnSpPr>
            <a:stCxn id="9" idx="3"/>
          </p:cNvCxnSpPr>
          <p:nvPr/>
        </p:nvCxnSpPr>
        <p:spPr>
          <a:xfrm flipV="1">
            <a:off x="3208647" y="3496235"/>
            <a:ext cx="897188" cy="85736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16200000" flipV="1">
            <a:off x="681318" y="3110750"/>
            <a:ext cx="1335741" cy="12460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86040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1224386" y="0"/>
            <a:ext cx="6464762" cy="1011238"/>
          </a:xfrm>
          <a:prstGeom prst="rect">
            <a:avLst/>
          </a:prstGeom>
          <a:noFill/>
          <a:ln w="9525">
            <a:noFill/>
            <a:miter lim="800000"/>
            <a:headEnd/>
            <a:tailEnd/>
          </a:ln>
        </p:spPr>
        <p:txBody>
          <a:bodyPr anchor="ctr">
            <a:prstTxWarp prst="textNoShape">
              <a:avLst/>
            </a:prstTxWarp>
          </a:bodyPr>
          <a:lstStyle/>
          <a:p>
            <a:pPr algn="ctr" defTabSz="914400" fontAlgn="base">
              <a:spcBef>
                <a:spcPct val="0"/>
              </a:spcBef>
              <a:spcAft>
                <a:spcPct val="0"/>
              </a:spcAft>
              <a:defRPr/>
            </a:pPr>
            <a:r>
              <a:rPr lang="en-US" sz="3200" kern="0" dirty="0">
                <a:solidFill>
                  <a:srgbClr val="000090"/>
                </a:solidFill>
                <a:latin typeface="Calibri"/>
                <a:ea typeface="ＭＳ Ｐゴシック" charset="-128"/>
                <a:cs typeface="ＭＳ Ｐゴシック" charset="-128"/>
              </a:rPr>
              <a:t>“Technical Note</a:t>
            </a:r>
            <a:r>
              <a:rPr lang="en-US" sz="3200" kern="0" dirty="0" smtClean="0">
                <a:solidFill>
                  <a:srgbClr val="000090"/>
                </a:solidFill>
                <a:latin typeface="Calibri"/>
                <a:ea typeface="ＭＳ Ｐゴシック" charset="-128"/>
                <a:cs typeface="ＭＳ Ｐゴシック" charset="-128"/>
              </a:rPr>
              <a:t>” </a:t>
            </a:r>
          </a:p>
          <a:p>
            <a:pPr algn="ctr" defTabSz="914400" fontAlgn="base">
              <a:spcBef>
                <a:spcPct val="0"/>
              </a:spcBef>
              <a:spcAft>
                <a:spcPct val="0"/>
              </a:spcAft>
              <a:defRPr/>
            </a:pPr>
            <a:r>
              <a:rPr lang="en-US" sz="2400" i="1" kern="0" dirty="0" smtClean="0">
                <a:solidFill>
                  <a:srgbClr val="000000"/>
                </a:solidFill>
                <a:latin typeface="Calibri"/>
                <a:ea typeface="ＭＳ Ｐゴシック" charset="-128"/>
                <a:cs typeface="ＭＳ Ｐゴシック" charset="-128"/>
              </a:rPr>
              <a:t>(See Appendix II)</a:t>
            </a:r>
            <a:endParaRPr lang="en-US" sz="2400" i="1" kern="0" dirty="0">
              <a:solidFill>
                <a:srgbClr val="000000"/>
              </a:solidFill>
              <a:latin typeface="Calibri"/>
              <a:ea typeface="ＭＳ Ｐゴシック" charset="-128"/>
              <a:cs typeface="ＭＳ Ｐゴシック" charset="-128"/>
            </a:endParaRPr>
          </a:p>
        </p:txBody>
      </p:sp>
      <p:sp>
        <p:nvSpPr>
          <p:cNvPr id="5" name="Content Placeholder 2"/>
          <p:cNvSpPr txBox="1">
            <a:spLocks/>
          </p:cNvSpPr>
          <p:nvPr/>
        </p:nvSpPr>
        <p:spPr>
          <a:xfrm>
            <a:off x="859692" y="1003300"/>
            <a:ext cx="7565293" cy="5522913"/>
          </a:xfrm>
          <a:prstGeom prst="rect">
            <a:avLst/>
          </a:prstGeom>
        </p:spPr>
        <p:txBody>
          <a:bodyPr/>
          <a:lstStyle/>
          <a:p>
            <a:pPr algn="ctr">
              <a:spcBef>
                <a:spcPct val="20000"/>
              </a:spcBef>
              <a:buFont typeface="Arial"/>
              <a:buNone/>
              <a:defRPr/>
            </a:pPr>
            <a:r>
              <a:rPr lang="en-US" sz="2000" dirty="0" smtClean="0">
                <a:solidFill>
                  <a:srgbClr val="C00000"/>
                </a:solidFill>
                <a:latin typeface="Comic Sans MS" pitchFamily="66" charset="0"/>
              </a:rPr>
              <a:t>Each Dataset has an accompanying Technical Note</a:t>
            </a:r>
          </a:p>
          <a:p>
            <a:pPr algn="ctr">
              <a:spcBef>
                <a:spcPct val="20000"/>
              </a:spcBef>
              <a:buFont typeface="Arial"/>
              <a:buNone/>
              <a:defRPr/>
            </a:pPr>
            <a:r>
              <a:rPr lang="en-US" sz="2000" dirty="0" smtClean="0">
                <a:solidFill>
                  <a:srgbClr val="C00000"/>
                </a:solidFill>
                <a:latin typeface="Comic Sans MS" pitchFamily="66" charset="0"/>
              </a:rPr>
              <a:t>Target audience is modeling and model-evaluation community members who often have little experience with the given dataset of interest.</a:t>
            </a:r>
          </a:p>
          <a:p>
            <a:pPr algn="ctr">
              <a:spcBef>
                <a:spcPct val="20000"/>
              </a:spcBef>
              <a:buFont typeface="Times" charset="0"/>
              <a:buNone/>
              <a:defRPr/>
            </a:pPr>
            <a:endParaRPr lang="en-US" sz="2000" dirty="0" smtClean="0">
              <a:solidFill>
                <a:srgbClr val="FF0000"/>
              </a:solidFill>
              <a:latin typeface="Comic Sans MS" pitchFamily="66" charset="0"/>
            </a:endParaRPr>
          </a:p>
          <a:p>
            <a:pPr algn="ctr">
              <a:spcBef>
                <a:spcPct val="20000"/>
              </a:spcBef>
              <a:buFont typeface="Times" charset="0"/>
              <a:buNone/>
              <a:defRPr/>
            </a:pPr>
            <a:r>
              <a:rPr lang="en-US" sz="2000" dirty="0" smtClean="0">
                <a:solidFill>
                  <a:srgbClr val="0033CC"/>
                </a:solidFill>
                <a:latin typeface="Arial" pitchFamily="34" charset="0"/>
                <a:cs typeface="Arial" pitchFamily="34" charset="0"/>
              </a:rPr>
              <a:t>Content</a:t>
            </a:r>
          </a:p>
          <a:p>
            <a:pPr>
              <a:spcBef>
                <a:spcPct val="20000"/>
              </a:spcBef>
              <a:buFont typeface="Times" charset="0"/>
              <a:buNone/>
              <a:defRPr/>
            </a:pPr>
            <a:r>
              <a:rPr lang="en-US" sz="2000" dirty="0" smtClean="0">
                <a:solidFill>
                  <a:srgbClr val="0033CC"/>
                </a:solidFill>
                <a:latin typeface="Arial" pitchFamily="34" charset="0"/>
                <a:cs typeface="Arial" pitchFamily="34" charset="0"/>
              </a:rPr>
              <a:t>Intent of the Document/POC</a:t>
            </a:r>
          </a:p>
          <a:p>
            <a:pPr>
              <a:spcBef>
                <a:spcPct val="20000"/>
              </a:spcBef>
              <a:buFont typeface="Times" charset="0"/>
              <a:buNone/>
              <a:defRPr/>
            </a:pPr>
            <a:r>
              <a:rPr lang="en-US" sz="2000" dirty="0" smtClean="0">
                <a:solidFill>
                  <a:srgbClr val="0033CC"/>
                </a:solidFill>
                <a:latin typeface="Arial" pitchFamily="34" charset="0"/>
                <a:cs typeface="Arial" pitchFamily="34" charset="0"/>
              </a:rPr>
              <a:t>Data Field Description</a:t>
            </a:r>
          </a:p>
          <a:p>
            <a:pPr>
              <a:spcBef>
                <a:spcPct val="20000"/>
              </a:spcBef>
              <a:buFont typeface="Times" charset="0"/>
              <a:buNone/>
              <a:defRPr/>
            </a:pPr>
            <a:r>
              <a:rPr lang="en-US" sz="2000" dirty="0" smtClean="0">
                <a:solidFill>
                  <a:srgbClr val="0033CC"/>
                </a:solidFill>
                <a:latin typeface="Arial" pitchFamily="34" charset="0"/>
                <a:cs typeface="Arial" pitchFamily="34" charset="0"/>
              </a:rPr>
              <a:t>Data Origin</a:t>
            </a:r>
          </a:p>
          <a:p>
            <a:pPr>
              <a:spcBef>
                <a:spcPct val="20000"/>
              </a:spcBef>
              <a:buFont typeface="Times" charset="0"/>
              <a:buNone/>
              <a:defRPr/>
            </a:pPr>
            <a:r>
              <a:rPr lang="en-US" sz="2000" dirty="0" smtClean="0">
                <a:solidFill>
                  <a:srgbClr val="0033CC"/>
                </a:solidFill>
                <a:latin typeface="Arial" pitchFamily="34" charset="0"/>
                <a:cs typeface="Arial" pitchFamily="34" charset="0"/>
              </a:rPr>
              <a:t>Validation and Uncertainty Estimate</a:t>
            </a:r>
          </a:p>
          <a:p>
            <a:pPr>
              <a:spcBef>
                <a:spcPct val="20000"/>
              </a:spcBef>
              <a:buFont typeface="Times" charset="0"/>
              <a:buNone/>
              <a:defRPr/>
            </a:pPr>
            <a:r>
              <a:rPr lang="en-US" sz="2000" dirty="0" smtClean="0">
                <a:solidFill>
                  <a:srgbClr val="0033CC"/>
                </a:solidFill>
                <a:latin typeface="Arial" pitchFamily="34" charset="0"/>
                <a:cs typeface="Arial" pitchFamily="34" charset="0"/>
              </a:rPr>
              <a:t>Considerations for Model – Observation </a:t>
            </a:r>
            <a:r>
              <a:rPr lang="en-US" sz="2000" dirty="0" err="1" smtClean="0">
                <a:solidFill>
                  <a:srgbClr val="0033CC"/>
                </a:solidFill>
                <a:latin typeface="Arial" pitchFamily="34" charset="0"/>
                <a:cs typeface="Arial" pitchFamily="34" charset="0"/>
              </a:rPr>
              <a:t>Intercomparison</a:t>
            </a:r>
            <a:endParaRPr lang="en-US" sz="2000" dirty="0" smtClean="0">
              <a:solidFill>
                <a:srgbClr val="0033CC"/>
              </a:solidFill>
              <a:latin typeface="Arial" pitchFamily="34" charset="0"/>
              <a:cs typeface="Arial" pitchFamily="34" charset="0"/>
            </a:endParaRPr>
          </a:p>
          <a:p>
            <a:pPr>
              <a:spcBef>
                <a:spcPct val="20000"/>
              </a:spcBef>
              <a:buFont typeface="Times" charset="0"/>
              <a:buNone/>
              <a:defRPr/>
            </a:pPr>
            <a:r>
              <a:rPr lang="en-US" sz="2000" dirty="0" smtClean="0">
                <a:solidFill>
                  <a:srgbClr val="0033CC"/>
                </a:solidFill>
                <a:latin typeface="Arial" pitchFamily="34" charset="0"/>
                <a:cs typeface="Arial" pitchFamily="34" charset="0"/>
              </a:rPr>
              <a:t>Instrument Overview</a:t>
            </a:r>
          </a:p>
          <a:p>
            <a:pPr>
              <a:spcBef>
                <a:spcPct val="20000"/>
              </a:spcBef>
              <a:buFont typeface="Times" charset="0"/>
              <a:buNone/>
              <a:defRPr/>
            </a:pPr>
            <a:r>
              <a:rPr lang="en-US" sz="2000" dirty="0" smtClean="0">
                <a:solidFill>
                  <a:srgbClr val="0033CC"/>
                </a:solidFill>
                <a:latin typeface="Arial" pitchFamily="34" charset="0"/>
                <a:cs typeface="Arial" pitchFamily="34" charset="0"/>
              </a:rPr>
              <a:t>References</a:t>
            </a:r>
          </a:p>
          <a:p>
            <a:pPr>
              <a:spcBef>
                <a:spcPct val="20000"/>
              </a:spcBef>
              <a:buFont typeface="Times" charset="0"/>
              <a:buNone/>
              <a:defRPr/>
            </a:pPr>
            <a:r>
              <a:rPr lang="en-US" sz="2000" dirty="0" smtClean="0">
                <a:solidFill>
                  <a:srgbClr val="0033CC"/>
                </a:solidFill>
                <a:latin typeface="Arial" pitchFamily="34" charset="0"/>
                <a:cs typeface="Arial" pitchFamily="34" charset="0"/>
              </a:rPr>
              <a:t>Revision History</a:t>
            </a:r>
          </a:p>
          <a:p>
            <a:pPr>
              <a:spcBef>
                <a:spcPct val="20000"/>
              </a:spcBef>
              <a:buFont typeface="Times" charset="0"/>
              <a:buNone/>
              <a:defRPr/>
            </a:pPr>
            <a:endParaRPr lang="en-US" sz="2000" dirty="0" smtClean="0">
              <a:solidFill>
                <a:srgbClr val="0000FF"/>
              </a:solidFill>
              <a:latin typeface="Comic Sans MS" pitchFamily="66" charset="0"/>
            </a:endParaRPr>
          </a:p>
          <a:p>
            <a:pPr>
              <a:spcBef>
                <a:spcPct val="20000"/>
              </a:spcBef>
            </a:pPr>
            <a:endParaRPr lang="en-US" sz="1400"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0201828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3908" y="1132124"/>
            <a:ext cx="8725458" cy="5643401"/>
          </a:xfrm>
          <a:prstGeom prst="rect">
            <a:avLst/>
          </a:prstGeom>
          <a:ln>
            <a:solidFill>
              <a:srgbClr val="000000"/>
            </a:solidFill>
          </a:ln>
        </p:spPr>
      </p:pic>
      <p:sp>
        <p:nvSpPr>
          <p:cNvPr id="5" name="Title 1"/>
          <p:cNvSpPr>
            <a:spLocks noGrp="1"/>
          </p:cNvSpPr>
          <p:nvPr>
            <p:ph type="title"/>
          </p:nvPr>
        </p:nvSpPr>
        <p:spPr>
          <a:xfrm>
            <a:off x="1065675" y="257534"/>
            <a:ext cx="7299141" cy="457200"/>
          </a:xfrm>
        </p:spPr>
        <p:txBody>
          <a:bodyPr/>
          <a:lstStyle/>
          <a:p>
            <a:pPr fontAlgn="base">
              <a:spcAft>
                <a:spcPct val="0"/>
              </a:spcAft>
              <a:defRPr/>
            </a:pPr>
            <a:r>
              <a:rPr lang="en-US" sz="2800" kern="0" dirty="0">
                <a:solidFill>
                  <a:srgbClr val="000090"/>
                </a:solidFill>
                <a:ea typeface="ＭＳ Ｐゴシック" charset="-128"/>
                <a:cs typeface="ＭＳ Ｐゴシック" charset="-128"/>
              </a:rPr>
              <a:t>o</a:t>
            </a:r>
            <a:r>
              <a:rPr lang="en-US" sz="2800" kern="0" dirty="0" smtClean="0">
                <a:solidFill>
                  <a:srgbClr val="000090"/>
                </a:solidFill>
                <a:ea typeface="ＭＳ Ｐゴシック" charset="-128"/>
                <a:cs typeface="ＭＳ Ｐゴシック" charset="-128"/>
              </a:rPr>
              <a:t>bs4mips Wiki : Documentation and Expansion</a:t>
            </a:r>
            <a:endParaRPr lang="en-US" sz="2800" kern="0" dirty="0">
              <a:solidFill>
                <a:srgbClr val="000090"/>
              </a:solidFill>
              <a:ea typeface="ＭＳ Ｐゴシック" charset="-128"/>
              <a:cs typeface="ＭＳ Ｐゴシック" charset="-128"/>
            </a:endParaRPr>
          </a:p>
        </p:txBody>
      </p:sp>
    </p:spTree>
    <p:extLst>
      <p:ext uri="{BB962C8B-B14F-4D97-AF65-F5344CB8AC3E}">
        <p14:creationId xmlns:p14="http://schemas.microsoft.com/office/powerpoint/2010/main" val="660929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a:xfrm>
            <a:off x="0" y="1312271"/>
            <a:ext cx="9144000" cy="5227789"/>
          </a:xfrm>
          <a:prstGeom prst="rect">
            <a:avLst/>
          </a:prstGeom>
          <a:noFill/>
        </p:spPr>
        <p:txBody>
          <a:bodyPr/>
          <a:lstStyle/>
          <a:p>
            <a:pPr>
              <a:spcBef>
                <a:spcPts val="600"/>
              </a:spcBef>
              <a:spcAft>
                <a:spcPts val="600"/>
              </a:spcAft>
            </a:pPr>
            <a:r>
              <a:rPr lang="en-US" sz="1800" dirty="0" smtClean="0">
                <a:latin typeface="Arial" pitchFamily="34" charset="0"/>
                <a:ea typeface="ＭＳ Ｐゴシック" charset="-128"/>
                <a:cs typeface="Arial" pitchFamily="34" charset="0"/>
              </a:rPr>
              <a:t>NASA-PCMDI pilot Project to establish </a:t>
            </a:r>
            <a:r>
              <a:rPr lang="en-US" sz="1800" dirty="0">
                <a:latin typeface="Arial" pitchFamily="34" charset="0"/>
                <a:ea typeface="ＭＳ Ｐゴシック" charset="-128"/>
                <a:cs typeface="Arial" pitchFamily="34" charset="0"/>
              </a:rPr>
              <a:t>a </a:t>
            </a:r>
            <a:r>
              <a:rPr lang="en-US" sz="1800" dirty="0" smtClean="0">
                <a:latin typeface="Arial" pitchFamily="34" charset="0"/>
                <a:ea typeface="ＭＳ Ｐゴシック" charset="-128"/>
                <a:cs typeface="Arial" pitchFamily="34" charset="0"/>
              </a:rPr>
              <a:t>(satellite) observation </a:t>
            </a:r>
            <a:r>
              <a:rPr lang="en-US" sz="1800" dirty="0">
                <a:latin typeface="Arial" pitchFamily="34" charset="0"/>
                <a:ea typeface="ＭＳ Ｐゴシック" charset="-128"/>
                <a:cs typeface="Arial" pitchFamily="34" charset="0"/>
              </a:rPr>
              <a:t>capability for the climate modeling community to support model-to-data </a:t>
            </a:r>
            <a:r>
              <a:rPr lang="en-US" sz="1800" dirty="0" err="1" smtClean="0">
                <a:latin typeface="Arial" pitchFamily="34" charset="0"/>
                <a:ea typeface="ＭＳ Ｐゴシック" charset="-128"/>
                <a:cs typeface="Arial" pitchFamily="34" charset="0"/>
              </a:rPr>
              <a:t>intercomparison</a:t>
            </a:r>
            <a:r>
              <a:rPr lang="en-US" sz="1800" dirty="0" smtClean="0">
                <a:latin typeface="Arial" pitchFamily="34" charset="0"/>
                <a:ea typeface="ＭＳ Ｐゴシック" charset="-128"/>
                <a:cs typeface="Arial" pitchFamily="34" charset="0"/>
              </a:rPr>
              <a:t>.  This involves IT, satellite retrieval, data set, modeling and science expertise.  </a:t>
            </a:r>
          </a:p>
          <a:p>
            <a:pPr>
              <a:spcBef>
                <a:spcPts val="600"/>
              </a:spcBef>
              <a:spcAft>
                <a:spcPts val="600"/>
              </a:spcAft>
            </a:pPr>
            <a:r>
              <a:rPr lang="en-US" sz="1800" dirty="0" smtClean="0">
                <a:latin typeface="Arial" pitchFamily="34" charset="0"/>
                <a:ea typeface="ＭＳ Ｐゴシック" charset="-128"/>
                <a:cs typeface="Arial" pitchFamily="34" charset="0"/>
              </a:rPr>
              <a:t>~13 satellite-based datasets currently available on the ESG – more coming; </a:t>
            </a:r>
            <a:r>
              <a:rPr lang="en-US" sz="1800" u="sng" dirty="0" smtClean="0">
                <a:latin typeface="Arial" pitchFamily="34" charset="0"/>
                <a:ea typeface="ＭＳ Ｐゴシック" charset="-128"/>
                <a:cs typeface="Arial" pitchFamily="34" charset="0"/>
              </a:rPr>
              <a:t>including sea ice, with near-term effort to identify a snow cover, aerosol, additional land and composition products, and CFMIP </a:t>
            </a:r>
            <a:r>
              <a:rPr lang="en-US" sz="1800" u="sng" dirty="0">
                <a:latin typeface="Arial" pitchFamily="34" charset="0"/>
                <a:ea typeface="ＭＳ Ｐゴシック" charset="-128"/>
                <a:cs typeface="Arial" pitchFamily="34" charset="0"/>
              </a:rPr>
              <a:t>cloud </a:t>
            </a:r>
            <a:r>
              <a:rPr lang="en-US" sz="1800" u="sng" dirty="0" smtClean="0">
                <a:latin typeface="Arial" pitchFamily="34" charset="0"/>
                <a:ea typeface="ＭＳ Ｐゴシック" charset="-128"/>
                <a:cs typeface="Arial" pitchFamily="34" charset="0"/>
              </a:rPr>
              <a:t>products.</a:t>
            </a:r>
          </a:p>
          <a:p>
            <a:pPr>
              <a:spcBef>
                <a:spcPts val="600"/>
              </a:spcBef>
              <a:spcAft>
                <a:spcPts val="600"/>
              </a:spcAft>
            </a:pPr>
            <a:r>
              <a:rPr lang="en-US" sz="1800" dirty="0">
                <a:latin typeface="Arial" pitchFamily="34" charset="0"/>
                <a:ea typeface="ＭＳ Ｐゴシック" charset="-128"/>
                <a:cs typeface="Arial" pitchFamily="34" charset="0"/>
              </a:rPr>
              <a:t>We </a:t>
            </a:r>
            <a:r>
              <a:rPr lang="en-US" sz="1800" dirty="0" smtClean="0">
                <a:latin typeface="Arial" pitchFamily="34" charset="0"/>
                <a:ea typeface="ＭＳ Ｐゴシック" charset="-128"/>
                <a:cs typeface="Arial" pitchFamily="34" charset="0"/>
              </a:rPr>
              <a:t>are seeking inputs with </a:t>
            </a:r>
            <a:r>
              <a:rPr lang="en-US" sz="1800" dirty="0">
                <a:latin typeface="Arial" pitchFamily="34" charset="0"/>
                <a:ea typeface="ＭＳ Ｐゴシック" charset="-128"/>
                <a:cs typeface="Arial" pitchFamily="34" charset="0"/>
              </a:rPr>
              <a:t>CMUG/ESA</a:t>
            </a:r>
            <a:r>
              <a:rPr lang="en-US" sz="1800" dirty="0" smtClean="0">
                <a:latin typeface="Arial" pitchFamily="34" charset="0"/>
                <a:ea typeface="ＭＳ Ｐゴシック" charset="-128"/>
                <a:cs typeface="Arial" pitchFamily="34" charset="0"/>
              </a:rPr>
              <a:t>, have engaged CEOS</a:t>
            </a:r>
            <a:r>
              <a:rPr lang="en-US" sz="1800" dirty="0">
                <a:latin typeface="Arial" pitchFamily="34" charset="0"/>
                <a:ea typeface="ＭＳ Ｐゴシック" charset="-128"/>
                <a:cs typeface="Arial" pitchFamily="34" charset="0"/>
              </a:rPr>
              <a:t>-Climate Working </a:t>
            </a:r>
            <a:r>
              <a:rPr lang="en-US" sz="1800" dirty="0" smtClean="0">
                <a:latin typeface="Arial" pitchFamily="34" charset="0"/>
                <a:ea typeface="ＭＳ Ｐゴシック" charset="-128"/>
                <a:cs typeface="Arial" pitchFamily="34" charset="0"/>
              </a:rPr>
              <a:t>Group and work closely with the WGNE/WGCM Climate Metrics Panel.</a:t>
            </a:r>
          </a:p>
          <a:p>
            <a:pPr>
              <a:spcBef>
                <a:spcPts val="600"/>
              </a:spcBef>
              <a:spcAft>
                <a:spcPts val="600"/>
              </a:spcAft>
            </a:pPr>
            <a:r>
              <a:rPr lang="en-US" sz="1800" b="1" dirty="0" smtClean="0">
                <a:solidFill>
                  <a:srgbClr val="000090"/>
                </a:solidFill>
                <a:latin typeface="Arial" pitchFamily="34" charset="0"/>
                <a:ea typeface="ＭＳ Ｐゴシック" charset="-128"/>
                <a:cs typeface="Arial" pitchFamily="34" charset="0"/>
              </a:rPr>
              <a:t>A </a:t>
            </a:r>
            <a:r>
              <a:rPr lang="en-US" sz="1800" b="1" dirty="0">
                <a:solidFill>
                  <a:srgbClr val="000090"/>
                </a:solidFill>
                <a:latin typeface="Arial" pitchFamily="34" charset="0"/>
                <a:ea typeface="ＭＳ Ｐゴシック" charset="-128"/>
                <a:cs typeface="Arial" pitchFamily="34" charset="0"/>
              </a:rPr>
              <a:t>priority now is to  increase collaboration with other agencies and international partners to expand this </a:t>
            </a:r>
            <a:r>
              <a:rPr lang="en-US" sz="1800" b="1" dirty="0" smtClean="0">
                <a:solidFill>
                  <a:srgbClr val="000090"/>
                </a:solidFill>
                <a:latin typeface="Arial" pitchFamily="34" charset="0"/>
                <a:ea typeface="ＭＳ Ｐゴシック" charset="-128"/>
                <a:cs typeface="Arial" pitchFamily="34" charset="0"/>
              </a:rPr>
              <a:t>effort </a:t>
            </a:r>
            <a:r>
              <a:rPr lang="en-US" sz="1800" b="1" dirty="0">
                <a:solidFill>
                  <a:srgbClr val="000090"/>
                </a:solidFill>
                <a:latin typeface="Arial" pitchFamily="34" charset="0"/>
                <a:ea typeface="ＭＳ Ｐゴシック" charset="-128"/>
                <a:cs typeface="Arial" pitchFamily="34" charset="0"/>
              </a:rPr>
              <a:t>and solicit feedback from model analysis community.</a:t>
            </a:r>
          </a:p>
          <a:p>
            <a:pPr>
              <a:spcBef>
                <a:spcPts val="600"/>
              </a:spcBef>
              <a:spcAft>
                <a:spcPts val="600"/>
              </a:spcAft>
            </a:pPr>
            <a:r>
              <a:rPr lang="en-US" sz="1800" dirty="0" smtClean="0">
                <a:latin typeface="Arial" pitchFamily="34" charset="0"/>
                <a:ea typeface="ＭＳ Ｐゴシック" charset="-128"/>
                <a:cs typeface="Arial" pitchFamily="34" charset="0"/>
              </a:rPr>
              <a:t>NASA has formed a Science Working Group, including rep from PCMDI and NOAA to help guide the expansion and direction of this activity.  The activity has already expanded to include ARM and reanalysis data sets. </a:t>
            </a:r>
          </a:p>
        </p:txBody>
      </p:sp>
      <p:sp>
        <p:nvSpPr>
          <p:cNvPr id="5" name="Title 2"/>
          <p:cNvSpPr txBox="1">
            <a:spLocks/>
          </p:cNvSpPr>
          <p:nvPr/>
        </p:nvSpPr>
        <p:spPr bwMode="auto">
          <a:xfrm>
            <a:off x="-135630" y="-86303"/>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sz="2400" kern="0" dirty="0">
                <a:solidFill>
                  <a:srgbClr val="000090"/>
                </a:solidFill>
                <a:latin typeface="Calibri"/>
                <a:ea typeface="ＭＳ Ｐゴシック" charset="-128"/>
                <a:cs typeface="ＭＳ Ｐゴシック" charset="-128"/>
              </a:rPr>
              <a:t>Satellite Observations for </a:t>
            </a:r>
            <a:r>
              <a:rPr lang="en-US" sz="2400" kern="0" dirty="0" smtClean="0">
                <a:solidFill>
                  <a:srgbClr val="000090"/>
                </a:solidFill>
                <a:latin typeface="Calibri"/>
                <a:ea typeface="ＭＳ Ｐゴシック" charset="-128"/>
                <a:cs typeface="ＭＳ Ｐゴシック" charset="-128"/>
              </a:rPr>
              <a:t>Evaluating CMIP5</a:t>
            </a:r>
            <a:br>
              <a:rPr lang="en-US" sz="2400" kern="0" dirty="0" smtClean="0">
                <a:solidFill>
                  <a:srgbClr val="000090"/>
                </a:solidFill>
                <a:latin typeface="Calibri"/>
                <a:ea typeface="ＭＳ Ｐゴシック" charset="-128"/>
                <a:cs typeface="ＭＳ Ｐゴシック" charset="-128"/>
              </a:rPr>
            </a:br>
            <a:r>
              <a:rPr lang="en-US" sz="2400" kern="0" dirty="0" smtClean="0">
                <a:solidFill>
                  <a:srgbClr val="000090"/>
                </a:solidFill>
                <a:latin typeface="Calibri"/>
                <a:ea typeface="ＭＳ Ｐゴシック" charset="-128"/>
                <a:cs typeface="ＭＳ Ｐゴシック" charset="-128"/>
              </a:rPr>
              <a:t>SUMMARY</a:t>
            </a:r>
          </a:p>
        </p:txBody>
      </p:sp>
    </p:spTree>
    <p:extLst>
      <p:ext uri="{BB962C8B-B14F-4D97-AF65-F5344CB8AC3E}">
        <p14:creationId xmlns:p14="http://schemas.microsoft.com/office/powerpoint/2010/main" val="21146996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98051"/>
            <a:ext cx="9144000" cy="5324535"/>
          </a:xfrm>
          <a:prstGeom prst="rect">
            <a:avLst/>
          </a:prstGeom>
          <a:noFill/>
        </p:spPr>
        <p:txBody>
          <a:bodyPr wrap="square" rtlCol="0">
            <a:spAutoFit/>
          </a:bodyPr>
          <a:lstStyle/>
          <a:p>
            <a:pPr marL="285750" indent="-285750" defTabSz="914400" fontAlgn="base">
              <a:spcBef>
                <a:spcPts val="600"/>
              </a:spcBef>
              <a:spcAft>
                <a:spcPct val="0"/>
              </a:spcAft>
              <a:buFont typeface="Arial"/>
              <a:buChar char="•"/>
            </a:pPr>
            <a:r>
              <a:rPr lang="en-US" sz="2000" dirty="0">
                <a:solidFill>
                  <a:prstClr val="black"/>
                </a:solidFill>
                <a:latin typeface="Arial" pitchFamily="-65" charset="0"/>
                <a:ea typeface="ＭＳ Ｐゴシック" charset="0"/>
                <a:cs typeface="ＭＳ Ｐゴシック" charset="0"/>
              </a:rPr>
              <a:t>Identify additional observations to include in this activity</a:t>
            </a:r>
            <a:r>
              <a:rPr lang="en-US" sz="2000" dirty="0" smtClean="0">
                <a:solidFill>
                  <a:prstClr val="black"/>
                </a:solidFill>
                <a:latin typeface="Arial" pitchFamily="-65" charset="0"/>
                <a:ea typeface="ＭＳ Ｐゴシック" charset="0"/>
                <a:cs typeface="ＭＳ Ｐゴシック" charset="0"/>
              </a:rPr>
              <a:t>.</a:t>
            </a:r>
            <a:endParaRPr lang="en-US" sz="2000" dirty="0">
              <a:solidFill>
                <a:prstClr val="black"/>
              </a:solidFill>
              <a:latin typeface="Arial" pitchFamily="-65" charset="0"/>
              <a:ea typeface="ＭＳ Ｐゴシック" charset="0"/>
              <a:cs typeface="ＭＳ Ｐゴシック" charset="0"/>
            </a:endParaRPr>
          </a:p>
          <a:p>
            <a:pPr marL="285750" indent="-285750" defTabSz="914400" fontAlgn="base">
              <a:spcBef>
                <a:spcPts val="600"/>
              </a:spcBef>
              <a:spcAft>
                <a:spcPct val="0"/>
              </a:spcAft>
              <a:buFont typeface="Arial"/>
              <a:buChar char="•"/>
            </a:pPr>
            <a:r>
              <a:rPr lang="en-US" sz="2000" dirty="0">
                <a:solidFill>
                  <a:prstClr val="black"/>
                </a:solidFill>
                <a:latin typeface="Arial" pitchFamily="-65" charset="0"/>
                <a:ea typeface="ＭＳ Ｐゴシック" charset="0"/>
                <a:cs typeface="ＭＳ Ｐゴシック" charset="0"/>
              </a:rPr>
              <a:t>Continue to develop cultivate collaboration / data utilization from NOAA and international (e.g. ESA CCI) partner data sets.</a:t>
            </a:r>
          </a:p>
          <a:p>
            <a:pPr marL="285750" indent="-285750" defTabSz="914400" fontAlgn="base">
              <a:spcBef>
                <a:spcPts val="600"/>
              </a:spcBef>
              <a:spcAft>
                <a:spcPct val="0"/>
              </a:spcAft>
              <a:buFont typeface="Arial"/>
              <a:buChar char="•"/>
            </a:pPr>
            <a:r>
              <a:rPr lang="en-US" sz="2000" dirty="0" smtClean="0">
                <a:solidFill>
                  <a:prstClr val="black"/>
                </a:solidFill>
                <a:latin typeface="Arial" pitchFamily="-65" charset="0"/>
                <a:ea typeface="ＭＳ Ｐゴシック" charset="0"/>
                <a:cs typeface="ＭＳ Ｐゴシック" charset="0"/>
              </a:rPr>
              <a:t>Maintain/Strengthen links </a:t>
            </a:r>
            <a:r>
              <a:rPr lang="en-US" sz="2000" dirty="0">
                <a:solidFill>
                  <a:prstClr val="black"/>
                </a:solidFill>
                <a:latin typeface="Arial" pitchFamily="-65" charset="0"/>
                <a:ea typeface="ＭＳ Ｐゴシック" charset="0"/>
                <a:cs typeface="ＭＳ Ｐゴシック" charset="0"/>
              </a:rPr>
              <a:t>to WGCM/WGNE Climate Metrics </a:t>
            </a:r>
            <a:r>
              <a:rPr lang="en-US" sz="2000" dirty="0" smtClean="0">
                <a:solidFill>
                  <a:prstClr val="black"/>
                </a:solidFill>
                <a:latin typeface="Arial" pitchFamily="-65" charset="0"/>
                <a:ea typeface="ＭＳ Ｐゴシック" charset="0"/>
                <a:cs typeface="ＭＳ Ｐゴシック" charset="0"/>
              </a:rPr>
              <a:t>Panel.</a:t>
            </a:r>
          </a:p>
          <a:p>
            <a:pPr marL="285750" indent="-285750" defTabSz="914400" fontAlgn="base">
              <a:spcBef>
                <a:spcPts val="600"/>
              </a:spcBef>
              <a:spcAft>
                <a:spcPct val="0"/>
              </a:spcAft>
              <a:buFont typeface="Arial"/>
              <a:buChar char="•"/>
            </a:pPr>
            <a:r>
              <a:rPr lang="en-US" sz="2000" dirty="0">
                <a:solidFill>
                  <a:prstClr val="black"/>
                </a:solidFill>
                <a:latin typeface="Arial" pitchFamily="-65" charset="0"/>
                <a:ea typeface="ＭＳ Ｐゴシック" charset="0"/>
                <a:cs typeface="ＭＳ Ｐゴシック" charset="0"/>
              </a:rPr>
              <a:t>Continue to work with the ESG community and PCMDI to facilitate the </a:t>
            </a:r>
            <a:r>
              <a:rPr lang="en-US" sz="2000" i="1" dirty="0">
                <a:solidFill>
                  <a:prstClr val="black"/>
                </a:solidFill>
                <a:latin typeface="Arial" pitchFamily="-65" charset="0"/>
                <a:ea typeface="ＭＳ Ｐゴシック" charset="0"/>
                <a:cs typeface="ＭＳ Ｐゴシック" charset="0"/>
              </a:rPr>
              <a:t>means</a:t>
            </a:r>
            <a:r>
              <a:rPr lang="en-US" sz="2000" dirty="0">
                <a:solidFill>
                  <a:prstClr val="black"/>
                </a:solidFill>
                <a:latin typeface="Arial" pitchFamily="-65" charset="0"/>
                <a:ea typeface="ＭＳ Ｐゴシック" charset="0"/>
                <a:cs typeface="ＭＳ Ｐゴシック" charset="0"/>
              </a:rPr>
              <a:t> to utilize the </a:t>
            </a:r>
            <a:r>
              <a:rPr lang="en-US" sz="2000" dirty="0" smtClean="0">
                <a:solidFill>
                  <a:prstClr val="black"/>
                </a:solidFill>
                <a:latin typeface="Arial" pitchFamily="-65" charset="0"/>
                <a:ea typeface="ＭＳ Ｐゴシック" charset="0"/>
                <a:cs typeface="ＭＳ Ｐゴシック" charset="0"/>
              </a:rPr>
              <a:t>observations for model evaluation.</a:t>
            </a:r>
            <a:endParaRPr lang="en-US" sz="2000" dirty="0">
              <a:solidFill>
                <a:prstClr val="black"/>
              </a:solidFill>
              <a:latin typeface="Arial" pitchFamily="-65" charset="0"/>
              <a:ea typeface="ＭＳ Ｐゴシック" charset="0"/>
              <a:cs typeface="ＭＳ Ｐゴシック" charset="0"/>
            </a:endParaRPr>
          </a:p>
          <a:p>
            <a:pPr marL="285750" indent="-285750" defTabSz="914400" fontAlgn="base">
              <a:spcBef>
                <a:spcPts val="600"/>
              </a:spcBef>
              <a:spcAft>
                <a:spcPct val="0"/>
              </a:spcAft>
              <a:buFont typeface="Arial"/>
              <a:buChar char="•"/>
            </a:pPr>
            <a:r>
              <a:rPr lang="en-US" sz="2000" dirty="0" smtClean="0">
                <a:solidFill>
                  <a:prstClr val="black"/>
                </a:solidFill>
                <a:latin typeface="Arial" pitchFamily="-65" charset="0"/>
                <a:ea typeface="ＭＳ Ｐゴシック" charset="0"/>
                <a:cs typeface="ＭＳ Ｐゴシック" charset="0"/>
              </a:rPr>
              <a:t>Encourage satellite and other observing programs to </a:t>
            </a:r>
            <a:r>
              <a:rPr lang="en-US" sz="2000" dirty="0">
                <a:solidFill>
                  <a:prstClr val="black"/>
                </a:solidFill>
                <a:latin typeface="Arial" pitchFamily="-65" charset="0"/>
                <a:ea typeface="ＭＳ Ｐゴシック" charset="0"/>
                <a:cs typeface="ＭＳ Ｐゴシック" charset="0"/>
              </a:rPr>
              <a:t>develop products analogous to model output.</a:t>
            </a:r>
          </a:p>
          <a:p>
            <a:pPr marL="285750" indent="-285750" defTabSz="914400" fontAlgn="base">
              <a:spcBef>
                <a:spcPts val="600"/>
              </a:spcBef>
              <a:spcAft>
                <a:spcPct val="0"/>
              </a:spcAft>
              <a:buFont typeface="Arial"/>
              <a:buChar char="•"/>
            </a:pPr>
            <a:r>
              <a:rPr lang="en-US" sz="2000" dirty="0">
                <a:solidFill>
                  <a:prstClr val="black"/>
                </a:solidFill>
                <a:latin typeface="Arial" pitchFamily="-65" charset="0"/>
                <a:ea typeface="ＭＳ Ｐゴシック" charset="0"/>
                <a:cs typeface="ＭＳ Ｐゴシック" charset="0"/>
              </a:rPr>
              <a:t>Encourage modeling community to develop the means to output quantities analogous to satellite </a:t>
            </a:r>
            <a:r>
              <a:rPr lang="en-US" sz="2000" dirty="0" smtClean="0">
                <a:solidFill>
                  <a:prstClr val="black"/>
                </a:solidFill>
                <a:latin typeface="Arial" pitchFamily="-65" charset="0"/>
                <a:ea typeface="ＭＳ Ｐゴシック" charset="0"/>
                <a:cs typeface="ＭＳ Ｐゴシック" charset="0"/>
              </a:rPr>
              <a:t>retrieved or other observed quantities.</a:t>
            </a:r>
          </a:p>
          <a:p>
            <a:pPr marL="285750" indent="-285750" defTabSz="914400" fontAlgn="base">
              <a:spcBef>
                <a:spcPts val="600"/>
              </a:spcBef>
              <a:spcAft>
                <a:spcPct val="0"/>
              </a:spcAft>
              <a:buFont typeface="Arial"/>
              <a:buChar char="•"/>
            </a:pPr>
            <a:r>
              <a:rPr lang="en-US" sz="2000" dirty="0">
                <a:solidFill>
                  <a:prstClr val="black"/>
                </a:solidFill>
                <a:latin typeface="Arial" pitchFamily="-65" charset="0"/>
                <a:ea typeface="ＭＳ Ｐゴシック" charset="0"/>
                <a:cs typeface="ＭＳ Ｐゴシック" charset="0"/>
              </a:rPr>
              <a:t>Encourage </a:t>
            </a:r>
            <a:r>
              <a:rPr lang="en-US" sz="2000" dirty="0" smtClean="0">
                <a:solidFill>
                  <a:prstClr val="black"/>
                </a:solidFill>
                <a:latin typeface="Arial" pitchFamily="-65" charset="0"/>
                <a:ea typeface="ＭＳ Ｐゴシック" charset="0"/>
                <a:cs typeface="ＭＳ Ｐゴシック" charset="0"/>
              </a:rPr>
              <a:t>satellite programs to </a:t>
            </a:r>
            <a:r>
              <a:rPr lang="en-US" sz="2000" dirty="0">
                <a:solidFill>
                  <a:prstClr val="black"/>
                </a:solidFill>
                <a:latin typeface="Arial" pitchFamily="-65" charset="0"/>
                <a:ea typeface="ＭＳ Ｐゴシック" charset="0"/>
                <a:cs typeface="ＭＳ Ｐゴシック" charset="0"/>
              </a:rPr>
              <a:t>provide </a:t>
            </a:r>
            <a:r>
              <a:rPr lang="en-US" sz="2000" dirty="0" smtClean="0">
                <a:solidFill>
                  <a:prstClr val="black"/>
                </a:solidFill>
                <a:latin typeface="Arial" pitchFamily="-65" charset="0"/>
                <a:ea typeface="ＭＳ Ｐゴシック" charset="0"/>
                <a:cs typeface="ＭＳ Ｐゴシック" charset="0"/>
              </a:rPr>
              <a:t>modeling </a:t>
            </a:r>
            <a:r>
              <a:rPr lang="en-US" sz="2000" dirty="0">
                <a:solidFill>
                  <a:prstClr val="black"/>
                </a:solidFill>
                <a:latin typeface="Arial" pitchFamily="-65" charset="0"/>
                <a:ea typeface="ＭＳ Ｐゴシック" charset="0"/>
                <a:cs typeface="ＭＳ Ｐゴシック" charset="0"/>
              </a:rPr>
              <a:t>community </a:t>
            </a:r>
            <a:r>
              <a:rPr lang="en-US" sz="2000" dirty="0" smtClean="0">
                <a:solidFill>
                  <a:prstClr val="black"/>
                </a:solidFill>
                <a:latin typeface="Arial" pitchFamily="-65" charset="0"/>
                <a:ea typeface="ＭＳ Ｐゴシック" charset="0"/>
                <a:cs typeface="ＭＳ Ｐゴシック" charset="0"/>
              </a:rPr>
              <a:t>with </a:t>
            </a:r>
            <a:r>
              <a:rPr lang="en-US" sz="2000" dirty="0">
                <a:solidFill>
                  <a:prstClr val="black"/>
                </a:solidFill>
                <a:latin typeface="Arial" pitchFamily="-65" charset="0"/>
                <a:ea typeface="ＭＳ Ｐゴシック" charset="0"/>
                <a:cs typeface="ＭＳ Ｐゴシック" charset="0"/>
              </a:rPr>
              <a:t>satellite simulators for more direct comparisons with </a:t>
            </a:r>
            <a:r>
              <a:rPr lang="en-US" sz="2000" dirty="0" smtClean="0">
                <a:solidFill>
                  <a:prstClr val="black"/>
                </a:solidFill>
                <a:latin typeface="Arial" pitchFamily="-65" charset="0"/>
                <a:ea typeface="ＭＳ Ｐゴシック" charset="0"/>
                <a:cs typeface="ＭＳ Ｐゴシック" charset="0"/>
              </a:rPr>
              <a:t>observations (e.g. CFMIP</a:t>
            </a:r>
            <a:r>
              <a:rPr lang="en-US" sz="2000" dirty="0">
                <a:solidFill>
                  <a:prstClr val="black"/>
                </a:solidFill>
                <a:latin typeface="Arial" pitchFamily="-65" charset="0"/>
                <a:ea typeface="ＭＳ Ｐゴシック" charset="0"/>
                <a:cs typeface="ＭＳ Ｐゴシック" charset="0"/>
              </a:rPr>
              <a:t>)</a:t>
            </a:r>
            <a:r>
              <a:rPr lang="en-US" sz="2000" dirty="0" smtClean="0">
                <a:solidFill>
                  <a:prstClr val="black"/>
                </a:solidFill>
                <a:latin typeface="Arial" pitchFamily="-65" charset="0"/>
                <a:ea typeface="ＭＳ Ｐゴシック" charset="0"/>
                <a:cs typeface="ＭＳ Ｐゴシック" charset="0"/>
              </a:rPr>
              <a:t>.</a:t>
            </a:r>
          </a:p>
          <a:p>
            <a:pPr marL="285750" indent="-285750" defTabSz="914400" fontAlgn="base">
              <a:spcBef>
                <a:spcPts val="600"/>
              </a:spcBef>
              <a:spcAft>
                <a:spcPct val="0"/>
              </a:spcAft>
              <a:buFont typeface="Arial"/>
              <a:buChar char="•"/>
            </a:pPr>
            <a:r>
              <a:rPr lang="en-US" sz="2000" dirty="0" smtClean="0">
                <a:solidFill>
                  <a:prstClr val="black"/>
                </a:solidFill>
                <a:latin typeface="Arial" pitchFamily="-65" charset="0"/>
                <a:ea typeface="ＭＳ Ｐゴシック" charset="0"/>
                <a:cs typeface="ＭＳ Ｐゴシック" charset="0"/>
              </a:rPr>
              <a:t>Provide guidance on future funding solicitations.</a:t>
            </a:r>
          </a:p>
          <a:p>
            <a:pPr marL="285750" indent="-285750" defTabSz="914400" fontAlgn="base">
              <a:spcBef>
                <a:spcPts val="600"/>
              </a:spcBef>
              <a:spcAft>
                <a:spcPct val="0"/>
              </a:spcAft>
              <a:buFont typeface="Arial"/>
              <a:buChar char="•"/>
            </a:pPr>
            <a:r>
              <a:rPr lang="en-US" sz="2000" dirty="0" smtClean="0">
                <a:solidFill>
                  <a:prstClr val="black"/>
                </a:solidFill>
                <a:latin typeface="Arial" pitchFamily="-65" charset="0"/>
                <a:ea typeface="ＭＳ Ｐゴシック" charset="0"/>
                <a:cs typeface="ＭＳ Ｐゴシック" charset="0"/>
              </a:rPr>
              <a:t>Cultivate </a:t>
            </a:r>
            <a:r>
              <a:rPr lang="en-US" sz="2000" dirty="0">
                <a:solidFill>
                  <a:prstClr val="black"/>
                </a:solidFill>
                <a:latin typeface="Arial" pitchFamily="-65" charset="0"/>
                <a:ea typeface="ＭＳ Ｐゴシック" charset="0"/>
                <a:cs typeface="ＭＳ Ｐゴシック" charset="0"/>
              </a:rPr>
              <a:t>more coherent input from the modeling community on observations critical to model development/</a:t>
            </a:r>
            <a:r>
              <a:rPr lang="en-US" sz="2000" dirty="0" smtClean="0">
                <a:solidFill>
                  <a:prstClr val="black"/>
                </a:solidFill>
                <a:latin typeface="Arial" pitchFamily="-65" charset="0"/>
                <a:ea typeface="ＭＳ Ｐゴシック" charset="0"/>
                <a:cs typeface="ＭＳ Ｐゴシック" charset="0"/>
              </a:rPr>
              <a:t>evaluation.</a:t>
            </a:r>
            <a:endParaRPr lang="en-US" sz="2000" dirty="0">
              <a:solidFill>
                <a:prstClr val="black"/>
              </a:solidFill>
              <a:latin typeface="Arial" pitchFamily="-65" charset="0"/>
              <a:ea typeface="ＭＳ Ｐゴシック" charset="0"/>
              <a:cs typeface="ＭＳ Ｐゴシック" charset="0"/>
            </a:endParaRPr>
          </a:p>
        </p:txBody>
      </p:sp>
      <p:sp>
        <p:nvSpPr>
          <p:cNvPr id="3" name="Title 2"/>
          <p:cNvSpPr txBox="1">
            <a:spLocks/>
          </p:cNvSpPr>
          <p:nvPr/>
        </p:nvSpPr>
        <p:spPr bwMode="auto">
          <a:xfrm>
            <a:off x="-351816" y="-99813"/>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sz="2400" kern="0" dirty="0" smtClean="0">
                <a:solidFill>
                  <a:srgbClr val="000090"/>
                </a:solidFill>
                <a:latin typeface="Calibri"/>
                <a:ea typeface="ＭＳ Ｐゴシック" charset="-128"/>
                <a:cs typeface="ＭＳ Ｐゴシック" charset="-128"/>
              </a:rPr>
              <a:t>(Satellite) Observations </a:t>
            </a:r>
            <a:r>
              <a:rPr lang="en-US" sz="2400" kern="0" dirty="0">
                <a:solidFill>
                  <a:srgbClr val="000090"/>
                </a:solidFill>
                <a:latin typeface="Calibri"/>
                <a:ea typeface="ＭＳ Ｐゴシック" charset="-128"/>
                <a:cs typeface="ＭＳ Ｐゴシック" charset="-128"/>
              </a:rPr>
              <a:t>for IPCC / Climate Modeling</a:t>
            </a:r>
            <a:br>
              <a:rPr lang="en-US" sz="2400" kern="0" dirty="0">
                <a:solidFill>
                  <a:srgbClr val="000090"/>
                </a:solidFill>
                <a:latin typeface="Calibri"/>
                <a:ea typeface="ＭＳ Ｐゴシック" charset="-128"/>
                <a:cs typeface="ＭＳ Ｐゴシック" charset="-128"/>
              </a:rPr>
            </a:br>
            <a:r>
              <a:rPr lang="en-US" sz="2000" i="1" dirty="0">
                <a:solidFill>
                  <a:prstClr val="black"/>
                </a:solidFill>
                <a:latin typeface="Calibri"/>
                <a:ea typeface="ＭＳ Ｐゴシック" charset="0"/>
                <a:cs typeface="ＭＳ Ｐゴシック" charset="0"/>
              </a:rPr>
              <a:t>Future Emphases and Needs</a:t>
            </a:r>
          </a:p>
        </p:txBody>
      </p:sp>
    </p:spTree>
    <p:extLst>
      <p:ext uri="{BB962C8B-B14F-4D97-AF65-F5344CB8AC3E}">
        <p14:creationId xmlns:p14="http://schemas.microsoft.com/office/powerpoint/2010/main" val="3035613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51816" y="-99813"/>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sz="2400" kern="0" dirty="0" smtClean="0">
                <a:solidFill>
                  <a:srgbClr val="000090"/>
                </a:solidFill>
                <a:latin typeface="Calibri"/>
                <a:ea typeface="ＭＳ Ｐゴシック" charset="-128"/>
                <a:cs typeface="ＭＳ Ｐゴシック" charset="-128"/>
              </a:rPr>
              <a:t>Challenges and Questions</a:t>
            </a:r>
            <a:endParaRPr lang="en-US" sz="2000" i="1" dirty="0">
              <a:solidFill>
                <a:prstClr val="black"/>
              </a:solidFill>
              <a:latin typeface="Calibri"/>
              <a:ea typeface="ＭＳ Ｐゴシック" charset="0"/>
              <a:cs typeface="ＭＳ Ｐゴシック" charset="0"/>
            </a:endParaRPr>
          </a:p>
        </p:txBody>
      </p:sp>
      <p:sp>
        <p:nvSpPr>
          <p:cNvPr id="2" name="TextBox 1"/>
          <p:cNvSpPr txBox="1"/>
          <p:nvPr/>
        </p:nvSpPr>
        <p:spPr>
          <a:xfrm>
            <a:off x="130251" y="1093288"/>
            <a:ext cx="8661933" cy="8402299"/>
          </a:xfrm>
          <a:prstGeom prst="rect">
            <a:avLst/>
          </a:prstGeom>
          <a:noFill/>
        </p:spPr>
        <p:txBody>
          <a:bodyPr wrap="square" rtlCol="0">
            <a:spAutoFit/>
          </a:bodyPr>
          <a:lstStyle/>
          <a:p>
            <a:r>
              <a:rPr lang="en-US" dirty="0" smtClean="0"/>
              <a:t>Specific areas that present challenges and questions include:</a:t>
            </a:r>
          </a:p>
          <a:p>
            <a:endParaRPr lang="en-US" dirty="0" smtClean="0"/>
          </a:p>
          <a:p>
            <a:pPr marL="285750" indent="-285750">
              <a:buFont typeface="Arial"/>
              <a:buChar char="•"/>
            </a:pPr>
            <a:r>
              <a:rPr lang="en-US" dirty="0" smtClean="0"/>
              <a:t>What observations go into obs4MIPs</a:t>
            </a:r>
            <a:r>
              <a:rPr lang="en-US" i="1" dirty="0" smtClean="0"/>
              <a:t>?  A fundamental criteria is there has to be a 1-to-1 correspondence with a CMIP model output variable. A second criteria is that the product be well documented with peer-reviewed publications, ideally with examples of use for model evaluation. </a:t>
            </a:r>
          </a:p>
          <a:p>
            <a:pPr marL="285750" indent="-285750">
              <a:buFont typeface="Arial"/>
              <a:buChar char="•"/>
            </a:pPr>
            <a:r>
              <a:rPr lang="en-US" dirty="0" smtClean="0"/>
              <a:t>What to do when there is more than one observation product for a given variable – 1) keep it simple for the user and attempt to choose the “best”, 2) select the “best” two to account for some observational uncertainty, 3) select more than two if available but run the risk of the offerings become overly complex  for the non-expert.  For 1) and 2) – by what criteria is this decided?</a:t>
            </a:r>
          </a:p>
          <a:p>
            <a:pPr marL="285750" indent="-285750">
              <a:buFont typeface="Arial"/>
              <a:buChar char="•"/>
            </a:pPr>
            <a:r>
              <a:rPr lang="en-US" dirty="0" smtClean="0"/>
              <a:t>What if the data sets don’t quite match e.g. product is total column (ozone) but CMIP only requests the vertically resolved profile?</a:t>
            </a:r>
          </a:p>
          <a:p>
            <a:pPr marL="285750" indent="-285750">
              <a:buFont typeface="Arial"/>
              <a:buChar char="•"/>
            </a:pPr>
            <a:r>
              <a:rPr lang="en-US" dirty="0" smtClean="0"/>
              <a:t>What guidelines should there be regarding update frequency and process?</a:t>
            </a:r>
          </a:p>
          <a:p>
            <a:pPr marL="285750" indent="-285750">
              <a:buFont typeface="Arial"/>
              <a:buChar char="•"/>
            </a:pPr>
            <a:r>
              <a:rPr lang="en-US" dirty="0" smtClean="0"/>
              <a:t>Who provides quality control over the technical documentation and data set content?</a:t>
            </a:r>
          </a:p>
          <a:p>
            <a:pPr marL="285750" indent="-285750">
              <a:buFont typeface="Arial"/>
              <a:buChar char="•"/>
            </a:pPr>
            <a:r>
              <a:rPr lang="en-US" dirty="0" smtClean="0"/>
              <a:t>Thus far technical documents were made one per variable, in some cases it may be advantageous to document more than one in the same technical note, how is this decided?</a:t>
            </a:r>
          </a:p>
          <a:p>
            <a:pPr marL="285750" indent="-285750">
              <a:buFont typeface="Arial"/>
              <a:buChar char="•"/>
            </a:pPr>
            <a:endParaRPr lang="en-US" dirty="0" smtClean="0"/>
          </a:p>
          <a:p>
            <a:pPr marL="285750" indent="-285750">
              <a:buFont typeface="Arial"/>
              <a:buChar char="•"/>
            </a:pPr>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r>
              <a:rPr lang="en-US" dirty="0" smtClean="0"/>
              <a:t>For more details: see Notes/Action Items from recent NASA obs4MIPs Science Working Group Meeting.</a:t>
            </a:r>
          </a:p>
          <a:p>
            <a:endParaRPr lang="en-US" dirty="0"/>
          </a:p>
        </p:txBody>
      </p:sp>
    </p:spTree>
    <p:extLst>
      <p:ext uri="{BB962C8B-B14F-4D97-AF65-F5344CB8AC3E}">
        <p14:creationId xmlns:p14="http://schemas.microsoft.com/office/powerpoint/2010/main" val="832208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51816" y="-99813"/>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sz="2800" dirty="0" smtClean="0">
                <a:solidFill>
                  <a:srgbClr val="000090"/>
                </a:solidFill>
                <a:latin typeface="Calibri"/>
                <a:ea typeface="ＭＳ Ｐゴシック" charset="0"/>
                <a:cs typeface="ＭＳ Ｐゴシック" charset="0"/>
              </a:rPr>
              <a:t>Recommendation</a:t>
            </a:r>
            <a:endParaRPr lang="en-US" sz="2800" dirty="0">
              <a:solidFill>
                <a:srgbClr val="000090"/>
              </a:solidFill>
              <a:latin typeface="Calibri"/>
              <a:ea typeface="ＭＳ Ｐゴシック" charset="0"/>
              <a:cs typeface="ＭＳ Ｐゴシック" charset="0"/>
            </a:endParaRPr>
          </a:p>
        </p:txBody>
      </p:sp>
      <p:sp>
        <p:nvSpPr>
          <p:cNvPr id="5" name="TextBox 4"/>
          <p:cNvSpPr txBox="1"/>
          <p:nvPr/>
        </p:nvSpPr>
        <p:spPr>
          <a:xfrm>
            <a:off x="783" y="1193226"/>
            <a:ext cx="9298323" cy="5262980"/>
          </a:xfrm>
          <a:prstGeom prst="rect">
            <a:avLst/>
          </a:prstGeom>
          <a:noFill/>
        </p:spPr>
        <p:txBody>
          <a:bodyPr wrap="square" rtlCol="0">
            <a:spAutoFit/>
          </a:bodyPr>
          <a:lstStyle/>
          <a:p>
            <a:pPr defTabSz="914400" fontAlgn="base">
              <a:spcBef>
                <a:spcPts val="600"/>
              </a:spcBef>
              <a:spcAft>
                <a:spcPct val="0"/>
              </a:spcAft>
            </a:pPr>
            <a:r>
              <a:rPr lang="en-US" sz="2000" kern="0" dirty="0">
                <a:solidFill>
                  <a:srgbClr val="000090"/>
                </a:solidFill>
                <a:latin typeface="Arial"/>
                <a:ea typeface="ＭＳ Ｐゴシック" charset="-128"/>
                <a:cs typeface="Arial"/>
              </a:rPr>
              <a:t>What role could WDAC play for Obs4MIPs</a:t>
            </a:r>
            <a:r>
              <a:rPr lang="en-US" sz="2000" kern="0" dirty="0" smtClean="0">
                <a:solidFill>
                  <a:srgbClr val="000090"/>
                </a:solidFill>
                <a:latin typeface="Arial"/>
                <a:ea typeface="ＭＳ Ｐゴシック" charset="-128"/>
                <a:cs typeface="Arial"/>
              </a:rPr>
              <a:t>?</a:t>
            </a:r>
            <a:endParaRPr lang="en-US" sz="2000" dirty="0">
              <a:solidFill>
                <a:prstClr val="black"/>
              </a:solidFill>
              <a:latin typeface="Arial"/>
              <a:ea typeface="ＭＳ Ｐゴシック" charset="0"/>
              <a:cs typeface="Arial"/>
            </a:endParaRPr>
          </a:p>
          <a:p>
            <a:pPr marL="450850" lvl="1" indent="-158750" defTabSz="914400" fontAlgn="base">
              <a:spcBef>
                <a:spcPts val="600"/>
              </a:spcBef>
              <a:spcAft>
                <a:spcPct val="0"/>
              </a:spcAft>
              <a:buFont typeface="Arial"/>
              <a:buChar char="•"/>
            </a:pPr>
            <a:r>
              <a:rPr lang="en-US" dirty="0">
                <a:solidFill>
                  <a:prstClr val="black"/>
                </a:solidFill>
                <a:latin typeface="Arial" pitchFamily="-65" charset="0"/>
                <a:ea typeface="ＭＳ Ｐゴシック" charset="0"/>
                <a:cs typeface="ＭＳ Ｐゴシック" charset="0"/>
              </a:rPr>
              <a:t>General oversight on the advancement of </a:t>
            </a:r>
            <a:r>
              <a:rPr lang="en-US" dirty="0" smtClean="0">
                <a:solidFill>
                  <a:prstClr val="black"/>
                </a:solidFill>
                <a:latin typeface="Arial" pitchFamily="-65" charset="0"/>
                <a:ea typeface="ＭＳ Ｐゴシック" charset="0"/>
                <a:cs typeface="ＭＳ Ｐゴシック" charset="0"/>
              </a:rPr>
              <a:t>Obs4MIPs </a:t>
            </a:r>
          </a:p>
          <a:p>
            <a:pPr marL="450850" lvl="1" indent="1588" defTabSz="914400" fontAlgn="base">
              <a:spcBef>
                <a:spcPts val="600"/>
              </a:spcBef>
              <a:spcAft>
                <a:spcPct val="0"/>
              </a:spcAft>
            </a:pPr>
            <a:r>
              <a:rPr lang="en-US" dirty="0" smtClean="0">
                <a:solidFill>
                  <a:prstClr val="black"/>
                </a:solidFill>
                <a:latin typeface="Arial" pitchFamily="-65" charset="0"/>
                <a:ea typeface="ＭＳ Ｐゴシック" charset="0"/>
                <a:cs typeface="ＭＳ Ｐゴシック" charset="0"/>
              </a:rPr>
              <a:t>e.g</a:t>
            </a:r>
            <a:r>
              <a:rPr lang="en-US" dirty="0">
                <a:solidFill>
                  <a:prstClr val="black"/>
                </a:solidFill>
                <a:latin typeface="Arial" pitchFamily="-65" charset="0"/>
                <a:ea typeface="ＭＳ Ｐゴシック" charset="0"/>
                <a:cs typeface="ＭＳ Ｐゴシック" charset="0"/>
              </a:rPr>
              <a:t>., via annual updates </a:t>
            </a:r>
            <a:r>
              <a:rPr lang="en-US" dirty="0" smtClean="0">
                <a:solidFill>
                  <a:prstClr val="black"/>
                </a:solidFill>
                <a:latin typeface="Arial" pitchFamily="-65" charset="0"/>
                <a:ea typeface="ＭＳ Ｐゴシック" charset="0"/>
                <a:cs typeface="ＭＳ Ｐゴシック" charset="0"/>
              </a:rPr>
              <a:t>to </a:t>
            </a:r>
            <a:r>
              <a:rPr lang="en-US" dirty="0" smtClean="0">
                <a:solidFill>
                  <a:prstClr val="black"/>
                </a:solidFill>
                <a:latin typeface="Arial" pitchFamily="-65" charset="0"/>
                <a:ea typeface="ＭＳ Ｐゴシック" charset="0"/>
                <a:cs typeface="ＭＳ Ｐゴシック" charset="0"/>
              </a:rPr>
              <a:t>WDAC, </a:t>
            </a:r>
            <a:r>
              <a:rPr lang="en-US" dirty="0" smtClean="0">
                <a:solidFill>
                  <a:prstClr val="black"/>
                </a:solidFill>
                <a:latin typeface="Arial" pitchFamily="-65" charset="0"/>
                <a:ea typeface="ＭＳ Ｐゴシック" charset="0"/>
                <a:cs typeface="ＭＳ Ｐゴシック" charset="0"/>
              </a:rPr>
              <a:t>similar to AMIP/CMIP </a:t>
            </a:r>
            <a:r>
              <a:rPr lang="en-US" dirty="0" smtClean="0">
                <a:solidFill>
                  <a:prstClr val="black"/>
                </a:solidFill>
                <a:latin typeface="Arial" pitchFamily="-65" charset="0"/>
                <a:ea typeface="ＭＳ Ｐゴシック" charset="0"/>
                <a:cs typeface="ＭＳ Ｐゴシック" charset="0"/>
              </a:rPr>
              <a:t>panels established by the WGNE and WGCM to guide climate model </a:t>
            </a:r>
            <a:r>
              <a:rPr lang="en-US" dirty="0" err="1" smtClean="0">
                <a:solidFill>
                  <a:prstClr val="black"/>
                </a:solidFill>
                <a:latin typeface="Arial" pitchFamily="-65" charset="0"/>
                <a:ea typeface="ＭＳ Ｐゴシック" charset="0"/>
                <a:cs typeface="ＭＳ Ｐゴシック" charset="0"/>
              </a:rPr>
              <a:t>intercomparisons</a:t>
            </a:r>
            <a:r>
              <a:rPr lang="en-US" dirty="0" smtClean="0">
                <a:solidFill>
                  <a:prstClr val="black"/>
                </a:solidFill>
                <a:latin typeface="Arial" pitchFamily="-65" charset="0"/>
                <a:ea typeface="ＭＳ Ｐゴシック" charset="0"/>
                <a:cs typeface="ＭＳ Ｐゴシック" charset="0"/>
              </a:rPr>
              <a:t>.  </a:t>
            </a:r>
            <a:endParaRPr lang="en-US" sz="2400" kern="0" dirty="0" smtClean="0">
              <a:solidFill>
                <a:srgbClr val="000090"/>
              </a:solidFill>
              <a:latin typeface="Arial"/>
              <a:ea typeface="ＭＳ Ｐゴシック" charset="-128"/>
              <a:cs typeface="Arial"/>
            </a:endParaRPr>
          </a:p>
          <a:p>
            <a:pPr defTabSz="914400" fontAlgn="base">
              <a:spcBef>
                <a:spcPts val="600"/>
              </a:spcBef>
              <a:spcAft>
                <a:spcPct val="0"/>
              </a:spcAft>
            </a:pPr>
            <a:r>
              <a:rPr lang="en-US" sz="2000" kern="0" dirty="0" smtClean="0">
                <a:solidFill>
                  <a:srgbClr val="000090"/>
                </a:solidFill>
                <a:latin typeface="Arial"/>
                <a:ea typeface="ＭＳ Ｐゴシック" charset="-128"/>
                <a:cs typeface="Arial"/>
              </a:rPr>
              <a:t>WDAC establish an Obs4MIPS panel to:</a:t>
            </a:r>
          </a:p>
          <a:p>
            <a:pPr marL="508000" lvl="1" indent="-215900" defTabSz="914400" fontAlgn="base">
              <a:spcBef>
                <a:spcPts val="600"/>
              </a:spcBef>
              <a:spcAft>
                <a:spcPct val="0"/>
              </a:spcAft>
              <a:buFont typeface="Arial"/>
              <a:buChar char="•"/>
            </a:pPr>
            <a:r>
              <a:rPr lang="en-US" kern="0" dirty="0">
                <a:latin typeface="Arial" pitchFamily="-65" charset="0"/>
                <a:ea typeface="ＭＳ Ｐゴシック" charset="-128"/>
                <a:cs typeface="ＭＳ Ｐゴシック" charset="-128"/>
              </a:rPr>
              <a:t>Ensure that </a:t>
            </a:r>
            <a:r>
              <a:rPr lang="en-US" kern="0" dirty="0" smtClean="0">
                <a:latin typeface="Arial" pitchFamily="-65" charset="0"/>
                <a:ea typeface="ＭＳ Ｐゴシック" charset="-128"/>
                <a:cs typeface="ＭＳ Ｐゴシック" charset="-128"/>
              </a:rPr>
              <a:t>datasets </a:t>
            </a:r>
            <a:r>
              <a:rPr lang="en-US" kern="0" dirty="0">
                <a:latin typeface="Arial" pitchFamily="-65" charset="0"/>
                <a:ea typeface="ＭＳ Ｐゴシック" charset="-128"/>
                <a:cs typeface="ＭＳ Ｐゴシック" charset="-128"/>
              </a:rPr>
              <a:t>contributed to </a:t>
            </a:r>
            <a:r>
              <a:rPr lang="en-US" kern="0" dirty="0" smtClean="0">
                <a:latin typeface="Arial" pitchFamily="-65" charset="0"/>
                <a:ea typeface="ＭＳ Ｐゴシック" charset="-128"/>
                <a:cs typeface="ＭＳ Ｐゴシック" charset="-128"/>
              </a:rPr>
              <a:t>Obs4MIPs </a:t>
            </a:r>
            <a:r>
              <a:rPr lang="en-US" kern="0" dirty="0">
                <a:latin typeface="Arial" pitchFamily="-65" charset="0"/>
                <a:ea typeface="ＭＳ Ｐゴシック" charset="-128"/>
                <a:cs typeface="ＭＳ Ｐゴシック" charset="-128"/>
              </a:rPr>
              <a:t>are appropriate for </a:t>
            </a:r>
            <a:r>
              <a:rPr lang="en-US" kern="0" dirty="0" smtClean="0">
                <a:latin typeface="Arial" pitchFamily="-65" charset="0"/>
                <a:ea typeface="ＭＳ Ｐゴシック" charset="-128"/>
                <a:cs typeface="ＭＳ Ｐゴシック" charset="-128"/>
              </a:rPr>
              <a:t>model </a:t>
            </a:r>
            <a:r>
              <a:rPr lang="en-US" kern="0" dirty="0">
                <a:latin typeface="Arial" pitchFamily="-65" charset="0"/>
                <a:ea typeface="ＭＳ Ｐゴシック" charset="-128"/>
                <a:cs typeface="ＭＳ Ｐゴシック" charset="-128"/>
              </a:rPr>
              <a:t>evaluation</a:t>
            </a:r>
          </a:p>
          <a:p>
            <a:pPr marL="508000" lvl="1" indent="-215900" defTabSz="914400" fontAlgn="base">
              <a:spcBef>
                <a:spcPts val="600"/>
              </a:spcBef>
              <a:spcAft>
                <a:spcPct val="0"/>
              </a:spcAft>
              <a:buFont typeface="Arial"/>
              <a:buChar char="•"/>
            </a:pPr>
            <a:r>
              <a:rPr lang="en-US" kern="0" dirty="0">
                <a:latin typeface="Arial" pitchFamily="-65" charset="0"/>
                <a:ea typeface="ＭＳ Ｐゴシック" charset="-128"/>
                <a:cs typeface="ＭＳ Ｐゴシック" charset="-128"/>
              </a:rPr>
              <a:t>A</a:t>
            </a:r>
            <a:r>
              <a:rPr lang="en-US" kern="0" dirty="0" smtClean="0">
                <a:latin typeface="Arial" pitchFamily="-65" charset="0"/>
                <a:ea typeface="ＭＳ Ｐゴシック" charset="-128"/>
                <a:cs typeface="ＭＳ Ｐゴシック" charset="-128"/>
              </a:rPr>
              <a:t>dvance guidelines </a:t>
            </a:r>
            <a:r>
              <a:rPr lang="en-US" kern="0" dirty="0">
                <a:latin typeface="Arial" pitchFamily="-65" charset="0"/>
                <a:ea typeface="ＭＳ Ｐゴシック" charset="-128"/>
                <a:cs typeface="ＭＳ Ｐゴシック" charset="-128"/>
              </a:rPr>
              <a:t>that are used to </a:t>
            </a:r>
            <a:r>
              <a:rPr lang="en-US" kern="0" dirty="0" smtClean="0">
                <a:latin typeface="Arial" pitchFamily="-65" charset="0"/>
                <a:ea typeface="ＭＳ Ｐゴシック" charset="-128"/>
                <a:cs typeface="ＭＳ Ｐゴシック" charset="-128"/>
              </a:rPr>
              <a:t>recommend, select and document the data</a:t>
            </a:r>
          </a:p>
          <a:p>
            <a:pPr marL="508000" lvl="1" indent="-215900" defTabSz="914400" fontAlgn="base">
              <a:spcBef>
                <a:spcPts val="600"/>
              </a:spcBef>
              <a:spcAft>
                <a:spcPct val="0"/>
              </a:spcAft>
              <a:buFont typeface="Arial"/>
              <a:buChar char="•"/>
            </a:pPr>
            <a:r>
              <a:rPr lang="en-US" kern="0" dirty="0" smtClean="0">
                <a:latin typeface="Arial" pitchFamily="-65" charset="0"/>
                <a:ea typeface="ＭＳ Ｐゴシック" charset="-128"/>
                <a:cs typeface="ＭＳ Ｐゴシック" charset="-128"/>
              </a:rPr>
              <a:t>Identify the highest priority observations for model diagnostics and evaluation</a:t>
            </a:r>
          </a:p>
          <a:p>
            <a:pPr marL="508000" lvl="1" indent="-215900" defTabSz="914400" fontAlgn="base">
              <a:spcBef>
                <a:spcPts val="600"/>
              </a:spcBef>
              <a:spcAft>
                <a:spcPct val="0"/>
              </a:spcAft>
              <a:buFont typeface="Arial"/>
              <a:buChar char="•"/>
            </a:pPr>
            <a:r>
              <a:rPr lang="en-US" kern="0" dirty="0" smtClean="0">
                <a:solidFill>
                  <a:prstClr val="black"/>
                </a:solidFill>
                <a:latin typeface="Arial" pitchFamily="-65" charset="0"/>
                <a:ea typeface="ＭＳ Ｐゴシック" charset="-128"/>
                <a:cs typeface="ＭＳ Ｐゴシック" charset="0"/>
              </a:rPr>
              <a:t>Encourage additional contributions to Obs4MIPs and promote activity</a:t>
            </a:r>
            <a:endParaRPr lang="en-US" dirty="0">
              <a:solidFill>
                <a:prstClr val="black"/>
              </a:solidFill>
              <a:latin typeface="Arial" pitchFamily="-65" charset="0"/>
              <a:ea typeface="ＭＳ Ｐゴシック" charset="0"/>
              <a:cs typeface="ＭＳ Ｐゴシック" charset="0"/>
            </a:endParaRPr>
          </a:p>
          <a:p>
            <a:pPr defTabSz="914400" fontAlgn="base">
              <a:spcBef>
                <a:spcPts val="600"/>
              </a:spcBef>
              <a:spcAft>
                <a:spcPct val="0"/>
              </a:spcAft>
            </a:pPr>
            <a:r>
              <a:rPr lang="en-US" sz="2000" kern="0" dirty="0">
                <a:solidFill>
                  <a:srgbClr val="000090"/>
                </a:solidFill>
                <a:latin typeface="Arial"/>
                <a:ea typeface="ＭＳ Ｐゴシック" charset="-128"/>
                <a:cs typeface="Arial"/>
              </a:rPr>
              <a:t>WDAC Obs4MIPs </a:t>
            </a:r>
            <a:r>
              <a:rPr lang="en-US" sz="2000" kern="0" dirty="0" smtClean="0">
                <a:solidFill>
                  <a:srgbClr val="000090"/>
                </a:solidFill>
                <a:latin typeface="Arial"/>
                <a:ea typeface="ＭＳ Ｐゴシック" charset="-128"/>
                <a:cs typeface="Arial"/>
              </a:rPr>
              <a:t>panel membership </a:t>
            </a:r>
            <a:r>
              <a:rPr lang="en-US" sz="2000" kern="0" dirty="0">
                <a:solidFill>
                  <a:srgbClr val="000090"/>
                </a:solidFill>
                <a:latin typeface="Arial"/>
                <a:ea typeface="ＭＳ Ｐゴシック" charset="-128"/>
                <a:cs typeface="Arial"/>
              </a:rPr>
              <a:t>and organization</a:t>
            </a:r>
          </a:p>
          <a:p>
            <a:pPr marL="511175" lvl="1" indent="-219075" defTabSz="914400" fontAlgn="base">
              <a:spcBef>
                <a:spcPts val="600"/>
              </a:spcBef>
              <a:spcAft>
                <a:spcPct val="0"/>
              </a:spcAft>
              <a:buFont typeface="Arial"/>
              <a:buChar char="•"/>
            </a:pPr>
            <a:r>
              <a:rPr lang="en-US" kern="0" dirty="0">
                <a:solidFill>
                  <a:prstClr val="black"/>
                </a:solidFill>
                <a:latin typeface="Arial" pitchFamily="-65" charset="0"/>
                <a:ea typeface="ＭＳ Ｐゴシック" charset="-128"/>
                <a:cs typeface="ＭＳ Ｐゴシック" charset="0"/>
              </a:rPr>
              <a:t>NASA </a:t>
            </a:r>
            <a:r>
              <a:rPr lang="en-US" kern="0" dirty="0" smtClean="0">
                <a:solidFill>
                  <a:prstClr val="black"/>
                </a:solidFill>
                <a:latin typeface="Arial" pitchFamily="-65" charset="0"/>
                <a:ea typeface="ＭＳ Ｐゴシック" charset="-128"/>
                <a:cs typeface="ＭＳ Ｐゴシック" charset="0"/>
              </a:rPr>
              <a:t>volunteer </a:t>
            </a:r>
            <a:r>
              <a:rPr lang="en-US" kern="0" dirty="0">
                <a:solidFill>
                  <a:prstClr val="black"/>
                </a:solidFill>
                <a:latin typeface="Arial" pitchFamily="-65" charset="0"/>
                <a:ea typeface="ＭＳ Ｐゴシック" charset="-128"/>
                <a:cs typeface="ＭＳ Ｐゴシック" charset="0"/>
              </a:rPr>
              <a:t>to chair the group and provide </a:t>
            </a:r>
            <a:r>
              <a:rPr lang="en-US" kern="0" dirty="0" smtClean="0">
                <a:solidFill>
                  <a:prstClr val="black"/>
                </a:solidFill>
                <a:latin typeface="Arial" pitchFamily="-65" charset="0"/>
                <a:ea typeface="ＭＳ Ｐゴシック" charset="-128"/>
                <a:cs typeface="ＭＳ Ｐゴシック" charset="0"/>
              </a:rPr>
              <a:t>some support for </a:t>
            </a:r>
            <a:r>
              <a:rPr lang="en-US" kern="0" dirty="0">
                <a:solidFill>
                  <a:prstClr val="black"/>
                </a:solidFill>
                <a:latin typeface="Arial" pitchFamily="-65" charset="0"/>
                <a:ea typeface="ＭＳ Ｐゴシック" charset="-128"/>
                <a:cs typeface="ＭＳ Ｐゴシック" charset="0"/>
              </a:rPr>
              <a:t>annual </a:t>
            </a:r>
            <a:r>
              <a:rPr lang="en-US" kern="0" dirty="0" smtClean="0">
                <a:solidFill>
                  <a:prstClr val="black"/>
                </a:solidFill>
                <a:latin typeface="Arial" pitchFamily="-65" charset="0"/>
                <a:ea typeface="ＭＳ Ｐゴシック" charset="-128"/>
                <a:cs typeface="ＭＳ Ｐゴシック" charset="0"/>
              </a:rPr>
              <a:t>meetings, PCMDI volunteers continued support, membership and/or co-chair responsibilities</a:t>
            </a:r>
            <a:endParaRPr lang="en-US" kern="0" dirty="0" smtClean="0">
              <a:solidFill>
                <a:prstClr val="black"/>
              </a:solidFill>
              <a:latin typeface="Arial" pitchFamily="-65" charset="0"/>
              <a:ea typeface="ＭＳ Ｐゴシック" charset="-128"/>
              <a:cs typeface="ＭＳ Ｐゴシック" charset="0"/>
            </a:endParaRPr>
          </a:p>
          <a:p>
            <a:pPr marL="511175" lvl="1" indent="-219075" defTabSz="914400" fontAlgn="base">
              <a:spcBef>
                <a:spcPts val="600"/>
              </a:spcBef>
              <a:spcAft>
                <a:spcPct val="0"/>
              </a:spcAft>
              <a:buFont typeface="Arial"/>
              <a:buChar char="•"/>
            </a:pPr>
            <a:r>
              <a:rPr lang="en-US" kern="0" dirty="0" smtClean="0">
                <a:solidFill>
                  <a:prstClr val="black"/>
                </a:solidFill>
                <a:latin typeface="Arial" pitchFamily="-65" charset="0"/>
                <a:ea typeface="ＭＳ Ｐゴシック" charset="-128"/>
                <a:cs typeface="ＭＳ Ｐゴシック" charset="0"/>
              </a:rPr>
              <a:t>Membership should consist of a mix of observation providers and model experts</a:t>
            </a:r>
          </a:p>
          <a:p>
            <a:pPr marL="511175" lvl="1" indent="-219075" defTabSz="914400" fontAlgn="base">
              <a:spcBef>
                <a:spcPts val="600"/>
              </a:spcBef>
              <a:spcAft>
                <a:spcPct val="0"/>
              </a:spcAft>
              <a:buFont typeface="Arial"/>
              <a:buChar char="•"/>
            </a:pPr>
            <a:r>
              <a:rPr lang="en-US" kern="0" dirty="0" smtClean="0">
                <a:solidFill>
                  <a:prstClr val="black"/>
                </a:solidFill>
                <a:latin typeface="Arial" pitchFamily="-65" charset="0"/>
                <a:ea typeface="ＭＳ Ｐゴシック" charset="-128"/>
                <a:cs typeface="ＭＳ Ｐゴシック" charset="0"/>
              </a:rPr>
              <a:t>WDAC/WCRP to recommend members</a:t>
            </a:r>
            <a:endParaRPr lang="en-US" sz="2400" kern="0" dirty="0">
              <a:solidFill>
                <a:srgbClr val="000090"/>
              </a:solidFill>
              <a:ea typeface="ＭＳ Ｐゴシック" charset="-128"/>
              <a:cs typeface="ＭＳ Ｐゴシック" charset="0"/>
            </a:endParaRPr>
          </a:p>
          <a:p>
            <a:pPr marL="511175" lvl="1" indent="-219075" defTabSz="914400" fontAlgn="base">
              <a:spcBef>
                <a:spcPts val="600"/>
              </a:spcBef>
              <a:spcAft>
                <a:spcPct val="0"/>
              </a:spcAft>
              <a:buFont typeface="Arial"/>
              <a:buChar char="•"/>
            </a:pPr>
            <a:r>
              <a:rPr lang="en-US" kern="0" dirty="0">
                <a:solidFill>
                  <a:prstClr val="black"/>
                </a:solidFill>
                <a:latin typeface="Arial" pitchFamily="-65" charset="0"/>
                <a:ea typeface="ＭＳ Ｐゴシック" charset="-128"/>
                <a:cs typeface="ＭＳ Ｐゴシック" charset="0"/>
              </a:rPr>
              <a:t>Obs4MIPs to report annually to </a:t>
            </a:r>
            <a:r>
              <a:rPr lang="en-US" kern="0" dirty="0" smtClean="0">
                <a:solidFill>
                  <a:prstClr val="black"/>
                </a:solidFill>
                <a:latin typeface="Arial" pitchFamily="-65" charset="0"/>
                <a:ea typeface="ＭＳ Ｐゴシック" charset="-128"/>
                <a:cs typeface="ＭＳ Ｐゴシック" charset="0"/>
              </a:rPr>
              <a:t>WDAC</a:t>
            </a:r>
            <a:r>
              <a:rPr lang="en-US" kern="0" dirty="0">
                <a:solidFill>
                  <a:prstClr val="black"/>
                </a:solidFill>
                <a:latin typeface="Arial" pitchFamily="-65" charset="0"/>
                <a:ea typeface="ＭＳ Ｐゴシック" charset="-128"/>
                <a:cs typeface="ＭＳ Ｐゴシック" charset="0"/>
              </a:rPr>
              <a:t> </a:t>
            </a:r>
            <a:r>
              <a:rPr lang="en-US" kern="0" dirty="0" smtClean="0">
                <a:solidFill>
                  <a:prstClr val="black"/>
                </a:solidFill>
                <a:latin typeface="Arial" pitchFamily="-65" charset="0"/>
                <a:ea typeface="ＭＳ Ｐゴシック" charset="-128"/>
                <a:cs typeface="ＭＳ Ｐゴシック" charset="0"/>
              </a:rPr>
              <a:t>and WMAC</a:t>
            </a:r>
            <a:endParaRPr lang="en-US" kern="0" dirty="0" smtClean="0">
              <a:solidFill>
                <a:prstClr val="black"/>
              </a:solidFill>
              <a:latin typeface="Arial" pitchFamily="-65" charset="0"/>
              <a:ea typeface="ＭＳ Ｐゴシック" charset="-128"/>
              <a:cs typeface="ＭＳ Ｐゴシック" charset="0"/>
            </a:endParaRPr>
          </a:p>
        </p:txBody>
      </p:sp>
    </p:spTree>
    <p:extLst>
      <p:ext uri="{BB962C8B-B14F-4D97-AF65-F5344CB8AC3E}">
        <p14:creationId xmlns:p14="http://schemas.microsoft.com/office/powerpoint/2010/main" val="14608483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2"/>
            <a:ext cx="8229600" cy="1143000"/>
          </a:xfrm>
        </p:spPr>
        <p:txBody>
          <a:bodyPr/>
          <a:lstStyle/>
          <a:p>
            <a:r>
              <a:rPr lang="en-US" sz="2800" dirty="0" smtClean="0">
                <a:solidFill>
                  <a:srgbClr val="000090"/>
                </a:solidFill>
              </a:rPr>
              <a:t>Appendix I</a:t>
            </a:r>
            <a:br>
              <a:rPr lang="en-US" sz="2800" dirty="0" smtClean="0">
                <a:solidFill>
                  <a:srgbClr val="000090"/>
                </a:solidFill>
              </a:rPr>
            </a:br>
            <a:r>
              <a:rPr lang="en-US" sz="2400" i="1" dirty="0" smtClean="0"/>
              <a:t>Data Set Recommendation Form</a:t>
            </a:r>
            <a:endParaRPr lang="en-US" sz="2400" i="1" dirty="0"/>
          </a:p>
        </p:txBody>
      </p:sp>
      <p:pic>
        <p:nvPicPr>
          <p:cNvPr id="4" name="Picture 3"/>
          <p:cNvPicPr>
            <a:picLocks noChangeAspect="1"/>
          </p:cNvPicPr>
          <p:nvPr/>
        </p:nvPicPr>
        <p:blipFill>
          <a:blip r:embed="rId2"/>
          <a:stretch>
            <a:fillRect/>
          </a:stretch>
        </p:blipFill>
        <p:spPr>
          <a:xfrm>
            <a:off x="175179" y="1153341"/>
            <a:ext cx="4277298" cy="5519666"/>
          </a:xfrm>
          <a:prstGeom prst="rect">
            <a:avLst/>
          </a:prstGeom>
          <a:ln>
            <a:solidFill>
              <a:srgbClr val="000090"/>
            </a:solidFill>
          </a:ln>
        </p:spPr>
      </p:pic>
      <p:pic>
        <p:nvPicPr>
          <p:cNvPr id="5" name="Picture 4"/>
          <p:cNvPicPr>
            <a:picLocks noChangeAspect="1"/>
          </p:cNvPicPr>
          <p:nvPr/>
        </p:nvPicPr>
        <p:blipFill>
          <a:blip r:embed="rId3"/>
          <a:stretch>
            <a:fillRect/>
          </a:stretch>
        </p:blipFill>
        <p:spPr>
          <a:xfrm>
            <a:off x="4751007" y="1153341"/>
            <a:ext cx="4183143" cy="5519666"/>
          </a:xfrm>
          <a:prstGeom prst="rect">
            <a:avLst/>
          </a:prstGeom>
          <a:ln>
            <a:solidFill>
              <a:srgbClr val="000090"/>
            </a:solidFill>
          </a:ln>
        </p:spPr>
      </p:pic>
    </p:spTree>
    <p:extLst>
      <p:ext uri="{BB962C8B-B14F-4D97-AF65-F5344CB8AC3E}">
        <p14:creationId xmlns:p14="http://schemas.microsoft.com/office/powerpoint/2010/main" val="22917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2"/>
            <a:ext cx="8229600" cy="1143000"/>
          </a:xfrm>
        </p:spPr>
        <p:txBody>
          <a:bodyPr/>
          <a:lstStyle/>
          <a:p>
            <a:r>
              <a:rPr lang="en-US" sz="2800" dirty="0" smtClean="0">
                <a:solidFill>
                  <a:srgbClr val="000090"/>
                </a:solidFill>
              </a:rPr>
              <a:t>Appendix II</a:t>
            </a:r>
            <a:br>
              <a:rPr lang="en-US" sz="2800" dirty="0" smtClean="0">
                <a:solidFill>
                  <a:srgbClr val="000090"/>
                </a:solidFill>
              </a:rPr>
            </a:br>
            <a:r>
              <a:rPr lang="en-US" sz="2400" i="1" dirty="0" smtClean="0"/>
              <a:t>Example Technical Documentation: AIRS Specific Humidity</a:t>
            </a:r>
            <a:endParaRPr lang="en-US" sz="2400" i="1" dirty="0"/>
          </a:p>
        </p:txBody>
      </p:sp>
      <p:pic>
        <p:nvPicPr>
          <p:cNvPr id="6" name="Picture 5" descr="husTechNote_AIRS_L3_RetStd-v5_200209-201105_Pag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2" y="1014391"/>
            <a:ext cx="4481673" cy="5799812"/>
          </a:xfrm>
          <a:prstGeom prst="rect">
            <a:avLst/>
          </a:prstGeom>
          <a:ln>
            <a:noFill/>
          </a:ln>
        </p:spPr>
      </p:pic>
      <p:pic>
        <p:nvPicPr>
          <p:cNvPr id="7" name="Picture 6" descr="husTechNote_AIRS_L3_RetStd-v5_200209-201105_Pag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429" y="1007347"/>
            <a:ext cx="4486795" cy="5806440"/>
          </a:xfrm>
          <a:prstGeom prst="rect">
            <a:avLst/>
          </a:prstGeom>
          <a:ln>
            <a:noFill/>
          </a:ln>
        </p:spPr>
      </p:pic>
    </p:spTree>
    <p:extLst>
      <p:ext uri="{BB962C8B-B14F-4D97-AF65-F5344CB8AC3E}">
        <p14:creationId xmlns:p14="http://schemas.microsoft.com/office/powerpoint/2010/main" val="162704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2"/>
            <a:ext cx="8229600" cy="1143000"/>
          </a:xfrm>
        </p:spPr>
        <p:txBody>
          <a:bodyPr/>
          <a:lstStyle/>
          <a:p>
            <a:r>
              <a:rPr lang="en-US" sz="2800" dirty="0" smtClean="0">
                <a:solidFill>
                  <a:srgbClr val="000090"/>
                </a:solidFill>
              </a:rPr>
              <a:t>Appendix II…</a:t>
            </a:r>
            <a:r>
              <a:rPr lang="en-US" sz="2800" dirty="0" err="1" smtClean="0">
                <a:solidFill>
                  <a:srgbClr val="000090"/>
                </a:solidFill>
              </a:rPr>
              <a:t>cont</a:t>
            </a:r>
            <a:r>
              <a:rPr lang="en-US" sz="2800" dirty="0" smtClean="0">
                <a:solidFill>
                  <a:srgbClr val="000090"/>
                </a:solidFill>
              </a:rPr>
              <a:t/>
            </a:r>
            <a:br>
              <a:rPr lang="en-US" sz="2800" dirty="0" smtClean="0">
                <a:solidFill>
                  <a:srgbClr val="000090"/>
                </a:solidFill>
              </a:rPr>
            </a:br>
            <a:r>
              <a:rPr lang="en-US" sz="2400" i="1" dirty="0" smtClean="0"/>
              <a:t>Example Technical Documentation: AIRS Specific Humidity</a:t>
            </a:r>
            <a:endParaRPr lang="en-US" sz="2400" i="1" dirty="0"/>
          </a:p>
        </p:txBody>
      </p:sp>
      <p:pic>
        <p:nvPicPr>
          <p:cNvPr id="3" name="Picture 2" descr="husTechNote_AIRS_L3_RetStd-v5_200209-201105_Pag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2" y="1008446"/>
            <a:ext cx="4486795" cy="5806440"/>
          </a:xfrm>
          <a:prstGeom prst="rect">
            <a:avLst/>
          </a:prstGeom>
        </p:spPr>
      </p:pic>
      <p:pic>
        <p:nvPicPr>
          <p:cNvPr id="4" name="Picture 3" descr="husTechNote_AIRS_L3_RetStd-v5_200209-201105_Page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659" y="1021953"/>
            <a:ext cx="4486795" cy="5806440"/>
          </a:xfrm>
          <a:prstGeom prst="rect">
            <a:avLst/>
          </a:prstGeom>
        </p:spPr>
      </p:pic>
    </p:spTree>
    <p:extLst>
      <p:ext uri="{BB962C8B-B14F-4D97-AF65-F5344CB8AC3E}">
        <p14:creationId xmlns:p14="http://schemas.microsoft.com/office/powerpoint/2010/main" val="38088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207918"/>
            <a:ext cx="9144000" cy="692150"/>
          </a:xfrm>
          <a:prstGeom prst="rect">
            <a:avLst/>
          </a:prstGeom>
          <a:noFill/>
          <a:ln w="9525">
            <a:noFill/>
            <a:miter lim="800000"/>
            <a:headEnd/>
            <a:tailEnd/>
          </a:ln>
          <a:effectLst/>
        </p:spPr>
        <p:txBody>
          <a:bodyPr/>
          <a:lstStyle/>
          <a:p>
            <a:pPr algn="ctr">
              <a:defRPr/>
            </a:pPr>
            <a:r>
              <a:rPr lang="en-US" sz="2600" b="0" dirty="0" smtClean="0">
                <a:solidFill>
                  <a:srgbClr val="000090"/>
                </a:solidFill>
              </a:rPr>
              <a:t>Acknowledgements</a:t>
            </a:r>
          </a:p>
          <a:p>
            <a:pPr algn="ctr">
              <a:defRPr/>
            </a:pPr>
            <a:endParaRPr lang="en-US" sz="2600" dirty="0">
              <a:solidFill>
                <a:srgbClr val="000090"/>
              </a:solidFill>
              <a:effectLst>
                <a:outerShdw blurRad="38100" dist="38100" dir="2700000" algn="tl">
                  <a:srgbClr val="DDDDDD"/>
                </a:outerShdw>
              </a:effectLst>
              <a:latin typeface="Goudy Old Style"/>
              <a:cs typeface="Goudy Old Style"/>
            </a:endParaRPr>
          </a:p>
        </p:txBody>
      </p:sp>
      <p:sp>
        <p:nvSpPr>
          <p:cNvPr id="32772" name="Rectangle 10"/>
          <p:cNvSpPr>
            <a:spLocks noChangeArrowheads="1"/>
          </p:cNvSpPr>
          <p:nvPr/>
        </p:nvSpPr>
        <p:spPr bwMode="auto">
          <a:xfrm>
            <a:off x="0" y="1082391"/>
            <a:ext cx="9144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ctr" eaLnBrk="1" hangingPunct="1">
              <a:spcBef>
                <a:spcPct val="50000"/>
              </a:spcBef>
              <a:defRPr/>
            </a:pPr>
            <a:r>
              <a:rPr lang="pt-PT" altLang="ja-JP" b="0" kern="0" dirty="0" smtClean="0">
                <a:solidFill>
                  <a:srgbClr val="000000"/>
                </a:solidFill>
                <a:latin typeface="+mj-lt"/>
                <a:ea typeface="ＭＳ Ｐゴシック" charset="-128"/>
                <a:cs typeface="Cambria"/>
              </a:rPr>
              <a:t>D</a:t>
            </a:r>
            <a:r>
              <a:rPr lang="pt-PT" altLang="ja-JP" b="0" kern="0" dirty="0">
                <a:solidFill>
                  <a:srgbClr val="000000"/>
                </a:solidFill>
                <a:latin typeface="+mj-lt"/>
                <a:ea typeface="ＭＳ Ｐゴシック" charset="-128"/>
                <a:cs typeface="Cambria"/>
              </a:rPr>
              <a:t>. Waliser, </a:t>
            </a:r>
            <a:r>
              <a:rPr lang="pt-PT" altLang="ja-JP" b="0" kern="0" dirty="0" smtClean="0">
                <a:solidFill>
                  <a:srgbClr val="000000"/>
                </a:solidFill>
                <a:latin typeface="+mj-lt"/>
                <a:ea typeface="ＭＳ Ｐゴシック" charset="-128"/>
                <a:cs typeface="Cambria"/>
              </a:rPr>
              <a:t>J. </a:t>
            </a:r>
            <a:r>
              <a:rPr lang="pt-PT" altLang="ja-JP" b="0" kern="0" dirty="0">
                <a:solidFill>
                  <a:srgbClr val="000000"/>
                </a:solidFill>
                <a:latin typeface="+mj-lt"/>
                <a:ea typeface="ＭＳ Ｐゴシック" charset="-128"/>
                <a:cs typeface="Cambria"/>
              </a:rPr>
              <a:t>Teixeira, </a:t>
            </a:r>
            <a:r>
              <a:rPr lang="en-US" b="0" kern="0" dirty="0" smtClean="0">
                <a:solidFill>
                  <a:srgbClr val="000000"/>
                </a:solidFill>
                <a:latin typeface="+mj-lt"/>
                <a:ea typeface="ＭＳ Ｐゴシック" charset="-128"/>
                <a:cs typeface="Cambria"/>
              </a:rPr>
              <a:t>R. Ferraro, </a:t>
            </a:r>
            <a:r>
              <a:rPr lang="pt-PT" altLang="ja-JP" b="0" kern="0" dirty="0">
                <a:solidFill>
                  <a:srgbClr val="000000"/>
                </a:solidFill>
                <a:latin typeface="+mj-lt"/>
                <a:ea typeface="ＭＳ Ｐゴシック" charset="-128"/>
                <a:cs typeface="Cambria"/>
              </a:rPr>
              <a:t>D. </a:t>
            </a:r>
            <a:r>
              <a:rPr lang="pt-PT" altLang="ja-JP" b="0" kern="0" dirty="0" err="1" smtClean="0">
                <a:solidFill>
                  <a:srgbClr val="000000"/>
                </a:solidFill>
                <a:latin typeface="+mj-lt"/>
                <a:ea typeface="ＭＳ Ｐゴシック" charset="-128"/>
                <a:cs typeface="Cambria"/>
              </a:rPr>
              <a:t>Crichton</a:t>
            </a:r>
            <a:r>
              <a:rPr lang="pt-PT" altLang="ja-JP" b="0" kern="0" dirty="0" smtClean="0">
                <a:solidFill>
                  <a:srgbClr val="000000"/>
                </a:solidFill>
                <a:latin typeface="+mj-lt"/>
                <a:ea typeface="ＭＳ Ｐゴシック" charset="-128"/>
                <a:cs typeface="Cambria"/>
              </a:rPr>
              <a:t>, L. </a:t>
            </a:r>
            <a:r>
              <a:rPr lang="pt-PT" altLang="ja-JP" b="0" kern="0" dirty="0" err="1" smtClean="0">
                <a:solidFill>
                  <a:srgbClr val="000000"/>
                </a:solidFill>
                <a:latin typeface="+mj-lt"/>
                <a:ea typeface="ＭＳ Ｐゴシック" charset="-128"/>
                <a:cs typeface="Cambria"/>
              </a:rPr>
              <a:t>Cinquini</a:t>
            </a:r>
            <a:r>
              <a:rPr lang="pt-PT" altLang="ja-JP" b="0" kern="0" dirty="0" smtClean="0">
                <a:solidFill>
                  <a:srgbClr val="000000"/>
                </a:solidFill>
                <a:latin typeface="+mj-lt"/>
                <a:ea typeface="ＭＳ Ｐゴシック" charset="-128"/>
                <a:cs typeface="Cambria"/>
              </a:rPr>
              <a:t>, </a:t>
            </a:r>
            <a:r>
              <a:rPr lang="pt-PT" altLang="ja-JP" b="0" kern="0" dirty="0" err="1" smtClean="0">
                <a:solidFill>
                  <a:srgbClr val="000000"/>
                </a:solidFill>
                <a:latin typeface="+mj-lt"/>
                <a:ea typeface="ＭＳ Ｐゴシック" charset="-128"/>
                <a:cs typeface="Cambria"/>
              </a:rPr>
              <a:t>others</a:t>
            </a:r>
            <a:r>
              <a:rPr lang="pt-PT" altLang="ja-JP" b="0" kern="0" dirty="0" smtClean="0">
                <a:solidFill>
                  <a:srgbClr val="000000"/>
                </a:solidFill>
                <a:latin typeface="+mj-lt"/>
                <a:ea typeface="ＭＳ Ｐゴシック" charset="-128"/>
                <a:cs typeface="Cambria"/>
              </a:rPr>
              <a:t>....</a:t>
            </a:r>
          </a:p>
          <a:p>
            <a:pPr marL="457200" indent="-457200" algn="ctr" eaLnBrk="1" hangingPunct="1">
              <a:spcBef>
                <a:spcPct val="50000"/>
              </a:spcBef>
              <a:defRPr/>
            </a:pPr>
            <a:r>
              <a:rPr lang="en-US" b="0" i="1" kern="0" dirty="0" smtClean="0">
                <a:solidFill>
                  <a:srgbClr val="000000"/>
                </a:solidFill>
                <a:latin typeface="+mj-lt"/>
                <a:ea typeface="ＭＳ Ｐゴシック" charset="-128"/>
                <a:cs typeface="Cambria"/>
              </a:rPr>
              <a:t>Jet </a:t>
            </a:r>
            <a:r>
              <a:rPr lang="en-US" b="0" i="1" kern="0" dirty="0">
                <a:solidFill>
                  <a:srgbClr val="000000"/>
                </a:solidFill>
                <a:latin typeface="+mj-lt"/>
                <a:ea typeface="ＭＳ Ｐゴシック" charset="-128"/>
                <a:cs typeface="Cambria"/>
              </a:rPr>
              <a:t>Propulsion Laboratory, California Institute of Technology, Pasadena, </a:t>
            </a:r>
            <a:r>
              <a:rPr lang="en-US" b="0" i="1" kern="0" dirty="0" smtClean="0">
                <a:solidFill>
                  <a:srgbClr val="000000"/>
                </a:solidFill>
                <a:latin typeface="+mj-lt"/>
                <a:ea typeface="ＭＳ Ｐゴシック" charset="-128"/>
                <a:cs typeface="Cambria"/>
              </a:rPr>
              <a:t>CA</a:t>
            </a:r>
            <a:endParaRPr lang="en-US" b="0" i="1" kern="0" dirty="0">
              <a:solidFill>
                <a:srgbClr val="000000"/>
              </a:solidFill>
              <a:latin typeface="+mj-lt"/>
              <a:ea typeface="ＭＳ Ｐゴシック" charset="-128"/>
              <a:cs typeface="Cambria"/>
            </a:endParaRPr>
          </a:p>
          <a:p>
            <a:pPr marL="457200" indent="-457200" algn="ctr" eaLnBrk="1" hangingPunct="1">
              <a:spcBef>
                <a:spcPct val="50000"/>
              </a:spcBef>
              <a:defRPr/>
            </a:pPr>
            <a:r>
              <a:rPr lang="en-US" b="0" kern="0" dirty="0">
                <a:solidFill>
                  <a:srgbClr val="000090"/>
                </a:solidFill>
                <a:latin typeface="+mj-lt"/>
                <a:ea typeface="ＭＳ Ｐゴシック" charset="-128"/>
                <a:cs typeface="Cambria"/>
              </a:rPr>
              <a:t>P. </a:t>
            </a:r>
            <a:r>
              <a:rPr lang="en-US" b="0" kern="0" dirty="0" err="1" smtClean="0">
                <a:solidFill>
                  <a:srgbClr val="000090"/>
                </a:solidFill>
                <a:latin typeface="+mj-lt"/>
                <a:ea typeface="ＭＳ Ｐゴシック" charset="-128"/>
                <a:cs typeface="Cambria"/>
              </a:rPr>
              <a:t>Gleckler</a:t>
            </a:r>
            <a:r>
              <a:rPr lang="en-US" b="0" kern="0" dirty="0" smtClean="0">
                <a:solidFill>
                  <a:srgbClr val="000090"/>
                </a:solidFill>
                <a:latin typeface="+mj-lt"/>
                <a:ea typeface="ＭＳ Ｐゴシック" charset="-128"/>
                <a:cs typeface="Cambria"/>
              </a:rPr>
              <a:t>, </a:t>
            </a:r>
            <a:r>
              <a:rPr lang="en-US" b="0" kern="0" dirty="0">
                <a:solidFill>
                  <a:srgbClr val="000090"/>
                </a:solidFill>
                <a:latin typeface="+mj-lt"/>
                <a:ea typeface="ＭＳ Ｐゴシック" charset="-128"/>
                <a:cs typeface="Cambria"/>
              </a:rPr>
              <a:t>K. Taylor, D. Williams</a:t>
            </a:r>
          </a:p>
          <a:p>
            <a:pPr marL="457200" indent="-457200" algn="ctr" eaLnBrk="1" hangingPunct="1">
              <a:spcBef>
                <a:spcPct val="50000"/>
              </a:spcBef>
              <a:defRPr/>
            </a:pPr>
            <a:r>
              <a:rPr lang="en-US" b="0" i="1" kern="0" dirty="0">
                <a:solidFill>
                  <a:srgbClr val="000090"/>
                </a:solidFill>
                <a:latin typeface="+mj-lt"/>
                <a:ea typeface="ＭＳ Ｐゴシック" charset="-128"/>
                <a:cs typeface="Cambria"/>
              </a:rPr>
              <a:t>Program on Climate Modeling Diagnostics and </a:t>
            </a:r>
            <a:r>
              <a:rPr lang="en-US" b="0" i="1" kern="0" dirty="0" err="1">
                <a:solidFill>
                  <a:srgbClr val="000090"/>
                </a:solidFill>
                <a:latin typeface="+mj-lt"/>
                <a:ea typeface="ＭＳ Ｐゴシック" charset="-128"/>
                <a:cs typeface="Cambria"/>
              </a:rPr>
              <a:t>Intercomparison</a:t>
            </a:r>
            <a:r>
              <a:rPr lang="en-US" b="0" i="1" kern="0" dirty="0">
                <a:solidFill>
                  <a:srgbClr val="000090"/>
                </a:solidFill>
                <a:latin typeface="+mj-lt"/>
                <a:ea typeface="ＭＳ Ｐゴシック" charset="-128"/>
                <a:cs typeface="Cambria"/>
              </a:rPr>
              <a:t> (</a:t>
            </a:r>
            <a:r>
              <a:rPr lang="en-US" b="0" i="1" kern="0" dirty="0" smtClean="0">
                <a:solidFill>
                  <a:srgbClr val="000090"/>
                </a:solidFill>
                <a:latin typeface="+mj-lt"/>
                <a:ea typeface="ＭＳ Ｐゴシック" charset="-128"/>
                <a:cs typeface="Cambria"/>
              </a:rPr>
              <a:t>PCMDI/DOE)</a:t>
            </a:r>
            <a:r>
              <a:rPr lang="en-US" b="0" i="1" kern="0" dirty="0">
                <a:solidFill>
                  <a:srgbClr val="000090"/>
                </a:solidFill>
                <a:latin typeface="+mj-lt"/>
                <a:ea typeface="ＭＳ Ｐゴシック" charset="-128"/>
                <a:cs typeface="Cambria"/>
              </a:rPr>
              <a:t>, Livermore, </a:t>
            </a:r>
            <a:r>
              <a:rPr lang="en-US" b="0" i="1" kern="0" dirty="0" smtClean="0">
                <a:solidFill>
                  <a:srgbClr val="000090"/>
                </a:solidFill>
                <a:latin typeface="+mj-lt"/>
                <a:ea typeface="ＭＳ Ｐゴシック" charset="-128"/>
                <a:cs typeface="Cambria"/>
              </a:rPr>
              <a:t>CA</a:t>
            </a:r>
            <a:endParaRPr lang="en-US" kern="0" dirty="0">
              <a:solidFill>
                <a:srgbClr val="000090"/>
              </a:solidFill>
              <a:latin typeface="+mj-lt"/>
              <a:ea typeface="ＭＳ Ｐゴシック" charset="-128"/>
              <a:cs typeface="Cambria"/>
            </a:endParaRPr>
          </a:p>
          <a:p>
            <a:pPr marL="457200" indent="-457200" algn="ctr">
              <a:spcBef>
                <a:spcPct val="50000"/>
              </a:spcBef>
            </a:pPr>
            <a:r>
              <a:rPr lang="en-US" dirty="0">
                <a:solidFill>
                  <a:srgbClr val="000000"/>
                </a:solidFill>
                <a:latin typeface="+mj-lt"/>
                <a:ea typeface="ＭＳ Ｐゴシック" charset="0"/>
                <a:cs typeface="ＭＳ Ｐゴシック" charset="0"/>
              </a:rPr>
              <a:t>G. </a:t>
            </a:r>
            <a:r>
              <a:rPr lang="en-US" dirty="0" smtClean="0">
                <a:solidFill>
                  <a:srgbClr val="000000"/>
                </a:solidFill>
                <a:latin typeface="+mj-lt"/>
                <a:ea typeface="ＭＳ Ｐゴシック" charset="0"/>
                <a:cs typeface="ＭＳ Ｐゴシック" charset="0"/>
              </a:rPr>
              <a:t>Potter, P. Webster</a:t>
            </a:r>
            <a:endParaRPr lang="en-US" dirty="0">
              <a:solidFill>
                <a:srgbClr val="000000"/>
              </a:solidFill>
              <a:latin typeface="+mj-lt"/>
              <a:ea typeface="ＭＳ Ｐゴシック" charset="0"/>
              <a:cs typeface="ＭＳ Ｐゴシック" charset="0"/>
            </a:endParaRPr>
          </a:p>
          <a:p>
            <a:pPr marL="457200" indent="-457200" algn="ctr">
              <a:spcBef>
                <a:spcPct val="50000"/>
              </a:spcBef>
            </a:pPr>
            <a:r>
              <a:rPr lang="en-US" i="1" dirty="0" smtClean="0">
                <a:solidFill>
                  <a:srgbClr val="000000"/>
                </a:solidFill>
                <a:latin typeface="+mj-lt"/>
                <a:ea typeface="ＭＳ Ｐゴシック" charset="0"/>
                <a:cs typeface="ＭＳ Ｐゴシック" charset="0"/>
              </a:rPr>
              <a:t>Goddard Space Flight Center, Greenbelt, MD</a:t>
            </a:r>
            <a:endParaRPr lang="en-US" b="0" kern="0" dirty="0" smtClean="0">
              <a:solidFill>
                <a:srgbClr val="000000"/>
              </a:solidFill>
              <a:latin typeface="+mj-lt"/>
              <a:ea typeface="ＭＳ Ｐゴシック" charset="-128"/>
              <a:cs typeface="Cambria"/>
            </a:endParaRPr>
          </a:p>
          <a:p>
            <a:pPr marL="457200" indent="-457200" algn="ctr" eaLnBrk="1" hangingPunct="1">
              <a:spcBef>
                <a:spcPct val="50000"/>
              </a:spcBef>
              <a:defRPr/>
            </a:pPr>
            <a:r>
              <a:rPr lang="en-US" b="0" kern="0" dirty="0" smtClean="0">
                <a:solidFill>
                  <a:srgbClr val="000090"/>
                </a:solidFill>
                <a:latin typeface="+mj-lt"/>
                <a:ea typeface="ＭＳ Ｐゴシック" charset="-128"/>
                <a:cs typeface="Cambria"/>
              </a:rPr>
              <a:t>T. Lee</a:t>
            </a:r>
            <a:r>
              <a:rPr lang="en-US" b="0" kern="0" dirty="0">
                <a:solidFill>
                  <a:srgbClr val="000090"/>
                </a:solidFill>
                <a:latin typeface="+mj-lt"/>
                <a:ea typeface="ＭＳ Ｐゴシック" charset="-128"/>
                <a:cs typeface="Cambria"/>
              </a:rPr>
              <a:t>, </a:t>
            </a:r>
            <a:r>
              <a:rPr lang="en-US" b="0" kern="0" dirty="0" smtClean="0">
                <a:solidFill>
                  <a:srgbClr val="000090"/>
                </a:solidFill>
                <a:latin typeface="+mj-lt"/>
                <a:ea typeface="ＭＳ Ｐゴシック" charset="-128"/>
                <a:cs typeface="Cambria"/>
              </a:rPr>
              <a:t>J. Kaye</a:t>
            </a:r>
            <a:r>
              <a:rPr lang="en-US" b="0" kern="0" dirty="0">
                <a:solidFill>
                  <a:srgbClr val="000090"/>
                </a:solidFill>
                <a:latin typeface="+mj-lt"/>
                <a:ea typeface="ＭＳ Ｐゴシック" charset="-128"/>
                <a:cs typeface="Cambria"/>
              </a:rPr>
              <a:t>, </a:t>
            </a:r>
            <a:r>
              <a:rPr lang="en-US" b="0" kern="0" dirty="0" smtClean="0">
                <a:solidFill>
                  <a:srgbClr val="000090"/>
                </a:solidFill>
                <a:latin typeface="+mj-lt"/>
                <a:ea typeface="ＭＳ Ｐゴシック" charset="-128"/>
                <a:cs typeface="Cambria"/>
              </a:rPr>
              <a:t>M. Maiden</a:t>
            </a:r>
            <a:r>
              <a:rPr lang="en-US" b="0" kern="0" dirty="0">
                <a:solidFill>
                  <a:srgbClr val="000090"/>
                </a:solidFill>
                <a:latin typeface="+mj-lt"/>
                <a:ea typeface="ＭＳ Ｐゴシック" charset="-128"/>
                <a:cs typeface="Cambria"/>
              </a:rPr>
              <a:t>, </a:t>
            </a:r>
            <a:r>
              <a:rPr lang="en-US" b="0" kern="0" dirty="0" smtClean="0">
                <a:solidFill>
                  <a:srgbClr val="000090"/>
                </a:solidFill>
                <a:latin typeface="+mj-lt"/>
                <a:ea typeface="ＭＳ Ｐゴシック" charset="-128"/>
                <a:cs typeface="Cambria"/>
              </a:rPr>
              <a:t>S. </a:t>
            </a:r>
            <a:r>
              <a:rPr lang="en-US" b="0" kern="0" dirty="0" err="1" smtClean="0">
                <a:solidFill>
                  <a:srgbClr val="000090"/>
                </a:solidFill>
                <a:latin typeface="+mj-lt"/>
                <a:ea typeface="ＭＳ Ｐゴシック" charset="-128"/>
                <a:cs typeface="Cambria"/>
              </a:rPr>
              <a:t>Berrick</a:t>
            </a:r>
            <a:endParaRPr lang="en-US" b="0" kern="0" dirty="0">
              <a:solidFill>
                <a:srgbClr val="000090"/>
              </a:solidFill>
              <a:latin typeface="+mj-lt"/>
              <a:ea typeface="ＭＳ Ｐゴシック" charset="-128"/>
              <a:cs typeface="Cambria"/>
            </a:endParaRPr>
          </a:p>
          <a:p>
            <a:pPr marL="457200" indent="-457200" algn="ctr" eaLnBrk="1" hangingPunct="1">
              <a:spcBef>
                <a:spcPct val="50000"/>
              </a:spcBef>
              <a:defRPr/>
            </a:pPr>
            <a:r>
              <a:rPr lang="en-US" b="0" i="1" kern="0" dirty="0">
                <a:solidFill>
                  <a:srgbClr val="000090"/>
                </a:solidFill>
                <a:latin typeface="+mj-lt"/>
                <a:ea typeface="ＭＳ Ｐゴシック" charset="-128"/>
                <a:cs typeface="Cambria"/>
              </a:rPr>
              <a:t>NASA </a:t>
            </a:r>
            <a:r>
              <a:rPr lang="en-US" b="0" i="1" kern="0" dirty="0" smtClean="0">
                <a:solidFill>
                  <a:srgbClr val="000090"/>
                </a:solidFill>
                <a:latin typeface="+mj-lt"/>
                <a:ea typeface="ＭＳ Ｐゴシック" charset="-128"/>
                <a:cs typeface="Cambria"/>
              </a:rPr>
              <a:t>HQ</a:t>
            </a:r>
          </a:p>
          <a:p>
            <a:pPr marL="457200" indent="-457200" algn="ctr">
              <a:spcBef>
                <a:spcPct val="50000"/>
              </a:spcBef>
              <a:defRPr/>
            </a:pPr>
            <a:r>
              <a:rPr lang="en-US" kern="0" dirty="0">
                <a:solidFill>
                  <a:srgbClr val="000000"/>
                </a:solidFill>
                <a:latin typeface="+mj-lt"/>
                <a:ea typeface="ＭＳ Ｐゴシック" charset="-128"/>
                <a:cs typeface="Cambria"/>
              </a:rPr>
              <a:t>AIRS, AMSR-E, CERES, MLS, MODIS, OSTM, OVW, TRMM, (PO)DAAC, others</a:t>
            </a:r>
            <a:r>
              <a:rPr lang="en-US" kern="0" dirty="0" smtClean="0">
                <a:solidFill>
                  <a:srgbClr val="000000"/>
                </a:solidFill>
                <a:latin typeface="+mj-lt"/>
                <a:ea typeface="ＭＳ Ｐゴシック" charset="-128"/>
                <a:cs typeface="Cambria"/>
              </a:rPr>
              <a:t>…</a:t>
            </a:r>
          </a:p>
          <a:p>
            <a:pPr marL="457200" indent="-457200" algn="ctr">
              <a:spcBef>
                <a:spcPct val="50000"/>
              </a:spcBef>
              <a:defRPr/>
            </a:pPr>
            <a:r>
              <a:rPr kumimoji="1" lang="en-US" altLang="zh-TW" b="1" kern="0" dirty="0" smtClean="0">
                <a:solidFill>
                  <a:srgbClr val="000000"/>
                </a:solidFill>
                <a:latin typeface="+mj-lt"/>
                <a:ea typeface="ＭＳ Ｐゴシック" charset="-128"/>
                <a:cs typeface="Cambria"/>
              </a:rPr>
              <a:t>MANY OTHERS</a:t>
            </a:r>
          </a:p>
          <a:p>
            <a:pPr marL="457200" indent="-457200" algn="ctr">
              <a:spcBef>
                <a:spcPct val="50000"/>
              </a:spcBef>
              <a:defRPr/>
            </a:pPr>
            <a:r>
              <a:rPr kumimoji="1" lang="en-US" altLang="zh-TW" b="1" kern="0" dirty="0" smtClean="0">
                <a:solidFill>
                  <a:srgbClr val="000090"/>
                </a:solidFill>
                <a:latin typeface="+mj-lt"/>
                <a:ea typeface="ＭＳ Ｐゴシック" charset="-128"/>
                <a:cs typeface="Cambria"/>
              </a:rPr>
              <a:t>NASA obs4MIPs Science Working Group</a:t>
            </a:r>
          </a:p>
          <a:p>
            <a:pPr algn="ctr">
              <a:defRPr/>
            </a:pPr>
            <a:r>
              <a:rPr lang="en-US" b="1" dirty="0">
                <a:solidFill>
                  <a:srgbClr val="000090"/>
                </a:solidFill>
                <a:latin typeface="+mj-lt"/>
              </a:rPr>
              <a:t>Members</a:t>
            </a:r>
            <a:r>
              <a:rPr lang="en-US" dirty="0">
                <a:solidFill>
                  <a:srgbClr val="000090"/>
                </a:solidFill>
                <a:latin typeface="+mj-lt"/>
              </a:rPr>
              <a:t>: </a:t>
            </a:r>
            <a:r>
              <a:rPr lang="en-US" dirty="0" smtClean="0">
                <a:solidFill>
                  <a:srgbClr val="000090"/>
                </a:solidFill>
                <a:latin typeface="+mj-lt"/>
              </a:rPr>
              <a:t>J. Bates (NOAA), K. Bowman</a:t>
            </a:r>
            <a:r>
              <a:rPr lang="en-US" dirty="0">
                <a:solidFill>
                  <a:srgbClr val="000090"/>
                </a:solidFill>
                <a:latin typeface="+mj-lt"/>
              </a:rPr>
              <a:t>, </a:t>
            </a:r>
            <a:r>
              <a:rPr lang="en-US" dirty="0" smtClean="0">
                <a:solidFill>
                  <a:srgbClr val="000090"/>
                </a:solidFill>
                <a:latin typeface="+mj-lt"/>
              </a:rPr>
              <a:t>A. da </a:t>
            </a:r>
            <a:r>
              <a:rPr lang="en-US" dirty="0">
                <a:solidFill>
                  <a:srgbClr val="000090"/>
                </a:solidFill>
                <a:latin typeface="+mj-lt"/>
              </a:rPr>
              <a:t>Silva, </a:t>
            </a:r>
            <a:r>
              <a:rPr lang="en-US" dirty="0" smtClean="0">
                <a:solidFill>
                  <a:srgbClr val="000090"/>
                </a:solidFill>
                <a:latin typeface="+mj-lt"/>
              </a:rPr>
              <a:t>P. </a:t>
            </a:r>
            <a:r>
              <a:rPr lang="en-US" dirty="0" err="1" smtClean="0">
                <a:solidFill>
                  <a:srgbClr val="000090"/>
                </a:solidFill>
                <a:latin typeface="+mj-lt"/>
              </a:rPr>
              <a:t>Gleckler</a:t>
            </a:r>
            <a:r>
              <a:rPr lang="en-US" dirty="0" smtClean="0">
                <a:solidFill>
                  <a:srgbClr val="000090"/>
                </a:solidFill>
                <a:latin typeface="+mj-lt"/>
              </a:rPr>
              <a:t> (PCMDI),  F. </a:t>
            </a:r>
            <a:r>
              <a:rPr lang="en-US" dirty="0" err="1" smtClean="0">
                <a:solidFill>
                  <a:srgbClr val="000090"/>
                </a:solidFill>
                <a:latin typeface="+mj-lt"/>
              </a:rPr>
              <a:t>Landerer</a:t>
            </a:r>
            <a:r>
              <a:rPr lang="en-US" dirty="0">
                <a:solidFill>
                  <a:srgbClr val="000090"/>
                </a:solidFill>
                <a:latin typeface="+mj-lt"/>
              </a:rPr>
              <a:t>, </a:t>
            </a:r>
            <a:endParaRPr lang="en-US" dirty="0" smtClean="0">
              <a:solidFill>
                <a:srgbClr val="000090"/>
              </a:solidFill>
              <a:latin typeface="+mj-lt"/>
            </a:endParaRPr>
          </a:p>
          <a:p>
            <a:pPr algn="ctr">
              <a:defRPr/>
            </a:pPr>
            <a:r>
              <a:rPr lang="en-US" dirty="0" smtClean="0">
                <a:solidFill>
                  <a:srgbClr val="000090"/>
                </a:solidFill>
                <a:latin typeface="+mj-lt"/>
              </a:rPr>
              <a:t>C. Peters</a:t>
            </a:r>
            <a:r>
              <a:rPr lang="en-US" dirty="0">
                <a:solidFill>
                  <a:srgbClr val="000090"/>
                </a:solidFill>
                <a:latin typeface="+mj-lt"/>
              </a:rPr>
              <a:t>-</a:t>
            </a:r>
            <a:r>
              <a:rPr lang="en-US" dirty="0" err="1">
                <a:solidFill>
                  <a:srgbClr val="000090"/>
                </a:solidFill>
                <a:latin typeface="+mj-lt"/>
              </a:rPr>
              <a:t>Lidard</a:t>
            </a:r>
            <a:r>
              <a:rPr lang="en-US" dirty="0">
                <a:solidFill>
                  <a:srgbClr val="000090"/>
                </a:solidFill>
                <a:latin typeface="+mj-lt"/>
              </a:rPr>
              <a:t>, </a:t>
            </a:r>
            <a:r>
              <a:rPr lang="en-US" dirty="0" smtClean="0">
                <a:solidFill>
                  <a:srgbClr val="000090"/>
                </a:solidFill>
                <a:latin typeface="+mj-lt"/>
              </a:rPr>
              <a:t>N. Loeb</a:t>
            </a:r>
            <a:r>
              <a:rPr lang="en-US" dirty="0">
                <a:solidFill>
                  <a:srgbClr val="000090"/>
                </a:solidFill>
                <a:latin typeface="+mj-lt"/>
              </a:rPr>
              <a:t>, </a:t>
            </a:r>
            <a:r>
              <a:rPr lang="en-US" dirty="0" smtClean="0">
                <a:solidFill>
                  <a:srgbClr val="000090"/>
                </a:solidFill>
                <a:latin typeface="+mj-lt"/>
              </a:rPr>
              <a:t>R. </a:t>
            </a:r>
            <a:r>
              <a:rPr lang="en-US" dirty="0" err="1" smtClean="0">
                <a:solidFill>
                  <a:srgbClr val="000090"/>
                </a:solidFill>
                <a:latin typeface="+mj-lt"/>
              </a:rPr>
              <a:t>Nemani</a:t>
            </a:r>
            <a:r>
              <a:rPr lang="en-US" dirty="0">
                <a:solidFill>
                  <a:srgbClr val="000090"/>
                </a:solidFill>
                <a:latin typeface="+mj-lt"/>
              </a:rPr>
              <a:t>, </a:t>
            </a:r>
            <a:r>
              <a:rPr lang="en-US" dirty="0" smtClean="0">
                <a:solidFill>
                  <a:srgbClr val="000090"/>
                </a:solidFill>
                <a:latin typeface="+mj-lt"/>
              </a:rPr>
              <a:t>S. </a:t>
            </a:r>
            <a:r>
              <a:rPr lang="en-US" dirty="0" err="1" smtClean="0">
                <a:solidFill>
                  <a:srgbClr val="000090"/>
                </a:solidFill>
                <a:latin typeface="+mj-lt"/>
              </a:rPr>
              <a:t>Platnick</a:t>
            </a:r>
            <a:r>
              <a:rPr lang="en-US" dirty="0">
                <a:solidFill>
                  <a:srgbClr val="000090"/>
                </a:solidFill>
                <a:latin typeface="+mj-lt"/>
              </a:rPr>
              <a:t>, </a:t>
            </a:r>
            <a:r>
              <a:rPr lang="en-US" dirty="0" smtClean="0">
                <a:solidFill>
                  <a:srgbClr val="000090"/>
                </a:solidFill>
                <a:latin typeface="+mj-lt"/>
              </a:rPr>
              <a:t>D. Waliser (chair)</a:t>
            </a:r>
            <a:endParaRPr lang="en-US" dirty="0">
              <a:solidFill>
                <a:srgbClr val="000090"/>
              </a:solidFill>
              <a:latin typeface="+mj-lt"/>
            </a:endParaRPr>
          </a:p>
          <a:p>
            <a:pPr algn="ctr">
              <a:defRPr/>
            </a:pPr>
            <a:r>
              <a:rPr lang="en-US" b="1" dirty="0">
                <a:solidFill>
                  <a:srgbClr val="000090"/>
                </a:solidFill>
                <a:latin typeface="+mj-lt"/>
              </a:rPr>
              <a:t>Program Executive</a:t>
            </a:r>
            <a:r>
              <a:rPr lang="en-US" dirty="0">
                <a:solidFill>
                  <a:srgbClr val="000090"/>
                </a:solidFill>
                <a:latin typeface="+mj-lt"/>
              </a:rPr>
              <a:t>: </a:t>
            </a:r>
            <a:r>
              <a:rPr lang="en-US" dirty="0" smtClean="0">
                <a:solidFill>
                  <a:srgbClr val="000090"/>
                </a:solidFill>
                <a:latin typeface="+mj-lt"/>
              </a:rPr>
              <a:t>T. Lee</a:t>
            </a:r>
            <a:r>
              <a:rPr lang="en-US" dirty="0">
                <a:solidFill>
                  <a:srgbClr val="000090"/>
                </a:solidFill>
                <a:latin typeface="+mj-lt"/>
              </a:rPr>
              <a:t>, </a:t>
            </a:r>
            <a:r>
              <a:rPr lang="en-US" b="1" dirty="0">
                <a:solidFill>
                  <a:srgbClr val="000090"/>
                </a:solidFill>
                <a:latin typeface="+mj-lt"/>
              </a:rPr>
              <a:t>Program Manager</a:t>
            </a:r>
            <a:r>
              <a:rPr lang="en-US" dirty="0">
                <a:solidFill>
                  <a:srgbClr val="000090"/>
                </a:solidFill>
                <a:latin typeface="+mj-lt"/>
              </a:rPr>
              <a:t>: </a:t>
            </a:r>
            <a:r>
              <a:rPr lang="en-US" dirty="0" smtClean="0">
                <a:solidFill>
                  <a:srgbClr val="000090"/>
                </a:solidFill>
                <a:latin typeface="+mj-lt"/>
              </a:rPr>
              <a:t>Robert Ferraro</a:t>
            </a:r>
            <a:endParaRPr lang="en-US" dirty="0">
              <a:solidFill>
                <a:srgbClr val="000090"/>
              </a:solidFill>
              <a:latin typeface="+mj-lt"/>
            </a:endParaRPr>
          </a:p>
          <a:p>
            <a:pPr marL="457200" indent="-457200" algn="ctr">
              <a:spcBef>
                <a:spcPct val="50000"/>
              </a:spcBef>
              <a:defRPr/>
            </a:pPr>
            <a:endParaRPr kumimoji="1" lang="en-US" altLang="zh-TW" b="0" i="1" kern="0" dirty="0" smtClean="0">
              <a:solidFill>
                <a:srgbClr val="000000"/>
              </a:solidFill>
              <a:latin typeface="+mj-lt"/>
              <a:ea typeface="ＭＳ Ｐゴシック" charset="-128"/>
              <a:cs typeface="Cambria"/>
            </a:endParaRPr>
          </a:p>
          <a:p>
            <a:pPr marL="457200" indent="-457200" algn="ctr">
              <a:spcBef>
                <a:spcPct val="50000"/>
              </a:spcBef>
              <a:defRPr/>
            </a:pPr>
            <a:endParaRPr kumimoji="1" lang="en-US" altLang="zh-TW" b="0" i="1" kern="0" dirty="0">
              <a:solidFill>
                <a:srgbClr val="000000"/>
              </a:solidFill>
              <a:latin typeface="+mj-lt"/>
              <a:ea typeface="ＭＳ Ｐゴシック" charset="-128"/>
              <a:cs typeface="Cambria"/>
            </a:endParaRPr>
          </a:p>
          <a:p>
            <a:pPr marL="457200" indent="-457200" eaLnBrk="1" hangingPunct="1">
              <a:spcBef>
                <a:spcPct val="50000"/>
              </a:spcBef>
              <a:defRPr/>
            </a:pPr>
            <a:endParaRPr kumimoji="1" lang="en-US" altLang="zh-TW" sz="1800" i="1" dirty="0" smtClean="0">
              <a:solidFill>
                <a:prstClr val="black"/>
              </a:solidFill>
              <a:latin typeface="Goudy Old Style" charset="0"/>
              <a:cs typeface="Goudy Old Style" charset="0"/>
            </a:endParaRPr>
          </a:p>
          <a:p>
            <a:pPr marL="533400" indent="-533400" eaLnBrk="1" hangingPunct="1">
              <a:lnSpc>
                <a:spcPct val="80000"/>
              </a:lnSpc>
              <a:spcBef>
                <a:spcPct val="20000"/>
              </a:spcBef>
              <a:buClr>
                <a:srgbClr val="800040"/>
              </a:buClr>
              <a:buFont typeface="Wingdings" charset="0"/>
              <a:buNone/>
            </a:pPr>
            <a:endParaRPr kumimoji="1" lang="en-US" altLang="zh-TW" sz="1800" i="1" dirty="0">
              <a:solidFill>
                <a:prstClr val="black"/>
              </a:solidFill>
              <a:latin typeface="Goudy Old Style" charset="0"/>
              <a:cs typeface="Goudy Old Style" charset="0"/>
            </a:endParaRPr>
          </a:p>
        </p:txBody>
      </p:sp>
      <p:sp>
        <p:nvSpPr>
          <p:cNvPr id="3" name="TextBox 2"/>
          <p:cNvSpPr txBox="1"/>
          <p:nvPr/>
        </p:nvSpPr>
        <p:spPr>
          <a:xfrm>
            <a:off x="-444500" y="6451600"/>
            <a:ext cx="184666" cy="461665"/>
          </a:xfrm>
          <a:prstGeom prst="rect">
            <a:avLst/>
          </a:prstGeom>
          <a:noFill/>
        </p:spPr>
        <p:txBody>
          <a:bodyPr wrap="none" rtlCol="0">
            <a:spAutoFit/>
          </a:bodyPr>
          <a:lstStyle/>
          <a:p>
            <a:endParaRPr lang="en-US">
              <a:solidFill>
                <a:prstClr val="black"/>
              </a:solidFill>
            </a:endParaRPr>
          </a:p>
        </p:txBody>
      </p:sp>
    </p:spTree>
    <p:extLst>
      <p:ext uri="{BB962C8B-B14F-4D97-AF65-F5344CB8AC3E}">
        <p14:creationId xmlns:p14="http://schemas.microsoft.com/office/powerpoint/2010/main" val="23859977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2"/>
            <a:ext cx="8229600" cy="1143000"/>
          </a:xfrm>
        </p:spPr>
        <p:txBody>
          <a:bodyPr/>
          <a:lstStyle/>
          <a:p>
            <a:r>
              <a:rPr lang="en-US" sz="2800" dirty="0" smtClean="0">
                <a:solidFill>
                  <a:srgbClr val="000090"/>
                </a:solidFill>
              </a:rPr>
              <a:t>Appendix II…</a:t>
            </a:r>
            <a:r>
              <a:rPr lang="en-US" sz="2800" dirty="0" err="1" smtClean="0">
                <a:solidFill>
                  <a:srgbClr val="000090"/>
                </a:solidFill>
              </a:rPr>
              <a:t>cont</a:t>
            </a:r>
            <a:r>
              <a:rPr lang="en-US" sz="2800" dirty="0" smtClean="0">
                <a:solidFill>
                  <a:srgbClr val="000090"/>
                </a:solidFill>
              </a:rPr>
              <a:t/>
            </a:r>
            <a:br>
              <a:rPr lang="en-US" sz="2800" dirty="0" smtClean="0">
                <a:solidFill>
                  <a:srgbClr val="000090"/>
                </a:solidFill>
              </a:rPr>
            </a:br>
            <a:r>
              <a:rPr lang="en-US" sz="2400" i="1" dirty="0" smtClean="0"/>
              <a:t>Example Technical Documentation: AIRS Specific Humidity</a:t>
            </a:r>
            <a:endParaRPr lang="en-US" sz="2400" i="1" dirty="0"/>
          </a:p>
        </p:txBody>
      </p:sp>
      <p:pic>
        <p:nvPicPr>
          <p:cNvPr id="5" name="Picture 4" descr="husTechNote_AIRS_L3_RetStd-v5_200209-201105_Page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6" y="977398"/>
            <a:ext cx="4486795" cy="5806440"/>
          </a:xfrm>
          <a:prstGeom prst="rect">
            <a:avLst/>
          </a:prstGeom>
        </p:spPr>
      </p:pic>
      <p:pic>
        <p:nvPicPr>
          <p:cNvPr id="6" name="Picture 5" descr="husTechNote_AIRS_L3_RetStd-v5_200209-201105_Page_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457" y="977397"/>
            <a:ext cx="4486794" cy="5806440"/>
          </a:xfrm>
          <a:prstGeom prst="rect">
            <a:avLst/>
          </a:prstGeom>
        </p:spPr>
      </p:pic>
    </p:spTree>
    <p:extLst>
      <p:ext uri="{BB962C8B-B14F-4D97-AF65-F5344CB8AC3E}">
        <p14:creationId xmlns:p14="http://schemas.microsoft.com/office/powerpoint/2010/main" val="40701018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2"/>
            <a:ext cx="8229600" cy="1143000"/>
          </a:xfrm>
        </p:spPr>
        <p:txBody>
          <a:bodyPr/>
          <a:lstStyle/>
          <a:p>
            <a:r>
              <a:rPr lang="en-US" sz="2800" dirty="0" smtClean="0">
                <a:solidFill>
                  <a:srgbClr val="000090"/>
                </a:solidFill>
              </a:rPr>
              <a:t>Appendix II…</a:t>
            </a:r>
            <a:r>
              <a:rPr lang="en-US" sz="2800" dirty="0" err="1" smtClean="0">
                <a:solidFill>
                  <a:srgbClr val="000090"/>
                </a:solidFill>
              </a:rPr>
              <a:t>cont</a:t>
            </a:r>
            <a:r>
              <a:rPr lang="en-US" sz="2800" dirty="0" smtClean="0">
                <a:solidFill>
                  <a:srgbClr val="000090"/>
                </a:solidFill>
              </a:rPr>
              <a:t/>
            </a:r>
            <a:br>
              <a:rPr lang="en-US" sz="2800" dirty="0" smtClean="0">
                <a:solidFill>
                  <a:srgbClr val="000090"/>
                </a:solidFill>
              </a:rPr>
            </a:br>
            <a:r>
              <a:rPr lang="en-US" sz="2400" i="1" dirty="0" smtClean="0"/>
              <a:t>Example Technical Documentation: AIRS Specific Humidity</a:t>
            </a:r>
            <a:endParaRPr lang="en-US" sz="2400" i="1" dirty="0"/>
          </a:p>
        </p:txBody>
      </p:sp>
      <p:pic>
        <p:nvPicPr>
          <p:cNvPr id="7" name="Picture 6" descr="husTechNote_AIRS_L3_RetStd-v5_200209-201105_Page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3" y="1112020"/>
            <a:ext cx="4418626" cy="5718222"/>
          </a:xfrm>
          <a:prstGeom prst="rect">
            <a:avLst/>
          </a:prstGeom>
        </p:spPr>
      </p:pic>
    </p:spTree>
    <p:extLst>
      <p:ext uri="{BB962C8B-B14F-4D97-AF65-F5344CB8AC3E}">
        <p14:creationId xmlns:p14="http://schemas.microsoft.com/office/powerpoint/2010/main" val="3062076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3"/>
          <p:cNvSpPr>
            <a:spLocks noGrp="1"/>
          </p:cNvSpPr>
          <p:nvPr>
            <p:ph idx="1"/>
          </p:nvPr>
        </p:nvSpPr>
        <p:spPr>
          <a:xfrm>
            <a:off x="0" y="961966"/>
            <a:ext cx="9144000" cy="5524500"/>
          </a:xfrm>
        </p:spPr>
        <p:txBody>
          <a:bodyPr/>
          <a:lstStyle/>
          <a:p>
            <a:pPr>
              <a:buFontTx/>
              <a:buNone/>
            </a:pPr>
            <a:r>
              <a:rPr lang="en-US" sz="1400" b="0" dirty="0">
                <a:solidFill>
                  <a:schemeClr val="tx1"/>
                </a:solidFill>
                <a:latin typeface="Arial" charset="0"/>
                <a:ea typeface="ＭＳ Ｐゴシック" charset="0"/>
                <a:cs typeface="ＭＳ Ｐゴシック" charset="0"/>
              </a:rPr>
              <a:t>Mid </a:t>
            </a:r>
            <a:r>
              <a:rPr lang="en-US" sz="1400" b="0" dirty="0" smtClean="0">
                <a:solidFill>
                  <a:schemeClr val="tx1"/>
                </a:solidFill>
                <a:latin typeface="Arial" charset="0"/>
                <a:ea typeface="ＭＳ Ｐゴシック" charset="0"/>
                <a:cs typeface="ＭＳ Ｐゴシック" charset="0"/>
              </a:rPr>
              <a:t>2007-Mid </a:t>
            </a:r>
            <a:r>
              <a:rPr lang="en-US" sz="1400" b="0" dirty="0">
                <a:solidFill>
                  <a:schemeClr val="tx1"/>
                </a:solidFill>
                <a:latin typeface="Arial" charset="0"/>
                <a:ea typeface="ＭＳ Ｐゴシック" charset="0"/>
                <a:cs typeface="ＭＳ Ｐゴシック" charset="0"/>
              </a:rPr>
              <a:t>2009: JPL </a:t>
            </a:r>
            <a:r>
              <a:rPr lang="en-US" sz="1400" b="0" dirty="0" smtClean="0">
                <a:solidFill>
                  <a:schemeClr val="tx1"/>
                </a:solidFill>
                <a:latin typeface="Arial" charset="0"/>
                <a:ea typeface="ＭＳ Ｐゴシック" charset="0"/>
                <a:cs typeface="ＭＳ Ｐゴシック" charset="0"/>
              </a:rPr>
              <a:t>discussions </a:t>
            </a:r>
            <a:r>
              <a:rPr lang="en-US" sz="1400" b="0" dirty="0">
                <a:solidFill>
                  <a:schemeClr val="tx1"/>
                </a:solidFill>
                <a:latin typeface="Arial" charset="0"/>
                <a:ea typeface="ＭＳ Ｐゴシック" charset="0"/>
                <a:cs typeface="ＭＳ Ｐゴシック" charset="0"/>
              </a:rPr>
              <a:t>on how to improve satellite usage in </a:t>
            </a:r>
            <a:r>
              <a:rPr lang="en-US" sz="1400" b="0" dirty="0" err="1">
                <a:solidFill>
                  <a:schemeClr val="tx1"/>
                </a:solidFill>
                <a:latin typeface="Arial" charset="0"/>
                <a:ea typeface="ＭＳ Ｐゴシック" charset="0"/>
                <a:cs typeface="ＭＳ Ｐゴシック" charset="0"/>
              </a:rPr>
              <a:t>CMIPx</a:t>
            </a:r>
            <a:r>
              <a:rPr lang="en-US" sz="1400" b="0" dirty="0">
                <a:solidFill>
                  <a:schemeClr val="tx1"/>
                </a:solidFill>
                <a:latin typeface="Arial" charset="0"/>
                <a:ea typeface="ＭＳ Ｐゴシック" charset="0"/>
                <a:cs typeface="ＭＳ Ｐゴシック" charset="0"/>
              </a:rPr>
              <a:t>/IPCC </a:t>
            </a:r>
            <a:r>
              <a:rPr lang="en-US" sz="1400" b="0" dirty="0" err="1">
                <a:solidFill>
                  <a:schemeClr val="tx1"/>
                </a:solidFill>
                <a:latin typeface="Arial" charset="0"/>
                <a:ea typeface="ＭＳ Ｐゴシック" charset="0"/>
                <a:cs typeface="ＭＳ Ｐゴシック" charset="0"/>
              </a:rPr>
              <a:t>ARx</a:t>
            </a:r>
            <a:r>
              <a:rPr lang="en-US" sz="1400" b="0" dirty="0">
                <a:solidFill>
                  <a:schemeClr val="tx1"/>
                </a:solidFill>
                <a:latin typeface="Arial" charset="0"/>
                <a:ea typeface="ＭＳ Ｐゴシック" charset="0"/>
                <a:cs typeface="ＭＳ Ｐゴシック" charset="0"/>
              </a:rPr>
              <a:t>.</a:t>
            </a:r>
          </a:p>
          <a:p>
            <a:pPr>
              <a:buFontTx/>
              <a:buNone/>
            </a:pPr>
            <a:r>
              <a:rPr lang="en-US" sz="1400" b="0" dirty="0">
                <a:solidFill>
                  <a:schemeClr val="tx1"/>
                </a:solidFill>
                <a:latin typeface="Arial" charset="0"/>
                <a:ea typeface="ＭＳ Ｐゴシック" charset="0"/>
                <a:cs typeface="ＭＳ Ｐゴシック" charset="0"/>
              </a:rPr>
              <a:t>July 2009: JPL/PCMDI IT for Climate Research Workshop held in Pasadena to discuss technical challenges and progress of sharing observations.</a:t>
            </a:r>
          </a:p>
          <a:p>
            <a:pPr>
              <a:buFontTx/>
              <a:buNone/>
            </a:pPr>
            <a:r>
              <a:rPr lang="en-US" sz="1400" b="0" dirty="0">
                <a:latin typeface="Arial" charset="0"/>
                <a:ea typeface="ＭＳ Ｐゴシック" charset="0"/>
                <a:cs typeface="ＭＳ Ｐゴシック" charset="0"/>
              </a:rPr>
              <a:t>September 2009: Briefing </a:t>
            </a:r>
            <a:r>
              <a:rPr lang="en-US" sz="1400" b="0" dirty="0" smtClean="0">
                <a:latin typeface="Arial" charset="0"/>
                <a:ea typeface="ＭＳ Ｐゴシック" charset="0"/>
                <a:cs typeface="ＭＳ Ｐゴシック" charset="0"/>
              </a:rPr>
              <a:t>to WGCM on </a:t>
            </a:r>
            <a:r>
              <a:rPr lang="en-US" sz="1400" b="0" dirty="0">
                <a:latin typeface="Arial" charset="0"/>
                <a:ea typeface="ＭＳ Ｐゴシック" charset="0"/>
                <a:cs typeface="ＭＳ Ｐゴシック" charset="0"/>
              </a:rPr>
              <a:t>plans </a:t>
            </a:r>
            <a:r>
              <a:rPr lang="en-US" sz="1400" b="0" dirty="0" smtClean="0">
                <a:latin typeface="Arial" charset="0"/>
                <a:ea typeface="ＭＳ Ｐゴシック" charset="0"/>
                <a:cs typeface="ＭＳ Ｐゴシック" charset="0"/>
              </a:rPr>
              <a:t>to make </a:t>
            </a:r>
            <a:r>
              <a:rPr lang="en-US" sz="1400" b="0" dirty="0">
                <a:latin typeface="Arial" charset="0"/>
                <a:ea typeface="ＭＳ Ｐゴシック" charset="0"/>
                <a:cs typeface="ＭＳ Ｐゴシック" charset="0"/>
              </a:rPr>
              <a:t>satellite observations more accessible for CMIP5/AR5; received WGCM support and encouragement</a:t>
            </a:r>
            <a:r>
              <a:rPr lang="en-US" sz="1400" b="0" dirty="0" smtClean="0">
                <a:latin typeface="Arial" charset="0"/>
                <a:ea typeface="ＭＳ Ｐゴシック" charset="0"/>
                <a:cs typeface="ＭＳ Ｐゴシック" charset="0"/>
              </a:rPr>
              <a:t>.</a:t>
            </a:r>
          </a:p>
          <a:p>
            <a:pPr>
              <a:buFontTx/>
              <a:buNone/>
            </a:pPr>
            <a:r>
              <a:rPr lang="en-US" sz="1400" dirty="0" smtClean="0">
                <a:latin typeface="Arial" charset="0"/>
                <a:ea typeface="ＭＳ Ｐゴシック" charset="0"/>
                <a:cs typeface="ＭＳ Ｐゴシック" charset="0"/>
              </a:rPr>
              <a:t>December 2009: Brief NASA HQ (Lee, Kaye) on plan, solicit support for pilot effort (JPL, GSFC, PCMDI present)</a:t>
            </a:r>
            <a:endParaRPr lang="en-US" sz="1400" b="0" dirty="0">
              <a:latin typeface="Arial" charset="0"/>
              <a:ea typeface="ＭＳ Ｐゴシック" charset="0"/>
              <a:cs typeface="ＭＳ Ｐゴシック" charset="0"/>
            </a:endParaRPr>
          </a:p>
          <a:p>
            <a:pPr>
              <a:buFontTx/>
              <a:buNone/>
            </a:pPr>
            <a:r>
              <a:rPr lang="en-US" sz="1400" b="0" dirty="0" smtClean="0">
                <a:solidFill>
                  <a:srgbClr val="000000"/>
                </a:solidFill>
                <a:latin typeface="Arial" charset="0"/>
                <a:ea typeface="ＭＳ Ｐゴシック" charset="0"/>
                <a:cs typeface="ＭＳ Ｐゴシック" charset="0"/>
              </a:rPr>
              <a:t>March </a:t>
            </a:r>
            <a:r>
              <a:rPr lang="en-US" sz="1400" b="0" dirty="0">
                <a:solidFill>
                  <a:srgbClr val="000000"/>
                </a:solidFill>
                <a:latin typeface="Arial" charset="0"/>
                <a:ea typeface="ＭＳ Ｐゴシック" charset="0"/>
                <a:cs typeface="ＭＳ Ｐゴシック" charset="0"/>
              </a:rPr>
              <a:t>2010: </a:t>
            </a:r>
            <a:r>
              <a:rPr lang="en-US" sz="1400" b="0" dirty="0" smtClean="0">
                <a:solidFill>
                  <a:srgbClr val="000000"/>
                </a:solidFill>
                <a:latin typeface="Arial" charset="0"/>
                <a:ea typeface="ＭＳ Ｐゴシック" charset="0"/>
                <a:cs typeface="ＭＳ Ｐゴシック" charset="0"/>
              </a:rPr>
              <a:t>Briefings to WOAP Meeting &amp; NOAA-led IPCC</a:t>
            </a:r>
            <a:r>
              <a:rPr lang="en-US" sz="1400" b="0" dirty="0">
                <a:solidFill>
                  <a:srgbClr val="000000"/>
                </a:solidFill>
                <a:latin typeface="Arial" charset="0"/>
                <a:ea typeface="ＭＳ Ｐゴシック" charset="0"/>
                <a:cs typeface="ＭＳ Ｐゴシック" charset="0"/>
              </a:rPr>
              <a:t>-observation </a:t>
            </a:r>
            <a:r>
              <a:rPr lang="en-US" sz="1400" b="0" dirty="0" smtClean="0">
                <a:solidFill>
                  <a:srgbClr val="000000"/>
                </a:solidFill>
                <a:latin typeface="Arial" charset="0"/>
                <a:ea typeface="ＭＳ Ｐゴシック" charset="0"/>
                <a:cs typeface="ＭＳ Ｐゴシック" charset="0"/>
              </a:rPr>
              <a:t>meeting, Asheville, NC.</a:t>
            </a:r>
            <a:endParaRPr lang="en-US" sz="1400" b="0" dirty="0">
              <a:solidFill>
                <a:srgbClr val="000000"/>
              </a:solidFill>
              <a:latin typeface="Arial" charset="0"/>
              <a:ea typeface="ＭＳ Ｐゴシック" charset="0"/>
              <a:cs typeface="ＭＳ Ｐゴシック" charset="0"/>
            </a:endParaRPr>
          </a:p>
          <a:p>
            <a:pPr>
              <a:buFontTx/>
              <a:buNone/>
            </a:pPr>
            <a:r>
              <a:rPr lang="en-US" sz="1400" b="0" dirty="0" err="1" smtClean="0">
                <a:solidFill>
                  <a:schemeClr val="tx1"/>
                </a:solidFill>
                <a:latin typeface="Arial" charset="0"/>
                <a:ea typeface="ＭＳ Ｐゴシック" charset="0"/>
                <a:cs typeface="ＭＳ Ｐゴシック" charset="0"/>
              </a:rPr>
              <a:t>Spr</a:t>
            </a:r>
            <a:r>
              <a:rPr lang="en-US" sz="1400" b="0" dirty="0">
                <a:solidFill>
                  <a:schemeClr val="tx1"/>
                </a:solidFill>
                <a:latin typeface="Arial" charset="0"/>
                <a:ea typeface="ＭＳ Ｐゴシック" charset="0"/>
                <a:cs typeface="ＭＳ Ｐゴシック" charset="0"/>
              </a:rPr>
              <a:t>-Sum 2010: </a:t>
            </a:r>
            <a:r>
              <a:rPr lang="en-US" sz="1400" b="0" dirty="0" smtClean="0">
                <a:solidFill>
                  <a:schemeClr val="tx1"/>
                </a:solidFill>
                <a:latin typeface="Arial" charset="0"/>
                <a:ea typeface="ＭＳ Ｐゴシック" charset="0"/>
                <a:cs typeface="ＭＳ Ｐゴシック" charset="0"/>
              </a:rPr>
              <a:t>Start work at </a:t>
            </a:r>
            <a:r>
              <a:rPr lang="en-US" sz="1400" b="0" dirty="0">
                <a:solidFill>
                  <a:schemeClr val="tx1"/>
                </a:solidFill>
                <a:latin typeface="Arial" charset="0"/>
                <a:ea typeface="ＭＳ Ｐゴシック" charset="0"/>
                <a:cs typeface="ＭＳ Ｐゴシック" charset="0"/>
              </a:rPr>
              <a:t>JPL for prototyping data </a:t>
            </a:r>
            <a:r>
              <a:rPr lang="en-US" sz="1400" b="0" dirty="0" smtClean="0">
                <a:solidFill>
                  <a:schemeClr val="tx1"/>
                </a:solidFill>
                <a:latin typeface="Arial" charset="0"/>
                <a:ea typeface="ＭＳ Ｐゴシック" charset="0"/>
                <a:cs typeface="ＭＳ Ｐゴシック" charset="0"/>
              </a:rPr>
              <a:t>preparation, documentation and ESG implementation.</a:t>
            </a:r>
            <a:endParaRPr lang="en-US" sz="1400" b="0" dirty="0">
              <a:solidFill>
                <a:schemeClr val="tx1"/>
              </a:solidFill>
              <a:latin typeface="Arial" charset="0"/>
              <a:ea typeface="ＭＳ Ｐゴシック" charset="0"/>
              <a:cs typeface="ＭＳ Ｐゴシック" charset="0"/>
            </a:endParaRPr>
          </a:p>
          <a:p>
            <a:pPr>
              <a:buFontTx/>
              <a:buNone/>
            </a:pPr>
            <a:r>
              <a:rPr lang="en-US" sz="1400" b="0" dirty="0" smtClean="0">
                <a:solidFill>
                  <a:srgbClr val="000000"/>
                </a:solidFill>
                <a:latin typeface="Arial" charset="0"/>
                <a:ea typeface="ＭＳ Ｐゴシック" charset="0"/>
                <a:cs typeface="ＭＳ Ｐゴシック" charset="0"/>
              </a:rPr>
              <a:t>October </a:t>
            </a:r>
            <a:r>
              <a:rPr lang="en-US" sz="1400" b="0" dirty="0">
                <a:solidFill>
                  <a:srgbClr val="000000"/>
                </a:solidFill>
                <a:latin typeface="Arial" charset="0"/>
                <a:ea typeface="ＭＳ Ｐゴシック" charset="0"/>
                <a:cs typeface="ＭＳ Ｐゴシック" charset="0"/>
              </a:rPr>
              <a:t>2010: </a:t>
            </a:r>
            <a:r>
              <a:rPr lang="en-US" sz="1400" b="0" dirty="0" smtClean="0">
                <a:solidFill>
                  <a:srgbClr val="000000"/>
                </a:solidFill>
                <a:latin typeface="Arial" charset="0"/>
                <a:ea typeface="ＭＳ Ｐゴシック" charset="0"/>
                <a:cs typeface="ＭＳ Ｐゴシック" charset="0"/>
              </a:rPr>
              <a:t>Briefing/update to WGCM </a:t>
            </a:r>
            <a:r>
              <a:rPr lang="en-US" sz="1400" b="0" dirty="0">
                <a:solidFill>
                  <a:srgbClr val="000000"/>
                </a:solidFill>
                <a:latin typeface="Arial" charset="0"/>
                <a:ea typeface="ＭＳ Ｐゴシック" charset="0"/>
                <a:cs typeface="ＭＳ Ｐゴシック" charset="0"/>
              </a:rPr>
              <a:t>on initiative progress.</a:t>
            </a:r>
          </a:p>
          <a:p>
            <a:pPr>
              <a:buFontTx/>
              <a:buNone/>
            </a:pPr>
            <a:r>
              <a:rPr lang="en-US" sz="1400" b="0" dirty="0">
                <a:solidFill>
                  <a:srgbClr val="000000"/>
                </a:solidFill>
                <a:latin typeface="Arial" charset="0"/>
                <a:ea typeface="ＭＳ Ｐゴシック" charset="0"/>
                <a:cs typeface="ＭＳ Ｐゴシック" charset="0"/>
              </a:rPr>
              <a:t>October 2010 : NASA </a:t>
            </a:r>
            <a:r>
              <a:rPr lang="en-US" sz="1400" b="0" dirty="0" smtClean="0">
                <a:solidFill>
                  <a:srgbClr val="000000"/>
                </a:solidFill>
                <a:latin typeface="Arial" charset="0"/>
                <a:ea typeface="ＭＳ Ｐゴシック" charset="0"/>
                <a:cs typeface="ＭＳ Ｐゴシック" charset="0"/>
              </a:rPr>
              <a:t>Datasets </a:t>
            </a:r>
            <a:r>
              <a:rPr lang="en-US" sz="1400" b="0" dirty="0">
                <a:solidFill>
                  <a:srgbClr val="000000"/>
                </a:solidFill>
                <a:latin typeface="Arial" charset="0"/>
                <a:ea typeface="ＭＳ Ｐゴシック" charset="0"/>
                <a:cs typeface="ＭＳ Ｐゴシック" charset="0"/>
              </a:rPr>
              <a:t>for IPCC Workshop hosted by </a:t>
            </a:r>
            <a:r>
              <a:rPr lang="en-US" sz="1400" b="0" dirty="0" smtClean="0">
                <a:solidFill>
                  <a:srgbClr val="000000"/>
                </a:solidFill>
                <a:latin typeface="Arial" charset="0"/>
                <a:ea typeface="ＭＳ Ｐゴシック" charset="0"/>
                <a:cs typeface="ＭＳ Ｐゴシック" charset="0"/>
              </a:rPr>
              <a:t>PCMDI – identify requirements and NASA or closely-related data sets readily available for CMIP5/AR5 analysis. </a:t>
            </a:r>
          </a:p>
          <a:p>
            <a:pPr>
              <a:buFontTx/>
              <a:buNone/>
            </a:pPr>
            <a:r>
              <a:rPr lang="en-US" sz="1400" b="0" dirty="0" smtClean="0">
                <a:solidFill>
                  <a:srgbClr val="000000"/>
                </a:solidFill>
                <a:latin typeface="Arial" charset="0"/>
                <a:ea typeface="ＭＳ Ｐゴシック" charset="0"/>
                <a:cs typeface="ＭＳ Ｐゴシック" charset="0"/>
              </a:rPr>
              <a:t>November 2010 : NASA IT for IPCC Workshop hosted by GSFC – identify IT resources and requirements. </a:t>
            </a:r>
          </a:p>
          <a:p>
            <a:pPr>
              <a:buNone/>
            </a:pPr>
            <a:r>
              <a:rPr lang="en-US" sz="1400" dirty="0">
                <a:latin typeface="Arial" charset="0"/>
                <a:ea typeface="ＭＳ Ｐゴシック" charset="0"/>
                <a:cs typeface="ＭＳ Ｐゴシック" charset="0"/>
              </a:rPr>
              <a:t>December </a:t>
            </a:r>
            <a:r>
              <a:rPr lang="en-US" sz="1400" dirty="0" smtClean="0">
                <a:latin typeface="Arial" charset="0"/>
                <a:ea typeface="ＭＳ Ｐゴシック" charset="0"/>
                <a:cs typeface="ＭＳ Ｐゴシック" charset="0"/>
              </a:rPr>
              <a:t>2010: </a:t>
            </a:r>
            <a:r>
              <a:rPr lang="en-US" sz="1400" dirty="0">
                <a:latin typeface="Arial" charset="0"/>
                <a:ea typeface="ＭＳ Ｐゴシック" charset="0"/>
                <a:cs typeface="ＭＳ Ｐゴシック" charset="0"/>
              </a:rPr>
              <a:t>U</a:t>
            </a:r>
            <a:r>
              <a:rPr lang="en-US" sz="1400" dirty="0" smtClean="0">
                <a:latin typeface="Arial" charset="0"/>
                <a:ea typeface="ＭＳ Ｐゴシック" charset="0"/>
                <a:cs typeface="ＭＳ Ｐゴシック" charset="0"/>
              </a:rPr>
              <a:t>pdate NASA </a:t>
            </a:r>
            <a:r>
              <a:rPr lang="en-US" sz="1400" dirty="0">
                <a:latin typeface="Arial" charset="0"/>
                <a:ea typeface="ＭＳ Ｐゴシック" charset="0"/>
                <a:cs typeface="ＭＳ Ｐゴシック" charset="0"/>
              </a:rPr>
              <a:t>HQ </a:t>
            </a:r>
            <a:r>
              <a:rPr lang="en-US" sz="1400" dirty="0" smtClean="0">
                <a:latin typeface="Arial" charset="0"/>
                <a:ea typeface="ＭＳ Ｐゴシック" charset="0"/>
                <a:cs typeface="ＭＳ Ｐゴシック" charset="0"/>
              </a:rPr>
              <a:t>on status of activity, securing continued support for pilot effort.</a:t>
            </a:r>
          </a:p>
          <a:p>
            <a:pPr>
              <a:buNone/>
            </a:pPr>
            <a:r>
              <a:rPr lang="en-US" sz="1400" dirty="0" smtClean="0">
                <a:latin typeface="Arial" charset="0"/>
                <a:ea typeface="ＭＳ Ｐゴシック" charset="0"/>
                <a:cs typeface="ＭＳ Ｐゴシック" charset="0"/>
              </a:rPr>
              <a:t>June 2011: JPL/NASA ESG Gateway online and ready to accept/serve obs4MIPs data sets.</a:t>
            </a:r>
            <a:endParaRPr lang="en-US" sz="1400" dirty="0">
              <a:latin typeface="Arial" charset="0"/>
              <a:ea typeface="ＭＳ Ｐゴシック" charset="0"/>
              <a:cs typeface="ＭＳ Ｐゴシック" charset="0"/>
            </a:endParaRPr>
          </a:p>
          <a:p>
            <a:pPr>
              <a:buFontTx/>
              <a:buNone/>
            </a:pPr>
            <a:r>
              <a:rPr lang="en-US" sz="1400" dirty="0" smtClean="0">
                <a:solidFill>
                  <a:srgbClr val="000000"/>
                </a:solidFill>
                <a:latin typeface="Arial" charset="0"/>
                <a:ea typeface="ＭＳ Ｐゴシック" charset="0"/>
                <a:cs typeface="ＭＳ Ｐゴシック" charset="0"/>
              </a:rPr>
              <a:t>October 2011: </a:t>
            </a:r>
            <a:r>
              <a:rPr lang="en-US" sz="1400" dirty="0">
                <a:solidFill>
                  <a:srgbClr val="000000"/>
                </a:solidFill>
                <a:latin typeface="Arial" charset="0"/>
                <a:ea typeface="ＭＳ Ｐゴシック" charset="0"/>
                <a:cs typeface="ＭＳ Ｐゴシック" charset="0"/>
              </a:rPr>
              <a:t>Briefing/update to WGCM </a:t>
            </a:r>
            <a:r>
              <a:rPr lang="en-US" sz="1400" dirty="0" smtClean="0">
                <a:solidFill>
                  <a:srgbClr val="000000"/>
                </a:solidFill>
                <a:latin typeface="Arial" charset="0"/>
                <a:ea typeface="ＭＳ Ｐゴシック" charset="0"/>
                <a:cs typeface="ＭＳ Ｐゴシック" charset="0"/>
              </a:rPr>
              <a:t>&amp; WGNE on </a:t>
            </a:r>
            <a:r>
              <a:rPr lang="en-US" sz="1400" dirty="0">
                <a:solidFill>
                  <a:srgbClr val="000000"/>
                </a:solidFill>
                <a:latin typeface="Arial" charset="0"/>
                <a:ea typeface="ＭＳ Ｐゴシック" charset="0"/>
                <a:cs typeface="ＭＳ Ｐゴシック" charset="0"/>
              </a:rPr>
              <a:t>initiative progress</a:t>
            </a:r>
            <a:r>
              <a:rPr lang="en-US" sz="1400" dirty="0" smtClean="0">
                <a:solidFill>
                  <a:srgbClr val="000000"/>
                </a:solidFill>
                <a:latin typeface="Arial" charset="0"/>
                <a:ea typeface="ＭＳ Ｐゴシック" charset="0"/>
                <a:cs typeface="ＭＳ Ｐゴシック" charset="0"/>
              </a:rPr>
              <a:t>.</a:t>
            </a:r>
          </a:p>
          <a:p>
            <a:pPr>
              <a:buNone/>
            </a:pPr>
            <a:r>
              <a:rPr lang="en-US" sz="1400" dirty="0">
                <a:latin typeface="Arial" charset="0"/>
                <a:ea typeface="ＭＳ Ｐゴシック" charset="0"/>
                <a:cs typeface="ＭＳ Ｐゴシック" charset="0"/>
              </a:rPr>
              <a:t>Fall 2011: Deliver a number of satellite datasets that are formatted, documented, sampled (e.g. monthly, daily) in a manner analogous to the model outputs, make available via </a:t>
            </a:r>
            <a:r>
              <a:rPr lang="en-US" sz="1400" dirty="0" smtClean="0">
                <a:latin typeface="Arial" charset="0"/>
                <a:ea typeface="ＭＳ Ｐゴシック" charset="0"/>
                <a:cs typeface="ＭＳ Ｐゴシック" charset="0"/>
              </a:rPr>
              <a:t>ESG – tagged as “obs4MIPs”</a:t>
            </a:r>
            <a:endParaRPr lang="en-US" sz="1400" dirty="0">
              <a:solidFill>
                <a:srgbClr val="000000"/>
              </a:solidFill>
              <a:latin typeface="Arial" charset="0"/>
              <a:ea typeface="ＭＳ Ｐゴシック" charset="0"/>
              <a:cs typeface="ＭＳ Ｐゴシック" charset="0"/>
            </a:endParaRPr>
          </a:p>
          <a:p>
            <a:pPr>
              <a:buFontTx/>
              <a:buNone/>
            </a:pPr>
            <a:r>
              <a:rPr lang="en-US" sz="1400" dirty="0" smtClean="0">
                <a:latin typeface="Arial" charset="0"/>
                <a:ea typeface="ＭＳ Ｐゴシック" charset="0"/>
                <a:cs typeface="ＭＳ Ｐゴシック" charset="0"/>
              </a:rPr>
              <a:t>October 2011: Recommendation to WCRP to foster activity via Observation Data Council.</a:t>
            </a:r>
          </a:p>
          <a:p>
            <a:pPr>
              <a:buFontTx/>
              <a:buNone/>
            </a:pPr>
            <a:r>
              <a:rPr lang="en-US" sz="1400" dirty="0" smtClean="0">
                <a:latin typeface="Arial" charset="0"/>
                <a:ea typeface="ＭＳ Ｐゴシック" charset="0"/>
                <a:cs typeface="ＭＳ Ｐゴシック" charset="0"/>
              </a:rPr>
              <a:t>December 2012: NASA forms Science Steering Group to shepherd NASA component of activity and provide guidance/leadership for including additional agencies/datasets. Meeting at AGU with most members and NASA HQ program executive. </a:t>
            </a:r>
          </a:p>
          <a:p>
            <a:pPr>
              <a:buFontTx/>
              <a:buNone/>
            </a:pPr>
            <a:r>
              <a:rPr lang="en-US" sz="1400" dirty="0" smtClean="0">
                <a:latin typeface="Arial" charset="0"/>
                <a:ea typeface="ＭＳ Ｐゴシック" charset="0"/>
                <a:cs typeface="ＭＳ Ｐゴシック" charset="0"/>
              </a:rPr>
              <a:t>March 2012: Obs4MIPs wiki page made public and highlighted at CMIP5 Hawaii Workshop. </a:t>
            </a:r>
          </a:p>
          <a:p>
            <a:pPr>
              <a:buFontTx/>
              <a:buNone/>
            </a:pPr>
            <a:r>
              <a:rPr lang="en-US" sz="1400" dirty="0" smtClean="0">
                <a:latin typeface="Arial" charset="0"/>
                <a:ea typeface="ＭＳ Ｐゴシック" charset="0"/>
                <a:cs typeface="ＭＳ Ｐゴシック" charset="0"/>
              </a:rPr>
              <a:t>April 2012: Obs4MIPs briefing at CEOS-Climate Workshop, Asheville to broaden agency participation. </a:t>
            </a:r>
          </a:p>
          <a:p>
            <a:pPr>
              <a:buFontTx/>
              <a:buNone/>
            </a:pPr>
            <a:r>
              <a:rPr lang="en-US" sz="1400" dirty="0" smtClean="0">
                <a:latin typeface="Arial" charset="0"/>
                <a:ea typeface="ＭＳ Ｐゴシック" charset="0"/>
                <a:cs typeface="ＭＳ Ｐゴシック" charset="0"/>
              </a:rPr>
              <a:t>May 2012: 1</a:t>
            </a:r>
            <a:r>
              <a:rPr lang="en-US" sz="1400" baseline="30000" dirty="0" smtClean="0">
                <a:latin typeface="Arial" charset="0"/>
                <a:ea typeface="ＭＳ Ｐゴシック" charset="0"/>
                <a:cs typeface="ＭＳ Ｐゴシック" charset="0"/>
              </a:rPr>
              <a:t>st</a:t>
            </a:r>
            <a:r>
              <a:rPr lang="en-US" sz="1400" dirty="0" smtClean="0">
                <a:latin typeface="Arial" charset="0"/>
                <a:ea typeface="ＭＳ Ｐゴシック" charset="0"/>
                <a:cs typeface="ＭＳ Ｐゴシック" charset="0"/>
              </a:rPr>
              <a:t> NASA obs4MIPs Science Steering Group Meeting</a:t>
            </a:r>
          </a:p>
        </p:txBody>
      </p:sp>
      <p:sp>
        <p:nvSpPr>
          <p:cNvPr id="7" name="Title 2"/>
          <p:cNvSpPr txBox="1">
            <a:spLocks/>
          </p:cNvSpPr>
          <p:nvPr/>
        </p:nvSpPr>
        <p:spPr bwMode="auto">
          <a:xfrm>
            <a:off x="1309688" y="0"/>
            <a:ext cx="6116637" cy="1011238"/>
          </a:xfrm>
          <a:prstGeom prst="rect">
            <a:avLst/>
          </a:prstGeom>
          <a:noFill/>
          <a:ln w="9525">
            <a:noFill/>
            <a:miter lim="800000"/>
            <a:headEnd/>
            <a:tailEnd/>
          </a:ln>
        </p:spPr>
        <p:txBody>
          <a:bodyPr anchor="ctr"/>
          <a:lstStyle/>
          <a:p>
            <a:pPr algn="ctr">
              <a:defRPr/>
            </a:pPr>
            <a:r>
              <a:rPr lang="en-US" sz="2000" kern="0" dirty="0" smtClean="0">
                <a:solidFill>
                  <a:srgbClr val="000090"/>
                </a:solidFill>
                <a:ea typeface="ＭＳ Ｐゴシック" pitchFamily="-107" charset="-128"/>
                <a:cs typeface="ＭＳ Ｐゴシック" pitchFamily="-107" charset="-128"/>
              </a:rPr>
              <a:t>Observations </a:t>
            </a:r>
            <a:r>
              <a:rPr lang="en-US" sz="2000" kern="0" dirty="0">
                <a:solidFill>
                  <a:srgbClr val="000090"/>
                </a:solidFill>
                <a:ea typeface="ＭＳ Ｐゴシック" pitchFamily="-107" charset="-128"/>
                <a:cs typeface="ＭＳ Ｐゴシック" pitchFamily="-107" charset="-128"/>
              </a:rPr>
              <a:t>for CMIP5 Simulations</a:t>
            </a:r>
            <a:br>
              <a:rPr lang="en-US" sz="2000" kern="0" dirty="0">
                <a:solidFill>
                  <a:srgbClr val="000090"/>
                </a:solidFill>
                <a:ea typeface="ＭＳ Ｐゴシック" pitchFamily="-107" charset="-128"/>
                <a:cs typeface="ＭＳ Ｐゴシック" pitchFamily="-107" charset="-128"/>
              </a:rPr>
            </a:br>
            <a:r>
              <a:rPr lang="en-US" sz="2000" u="sng" kern="0" dirty="0" smtClean="0">
                <a:solidFill>
                  <a:srgbClr val="000090"/>
                </a:solidFill>
                <a:ea typeface="ＭＳ Ｐゴシック" pitchFamily="-107" charset="-128"/>
                <a:cs typeface="ＭＳ Ｐゴシック" pitchFamily="-107" charset="-128"/>
              </a:rPr>
              <a:t>History</a:t>
            </a:r>
            <a:r>
              <a:rPr lang="en-US" sz="2000" u="sng" kern="0" dirty="0">
                <a:solidFill>
                  <a:srgbClr val="000090"/>
                </a:solidFill>
                <a:ea typeface="ＭＳ Ｐゴシック" pitchFamily="-107" charset="-128"/>
                <a:cs typeface="ＭＳ Ｐゴシック" pitchFamily="-107" charset="-128"/>
              </a:rPr>
              <a:t>/Timeline</a:t>
            </a:r>
          </a:p>
        </p:txBody>
      </p:sp>
    </p:spTree>
    <p:extLst>
      <p:ext uri="{BB962C8B-B14F-4D97-AF65-F5344CB8AC3E}">
        <p14:creationId xmlns:p14="http://schemas.microsoft.com/office/powerpoint/2010/main" val="1241686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493270" y="250628"/>
            <a:ext cx="8650730" cy="1011238"/>
          </a:xfrm>
          <a:noFill/>
        </p:spPr>
        <p:txBody>
          <a:bodyPr/>
          <a:lstStyle/>
          <a:p>
            <a:r>
              <a:rPr lang="en-US" sz="2800" dirty="0" smtClean="0">
                <a:solidFill>
                  <a:srgbClr val="000090"/>
                </a:solidFill>
                <a:latin typeface="+mn-lt"/>
              </a:rPr>
              <a:t>(Satellite) Observations and </a:t>
            </a:r>
            <a:r>
              <a:rPr lang="en-US" sz="2800" dirty="0">
                <a:solidFill>
                  <a:srgbClr val="000090"/>
                </a:solidFill>
                <a:latin typeface="+mn-lt"/>
              </a:rPr>
              <a:t>CMIP/IPCC: Better Linkage</a:t>
            </a:r>
            <a:r>
              <a:rPr lang="en-US" sz="2800" dirty="0" smtClean="0">
                <a:latin typeface="+mn-lt"/>
                <a:ea typeface="ＭＳ Ｐゴシック" charset="-128"/>
                <a:cs typeface="ＭＳ Ｐゴシック" charset="-128"/>
              </a:rPr>
              <a:t/>
            </a:r>
            <a:br>
              <a:rPr lang="en-US" sz="2800" dirty="0" smtClean="0">
                <a:latin typeface="+mn-lt"/>
                <a:ea typeface="ＭＳ Ｐゴシック" charset="-128"/>
                <a:cs typeface="ＭＳ Ｐゴシック" charset="-128"/>
              </a:rPr>
            </a:br>
            <a:endParaRPr lang="en-US" sz="2800" u="sng" dirty="0" smtClean="0">
              <a:solidFill>
                <a:srgbClr val="000000"/>
              </a:solidFill>
              <a:latin typeface="+mn-lt"/>
              <a:ea typeface="ＭＳ Ｐゴシック" charset="-128"/>
              <a:cs typeface="ＭＳ Ｐゴシック" charset="-128"/>
            </a:endParaRPr>
          </a:p>
        </p:txBody>
      </p:sp>
      <p:sp>
        <p:nvSpPr>
          <p:cNvPr id="6" name="Rectangle 3"/>
          <p:cNvSpPr txBox="1">
            <a:spLocks noChangeArrowheads="1"/>
          </p:cNvSpPr>
          <p:nvPr/>
        </p:nvSpPr>
        <p:spPr bwMode="auto">
          <a:xfrm>
            <a:off x="0" y="1271588"/>
            <a:ext cx="9144000" cy="3344862"/>
          </a:xfrm>
          <a:prstGeom prst="rect">
            <a:avLst/>
          </a:prstGeom>
          <a:noFill/>
          <a:ln w="12700">
            <a:noFill/>
            <a:miter lim="800000"/>
            <a:headEnd/>
            <a:tailEnd/>
          </a:ln>
        </p:spPr>
        <p:txBody>
          <a:bodyPr lIns="88900" tIns="44450" rIns="88900" bIns="44450">
            <a:prstTxWarp prst="textNoShape">
              <a:avLst/>
            </a:prstTxWarp>
          </a:bodyPr>
          <a:lstStyle/>
          <a:p>
            <a:pPr algn="ctr">
              <a:lnSpc>
                <a:spcPct val="90000"/>
              </a:lnSpc>
              <a:spcBef>
                <a:spcPct val="20000"/>
              </a:spcBef>
              <a:buSzPct val="100000"/>
              <a:buFont typeface="Times" charset="0"/>
              <a:buNone/>
              <a:defRPr/>
            </a:pPr>
            <a:r>
              <a:rPr lang="en-US" sz="2000" b="0" kern="0" dirty="0">
                <a:solidFill>
                  <a:srgbClr val="0033CC"/>
                </a:solidFill>
                <a:latin typeface="Comic Sans MS" charset="0"/>
                <a:ea typeface="Geneva" charset="0"/>
                <a:cs typeface="Geneva" charset="0"/>
              </a:rPr>
              <a:t> </a:t>
            </a:r>
          </a:p>
        </p:txBody>
      </p:sp>
      <p:pic>
        <p:nvPicPr>
          <p:cNvPr id="24581" name="Picture 4"/>
          <p:cNvPicPr>
            <a:picLocks noChangeAspect="1"/>
          </p:cNvPicPr>
          <p:nvPr/>
        </p:nvPicPr>
        <p:blipFill>
          <a:blip r:embed="rId2"/>
          <a:srcRect/>
          <a:stretch>
            <a:fillRect/>
          </a:stretch>
        </p:blipFill>
        <p:spPr bwMode="auto">
          <a:xfrm>
            <a:off x="306388" y="1758950"/>
            <a:ext cx="3662362" cy="627063"/>
          </a:xfrm>
          <a:prstGeom prst="rect">
            <a:avLst/>
          </a:prstGeom>
          <a:noFill/>
          <a:ln w="9525">
            <a:solidFill>
              <a:srgbClr val="FFF30F"/>
            </a:solidFill>
            <a:miter lim="800000"/>
            <a:headEnd/>
            <a:tailEnd/>
          </a:ln>
        </p:spPr>
      </p:pic>
      <p:pic>
        <p:nvPicPr>
          <p:cNvPr id="24582" name="Picture 9"/>
          <p:cNvPicPr>
            <a:picLocks noChangeAspect="1" noChangeArrowheads="1"/>
          </p:cNvPicPr>
          <p:nvPr/>
        </p:nvPicPr>
        <p:blipFill>
          <a:blip r:embed="rId3"/>
          <a:srcRect/>
          <a:stretch>
            <a:fillRect/>
          </a:stretch>
        </p:blipFill>
        <p:spPr bwMode="auto">
          <a:xfrm>
            <a:off x="288925" y="2405063"/>
            <a:ext cx="1939925" cy="1482725"/>
          </a:xfrm>
          <a:prstGeom prst="rect">
            <a:avLst/>
          </a:prstGeom>
          <a:noFill/>
          <a:ln w="28575">
            <a:solidFill>
              <a:srgbClr val="0000FF"/>
            </a:solidFill>
            <a:miter lim="800000"/>
            <a:headEnd/>
            <a:tailEnd/>
          </a:ln>
        </p:spPr>
      </p:pic>
      <p:pic>
        <p:nvPicPr>
          <p:cNvPr id="24583" name="Picture 6"/>
          <p:cNvPicPr>
            <a:picLocks noChangeAspect="1"/>
          </p:cNvPicPr>
          <p:nvPr/>
        </p:nvPicPr>
        <p:blipFill>
          <a:blip r:embed="rId4"/>
          <a:srcRect/>
          <a:stretch>
            <a:fillRect/>
          </a:stretch>
        </p:blipFill>
        <p:spPr bwMode="auto">
          <a:xfrm>
            <a:off x="2014538" y="2613025"/>
            <a:ext cx="1943100" cy="1395413"/>
          </a:xfrm>
          <a:prstGeom prst="rect">
            <a:avLst/>
          </a:prstGeom>
          <a:noFill/>
          <a:ln w="25400">
            <a:solidFill>
              <a:srgbClr val="0000FF"/>
            </a:solidFill>
            <a:miter lim="800000"/>
            <a:headEnd/>
            <a:tailEnd/>
          </a:ln>
        </p:spPr>
      </p:pic>
      <p:sp>
        <p:nvSpPr>
          <p:cNvPr id="24584" name="TextBox 7"/>
          <p:cNvSpPr txBox="1">
            <a:spLocks noChangeArrowheads="1"/>
          </p:cNvSpPr>
          <p:nvPr/>
        </p:nvSpPr>
        <p:spPr bwMode="auto">
          <a:xfrm>
            <a:off x="284163" y="4117975"/>
            <a:ext cx="3651250" cy="1006475"/>
          </a:xfrm>
          <a:prstGeom prst="rect">
            <a:avLst/>
          </a:prstGeom>
          <a:noFill/>
          <a:ln w="9525">
            <a:noFill/>
            <a:miter lim="800000"/>
            <a:headEnd/>
            <a:tailEnd/>
          </a:ln>
        </p:spPr>
        <p:txBody>
          <a:bodyPr>
            <a:prstTxWarp prst="textNoShape">
              <a:avLst/>
            </a:prstTxWarp>
            <a:spAutoFit/>
          </a:bodyPr>
          <a:lstStyle/>
          <a:p>
            <a:pPr algn="ctr" eaLnBrk="1" hangingPunct="1"/>
            <a:r>
              <a:rPr lang="en-US" sz="2000" b="0">
                <a:solidFill>
                  <a:srgbClr val="0033CC"/>
                </a:solidFill>
                <a:latin typeface="Arial" charset="0"/>
                <a:ea typeface="ＭＳ Ｐゴシック" charset="-128"/>
                <a:cs typeface="ＭＳ Ｐゴシック" charset="-128"/>
              </a:rPr>
              <a:t>How to bring as much observational scrutiny as possible to the IPCC process? </a:t>
            </a:r>
          </a:p>
        </p:txBody>
      </p:sp>
      <p:sp>
        <p:nvSpPr>
          <p:cNvPr id="24585" name="TextBox 10"/>
          <p:cNvSpPr txBox="1">
            <a:spLocks noChangeArrowheads="1"/>
          </p:cNvSpPr>
          <p:nvPr/>
        </p:nvSpPr>
        <p:spPr bwMode="auto">
          <a:xfrm>
            <a:off x="4960938" y="4144963"/>
            <a:ext cx="3651250" cy="1006475"/>
          </a:xfrm>
          <a:prstGeom prst="rect">
            <a:avLst/>
          </a:prstGeom>
          <a:noFill/>
          <a:ln w="9525">
            <a:noFill/>
            <a:miter lim="800000"/>
            <a:headEnd/>
            <a:tailEnd/>
          </a:ln>
        </p:spPr>
        <p:txBody>
          <a:bodyPr>
            <a:prstTxWarp prst="textNoShape">
              <a:avLst/>
            </a:prstTxWarp>
            <a:spAutoFit/>
          </a:bodyPr>
          <a:lstStyle/>
          <a:p>
            <a:pPr algn="ctr" eaLnBrk="1" hangingPunct="1"/>
            <a:r>
              <a:rPr lang="en-US" sz="2000" b="0" dirty="0">
                <a:solidFill>
                  <a:srgbClr val="0033CC"/>
                </a:solidFill>
                <a:latin typeface="Arial" charset="0"/>
                <a:ea typeface="ＭＳ Ｐゴシック" charset="-128"/>
                <a:cs typeface="ＭＳ Ｐゴシック" charset="-128"/>
              </a:rPr>
              <a:t>How to best utilize the wealth of </a:t>
            </a:r>
            <a:r>
              <a:rPr lang="en-US" sz="2000" b="0" dirty="0" smtClean="0">
                <a:solidFill>
                  <a:srgbClr val="0033CC"/>
                </a:solidFill>
                <a:latin typeface="Arial" charset="0"/>
                <a:ea typeface="ＭＳ Ｐゴシック" charset="-128"/>
                <a:cs typeface="ＭＳ Ｐゴシック" charset="-128"/>
              </a:rPr>
              <a:t>Earth </a:t>
            </a:r>
            <a:r>
              <a:rPr lang="en-US" sz="2000" b="0" dirty="0">
                <a:solidFill>
                  <a:srgbClr val="0033CC"/>
                </a:solidFill>
                <a:latin typeface="Arial" charset="0"/>
                <a:ea typeface="ＭＳ Ｐゴシック" charset="-128"/>
                <a:cs typeface="ＭＳ Ｐゴシック" charset="-128"/>
              </a:rPr>
              <a:t>observations for the IPCC process?</a:t>
            </a:r>
          </a:p>
        </p:txBody>
      </p:sp>
      <p:pic>
        <p:nvPicPr>
          <p:cNvPr id="24586" name="Picture 2"/>
          <p:cNvPicPr>
            <a:picLocks noChangeAspect="1" noChangeArrowheads="1"/>
          </p:cNvPicPr>
          <p:nvPr/>
        </p:nvPicPr>
        <p:blipFill>
          <a:blip r:embed="rId5"/>
          <a:srcRect/>
          <a:stretch>
            <a:fillRect/>
          </a:stretch>
        </p:blipFill>
        <p:spPr bwMode="auto">
          <a:xfrm>
            <a:off x="7037388" y="1862138"/>
            <a:ext cx="1862137" cy="1385887"/>
          </a:xfrm>
          <a:prstGeom prst="rect">
            <a:avLst/>
          </a:prstGeom>
          <a:noFill/>
          <a:ln w="25400">
            <a:solidFill>
              <a:srgbClr val="0000FF"/>
            </a:solidFill>
            <a:miter lim="800000"/>
            <a:headEnd/>
            <a:tailEnd/>
          </a:ln>
        </p:spPr>
      </p:pic>
      <p:pic>
        <p:nvPicPr>
          <p:cNvPr id="24587" name="Picture 14" descr="nrdc_earth_small.jpg"/>
          <p:cNvPicPr>
            <a:picLocks noChangeAspect="1"/>
          </p:cNvPicPr>
          <p:nvPr/>
        </p:nvPicPr>
        <p:blipFill>
          <a:blip r:embed="rId6"/>
          <a:srcRect/>
          <a:stretch>
            <a:fillRect/>
          </a:stretch>
        </p:blipFill>
        <p:spPr bwMode="auto">
          <a:xfrm>
            <a:off x="7002463" y="2935288"/>
            <a:ext cx="1695450" cy="1152525"/>
          </a:xfrm>
          <a:prstGeom prst="rect">
            <a:avLst/>
          </a:prstGeom>
          <a:noFill/>
          <a:ln w="25400">
            <a:solidFill>
              <a:srgbClr val="0000FF"/>
            </a:solidFill>
            <a:miter lim="800000"/>
            <a:headEnd/>
            <a:tailEnd/>
          </a:ln>
        </p:spPr>
      </p:pic>
      <p:pic>
        <p:nvPicPr>
          <p:cNvPr id="24588" name="Picture 16"/>
          <p:cNvPicPr>
            <a:picLocks noChangeAspect="1"/>
          </p:cNvPicPr>
          <p:nvPr/>
        </p:nvPicPr>
        <p:blipFill>
          <a:blip r:embed="rId7"/>
          <a:srcRect/>
          <a:stretch>
            <a:fillRect/>
          </a:stretch>
        </p:blipFill>
        <p:spPr bwMode="auto">
          <a:xfrm>
            <a:off x="5324475" y="2897188"/>
            <a:ext cx="1647825" cy="1103312"/>
          </a:xfrm>
          <a:prstGeom prst="rect">
            <a:avLst/>
          </a:prstGeom>
          <a:noFill/>
          <a:ln w="25400">
            <a:solidFill>
              <a:srgbClr val="0000FF"/>
            </a:solidFill>
            <a:miter lim="800000"/>
            <a:headEnd/>
            <a:tailEnd/>
          </a:ln>
        </p:spPr>
      </p:pic>
      <p:pic>
        <p:nvPicPr>
          <p:cNvPr id="24589" name="Picture 17"/>
          <p:cNvPicPr>
            <a:picLocks noChangeAspect="1"/>
          </p:cNvPicPr>
          <p:nvPr/>
        </p:nvPicPr>
        <p:blipFill>
          <a:blip r:embed="rId8"/>
          <a:srcRect/>
          <a:stretch>
            <a:fillRect/>
          </a:stretch>
        </p:blipFill>
        <p:spPr bwMode="auto">
          <a:xfrm>
            <a:off x="5346700" y="1908175"/>
            <a:ext cx="1836738" cy="933450"/>
          </a:xfrm>
          <a:prstGeom prst="rect">
            <a:avLst/>
          </a:prstGeom>
          <a:noFill/>
          <a:ln w="25400">
            <a:solidFill>
              <a:srgbClr val="0000FF"/>
            </a:solidFill>
            <a:miter lim="800000"/>
            <a:headEnd/>
            <a:tailEnd/>
          </a:ln>
        </p:spPr>
      </p:pic>
      <p:sp>
        <p:nvSpPr>
          <p:cNvPr id="18" name="Left-Right Arrow 17"/>
          <p:cNvSpPr/>
          <p:nvPr/>
        </p:nvSpPr>
        <p:spPr>
          <a:xfrm>
            <a:off x="4081463" y="2943225"/>
            <a:ext cx="1143000" cy="434975"/>
          </a:xfrm>
          <a:prstGeom prst="leftRightArrow">
            <a:avLst/>
          </a:prstGeom>
          <a:solidFill>
            <a:srgbClr val="24F7FF"/>
          </a:solidFill>
          <a:ln>
            <a:solidFill>
              <a:srgbClr val="0000FF"/>
            </a:solidFill>
          </a:ln>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1818967" y="5565724"/>
            <a:ext cx="5986284" cy="954107"/>
          </a:xfrm>
          <a:prstGeom prst="rect">
            <a:avLst/>
          </a:prstGeom>
          <a:noFill/>
          <a:ln>
            <a:solidFill>
              <a:srgbClr val="000000"/>
            </a:solidFill>
          </a:ln>
        </p:spPr>
        <p:txBody>
          <a:bodyPr wrap="none" rtlCol="0">
            <a:spAutoFit/>
          </a:bodyPr>
          <a:lstStyle/>
          <a:p>
            <a:pPr algn="ctr"/>
            <a:r>
              <a:rPr lang="en-US" sz="2800" dirty="0" smtClean="0"/>
              <a:t>AR5 – initial target</a:t>
            </a:r>
          </a:p>
          <a:p>
            <a:pPr algn="ctr"/>
            <a:r>
              <a:rPr lang="en-US" sz="2800" dirty="0" smtClean="0"/>
              <a:t>AR6 and other MIPs – long-term targets</a:t>
            </a:r>
            <a:endParaRPr lang="en-US" sz="2800" dirty="0"/>
          </a:p>
        </p:txBody>
      </p:sp>
    </p:spTree>
    <p:extLst>
      <p:ext uri="{BB962C8B-B14F-4D97-AF65-F5344CB8AC3E}">
        <p14:creationId xmlns:p14="http://schemas.microsoft.com/office/powerpoint/2010/main" val="21667620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1317542" y="0"/>
            <a:ext cx="6309904" cy="1011238"/>
          </a:xfrm>
          <a:prstGeom prst="rect">
            <a:avLst/>
          </a:prstGeom>
          <a:noFill/>
          <a:ln w="9525">
            <a:noFill/>
            <a:miter lim="800000"/>
            <a:headEnd/>
            <a:tailEnd/>
          </a:ln>
        </p:spPr>
        <p:txBody>
          <a:bodyPr lIns="91428" tIns="45714" rIns="91428" bIns="45714" anchor="ctr">
            <a:prstTxWarp prst="textNoShape">
              <a:avLst/>
            </a:prstTxWarp>
          </a:bodyPr>
          <a:lstStyle/>
          <a:p>
            <a:pPr algn="ctr" defTabSz="914279" fontAlgn="base">
              <a:spcBef>
                <a:spcPct val="0"/>
              </a:spcBef>
              <a:spcAft>
                <a:spcPct val="0"/>
              </a:spcAft>
              <a:defRPr/>
            </a:pPr>
            <a:r>
              <a:rPr lang="en-US" sz="2400" kern="0" dirty="0" smtClean="0">
                <a:solidFill>
                  <a:srgbClr val="000090"/>
                </a:solidFill>
                <a:latin typeface="Calibri"/>
                <a:ea typeface="ＭＳ Ｐゴシック" pitchFamily="-107" charset="-128"/>
                <a:cs typeface="ＭＳ Ｐゴシック" pitchFamily="-107" charset="-128"/>
              </a:rPr>
              <a:t>Observations </a:t>
            </a:r>
            <a:r>
              <a:rPr lang="en-US" sz="2400" kern="0" dirty="0">
                <a:solidFill>
                  <a:srgbClr val="000090"/>
                </a:solidFill>
                <a:latin typeface="Calibri"/>
                <a:ea typeface="ＭＳ Ｐゴシック" pitchFamily="-107" charset="-128"/>
                <a:cs typeface="ＭＳ Ｐゴシック" pitchFamily="-107" charset="-128"/>
              </a:rPr>
              <a:t>for CMIP and IPCC ARs</a:t>
            </a:r>
            <a:br>
              <a:rPr lang="en-US" sz="2400" kern="0" dirty="0">
                <a:solidFill>
                  <a:srgbClr val="000090"/>
                </a:solidFill>
                <a:latin typeface="Calibri"/>
                <a:ea typeface="ＭＳ Ｐゴシック" pitchFamily="-107" charset="-128"/>
                <a:cs typeface="ＭＳ Ｐゴシック" pitchFamily="-107" charset="-128"/>
              </a:rPr>
            </a:br>
            <a:r>
              <a:rPr lang="en-US" sz="2000" i="1" kern="0" dirty="0">
                <a:solidFill>
                  <a:srgbClr val="000090"/>
                </a:solidFill>
                <a:latin typeface="Calibri"/>
                <a:ea typeface="ＭＳ Ｐゴシック" pitchFamily="-107" charset="-128"/>
                <a:cs typeface="ＭＳ Ｐゴシック" pitchFamily="-107" charset="-128"/>
              </a:rPr>
              <a:t>Why is this timely for AR5 and beyond?</a:t>
            </a:r>
            <a:endParaRPr lang="en-US" sz="2400" i="1" kern="0" dirty="0">
              <a:solidFill>
                <a:srgbClr val="000090"/>
              </a:solidFill>
              <a:latin typeface="Calibri"/>
              <a:ea typeface="ＭＳ Ｐゴシック" pitchFamily="-107" charset="-128"/>
              <a:cs typeface="ＭＳ Ｐゴシック" pitchFamily="-107" charset="-128"/>
            </a:endParaRPr>
          </a:p>
        </p:txBody>
      </p:sp>
      <p:grpSp>
        <p:nvGrpSpPr>
          <p:cNvPr id="9" name="Group 8"/>
          <p:cNvGrpSpPr/>
          <p:nvPr/>
        </p:nvGrpSpPr>
        <p:grpSpPr>
          <a:xfrm>
            <a:off x="121605" y="1113797"/>
            <a:ext cx="8877145" cy="1804924"/>
            <a:chOff x="121605" y="1113797"/>
            <a:chExt cx="8877145" cy="1804924"/>
          </a:xfrm>
        </p:grpSpPr>
        <p:sp>
          <p:nvSpPr>
            <p:cNvPr id="42" name="TextBox 41"/>
            <p:cNvSpPr txBox="1"/>
            <p:nvPr/>
          </p:nvSpPr>
          <p:spPr>
            <a:xfrm>
              <a:off x="121605" y="1312727"/>
              <a:ext cx="5934398" cy="707886"/>
            </a:xfrm>
            <a:prstGeom prst="rect">
              <a:avLst/>
            </a:prstGeom>
            <a:noFill/>
          </p:spPr>
          <p:txBody>
            <a:bodyPr wrap="square" rtlCol="0">
              <a:spAutoFit/>
            </a:bodyPr>
            <a:lstStyle/>
            <a:p>
              <a:pPr defTabSz="914279" fontAlgn="base">
                <a:spcBef>
                  <a:spcPct val="0"/>
                </a:spcBef>
                <a:spcAft>
                  <a:spcPct val="0"/>
                </a:spcAft>
              </a:pPr>
              <a:r>
                <a:rPr lang="en-US" sz="2000" u="sng" dirty="0">
                  <a:solidFill>
                    <a:prstClr val="black"/>
                  </a:solidFill>
                  <a:latin typeface="Calibri"/>
                  <a:ea typeface="ＭＳ Ｐゴシック" charset="0"/>
                  <a:cs typeface="ＭＳ Ｐゴシック" charset="0"/>
                </a:rPr>
                <a:t>Model Scoring w/ Observations</a:t>
              </a:r>
              <a:r>
                <a:rPr lang="en-US" sz="2000" dirty="0">
                  <a:solidFill>
                    <a:prstClr val="black"/>
                  </a:solidFill>
                  <a:latin typeface="Calibri"/>
                  <a:ea typeface="ＭＳ Ｐゴシック" charset="0"/>
                  <a:cs typeface="ＭＳ Ｐゴシック" charset="0"/>
                </a:rPr>
                <a:t>: “1 model – 1 vote” to weighting projections based on </a:t>
              </a:r>
              <a:r>
                <a:rPr lang="en-US" sz="2000" dirty="0" smtClean="0">
                  <a:solidFill>
                    <a:prstClr val="black"/>
                  </a:solidFill>
                  <a:latin typeface="Calibri"/>
                  <a:ea typeface="ＭＳ Ｐゴシック" charset="0"/>
                  <a:cs typeface="ＭＳ Ｐゴシック" charset="0"/>
                </a:rPr>
                <a:t>observation metrics.</a:t>
              </a:r>
              <a:endParaRPr lang="en-US" sz="2000" dirty="0">
                <a:solidFill>
                  <a:prstClr val="black"/>
                </a:solidFill>
                <a:latin typeface="Calibri"/>
                <a:ea typeface="ＭＳ Ｐゴシック" charset="0"/>
                <a:cs typeface="ＭＳ Ｐゴシック"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1195" y="1113797"/>
              <a:ext cx="3037555" cy="1804924"/>
            </a:xfrm>
            <a:prstGeom prst="rect">
              <a:avLst/>
            </a:prstGeom>
            <a:ln w="28575" cmpd="sng">
              <a:solidFill>
                <a:srgbClr val="000090"/>
              </a:solidFill>
            </a:ln>
          </p:spPr>
        </p:pic>
      </p:grpSp>
      <p:grpSp>
        <p:nvGrpSpPr>
          <p:cNvPr id="12" name="Group 11"/>
          <p:cNvGrpSpPr/>
          <p:nvPr/>
        </p:nvGrpSpPr>
        <p:grpSpPr>
          <a:xfrm>
            <a:off x="536823" y="2917571"/>
            <a:ext cx="8607177" cy="1833115"/>
            <a:chOff x="536823" y="2917569"/>
            <a:chExt cx="8607177" cy="1833115"/>
          </a:xfrm>
        </p:grpSpPr>
        <p:pic>
          <p:nvPicPr>
            <p:cNvPr id="7" name="Picture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823" y="2917569"/>
              <a:ext cx="2377278" cy="1833115"/>
            </a:xfrm>
            <a:prstGeom prst="rect">
              <a:avLst/>
            </a:prstGeom>
            <a:noFill/>
            <a:ln w="25400">
              <a:solidFill>
                <a:srgbClr val="000090"/>
              </a:solidFill>
              <a:miter lim="800000"/>
              <a:headEnd/>
              <a:tailEnd/>
            </a:ln>
          </p:spPr>
        </p:pic>
        <p:sp>
          <p:nvSpPr>
            <p:cNvPr id="4" name="Rectangle 3"/>
            <p:cNvSpPr/>
            <p:nvPr/>
          </p:nvSpPr>
          <p:spPr>
            <a:xfrm>
              <a:off x="3266438" y="3075506"/>
              <a:ext cx="5877562" cy="1015663"/>
            </a:xfrm>
            <a:prstGeom prst="rect">
              <a:avLst/>
            </a:prstGeom>
          </p:spPr>
          <p:txBody>
            <a:bodyPr wrap="square">
              <a:spAutoFit/>
            </a:bodyPr>
            <a:lstStyle/>
            <a:p>
              <a:pPr defTabSz="914279" fontAlgn="base">
                <a:spcBef>
                  <a:spcPct val="0"/>
                </a:spcBef>
                <a:spcAft>
                  <a:spcPct val="0"/>
                </a:spcAft>
              </a:pPr>
              <a:r>
                <a:rPr lang="en-US" sz="2000" u="sng" dirty="0">
                  <a:solidFill>
                    <a:prstClr val="black"/>
                  </a:solidFill>
                  <a:latin typeface="Calibri"/>
                  <a:ea typeface="ＭＳ Ｐゴシック" charset="0"/>
                  <a:cs typeface="ＭＳ Ｐゴシック" charset="0"/>
                </a:rPr>
                <a:t>Earth System Modeling</a:t>
              </a:r>
              <a:r>
                <a:rPr lang="en-US" sz="2000" dirty="0">
                  <a:solidFill>
                    <a:prstClr val="black"/>
                  </a:solidFill>
                  <a:latin typeface="Calibri"/>
                  <a:ea typeface="ＭＳ Ｐゴシック" charset="0"/>
                  <a:cs typeface="ＭＳ Ｐゴシック" charset="0"/>
                </a:rPr>
                <a:t> (e.g. Coupled Carbon-Climate): added complexity, more degrees of freedom, need for observational </a:t>
              </a:r>
              <a:r>
                <a:rPr lang="en-US" sz="2000" dirty="0" smtClean="0">
                  <a:solidFill>
                    <a:prstClr val="black"/>
                  </a:solidFill>
                  <a:latin typeface="Calibri"/>
                  <a:ea typeface="ＭＳ Ｐゴシック" charset="0"/>
                  <a:cs typeface="ＭＳ Ｐゴシック" charset="0"/>
                </a:rPr>
                <a:t>constraints</a:t>
              </a:r>
              <a:endParaRPr lang="en-US" sz="2000" dirty="0">
                <a:solidFill>
                  <a:prstClr val="black"/>
                </a:solidFill>
                <a:latin typeface="Calibri"/>
                <a:ea typeface="ＭＳ Ｐゴシック" charset="0"/>
                <a:cs typeface="ＭＳ Ｐゴシック" charset="0"/>
              </a:endParaRPr>
            </a:p>
          </p:txBody>
        </p:sp>
      </p:grpSp>
      <p:grpSp>
        <p:nvGrpSpPr>
          <p:cNvPr id="13" name="Group 12"/>
          <p:cNvGrpSpPr/>
          <p:nvPr/>
        </p:nvGrpSpPr>
        <p:grpSpPr>
          <a:xfrm>
            <a:off x="108099" y="4998474"/>
            <a:ext cx="8742941" cy="1658068"/>
            <a:chOff x="108097" y="4998474"/>
            <a:chExt cx="8742941" cy="1658068"/>
          </a:xfrm>
        </p:grpSpPr>
        <p:grpSp>
          <p:nvGrpSpPr>
            <p:cNvPr id="11" name="Group 10"/>
            <p:cNvGrpSpPr/>
            <p:nvPr/>
          </p:nvGrpSpPr>
          <p:grpSpPr>
            <a:xfrm>
              <a:off x="108097" y="4998474"/>
              <a:ext cx="8742941" cy="1658068"/>
              <a:chOff x="108097" y="4998474"/>
              <a:chExt cx="8742941" cy="1658068"/>
            </a:xfrm>
          </p:grpSpPr>
          <p:sp>
            <p:nvSpPr>
              <p:cNvPr id="6" name="Rectangle 5"/>
              <p:cNvSpPr/>
              <p:nvPr/>
            </p:nvSpPr>
            <p:spPr>
              <a:xfrm>
                <a:off x="108097" y="5304617"/>
                <a:ext cx="6093748" cy="646331"/>
              </a:xfrm>
              <a:prstGeom prst="rect">
                <a:avLst/>
              </a:prstGeom>
            </p:spPr>
            <p:txBody>
              <a:bodyPr wrap="square">
                <a:spAutoFit/>
              </a:bodyPr>
              <a:lstStyle/>
              <a:p>
                <a:pPr defTabSz="914279" fontAlgn="base">
                  <a:spcBef>
                    <a:spcPct val="0"/>
                  </a:spcBef>
                  <a:spcAft>
                    <a:spcPct val="0"/>
                  </a:spcAft>
                </a:pPr>
                <a:r>
                  <a:rPr lang="en-US" u="sng" dirty="0">
                    <a:solidFill>
                      <a:prstClr val="black"/>
                    </a:solidFill>
                    <a:latin typeface="Arial" pitchFamily="-65" charset="0"/>
                    <a:ea typeface="ＭＳ Ｐゴシック" charset="0"/>
                    <a:cs typeface="ＭＳ Ｐゴシック" charset="0"/>
                  </a:rPr>
                  <a:t>Decadal Predictions:</a:t>
                </a:r>
                <a:r>
                  <a:rPr lang="en-US" dirty="0">
                    <a:solidFill>
                      <a:prstClr val="black"/>
                    </a:solidFill>
                    <a:latin typeface="Arial" pitchFamily="-65" charset="0"/>
                    <a:ea typeface="ＭＳ Ｐゴシック" charset="0"/>
                    <a:cs typeface="ＭＳ Ｐゴシック" charset="0"/>
                  </a:rPr>
                  <a:t> Downscaling GCMs with regional models is key to many decision-support </a:t>
                </a:r>
                <a:r>
                  <a:rPr lang="en-US" dirty="0" smtClean="0">
                    <a:solidFill>
                      <a:prstClr val="black"/>
                    </a:solidFill>
                    <a:latin typeface="Arial" pitchFamily="-65" charset="0"/>
                    <a:ea typeface="ＭＳ Ｐゴシック" charset="0"/>
                    <a:cs typeface="ＭＳ Ｐゴシック" charset="0"/>
                  </a:rPr>
                  <a:t>issues</a:t>
                </a:r>
                <a:r>
                  <a:rPr lang="en-US" dirty="0">
                    <a:solidFill>
                      <a:prstClr val="black"/>
                    </a:solidFill>
                    <a:latin typeface="Arial" pitchFamily="-65" charset="0"/>
                    <a:ea typeface="ＭＳ Ｐゴシック" charset="0"/>
                    <a:cs typeface="ＭＳ Ｐゴシック" charset="0"/>
                  </a:rPr>
                  <a:t>.</a:t>
                </a:r>
              </a:p>
            </p:txBody>
          </p:sp>
          <p:pic>
            <p:nvPicPr>
              <p:cNvPr id="10" name="Picture 7" descr="Picture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0672" y="4998474"/>
                <a:ext cx="2600366" cy="1658068"/>
              </a:xfrm>
              <a:prstGeom prst="rect">
                <a:avLst/>
              </a:prstGeom>
              <a:noFill/>
              <a:ln w="25400">
                <a:solidFill>
                  <a:srgbClr val="000090"/>
                </a:solidFill>
                <a:miter lim="800000"/>
                <a:headEnd/>
                <a:tailEnd/>
              </a:ln>
            </p:spPr>
          </p:pic>
        </p:grpSp>
        <p:sp>
          <p:nvSpPr>
            <p:cNvPr id="8" name="TextBox 7"/>
            <p:cNvSpPr txBox="1"/>
            <p:nvPr/>
          </p:nvSpPr>
          <p:spPr>
            <a:xfrm>
              <a:off x="7004376" y="6256885"/>
              <a:ext cx="1176185" cy="379225"/>
            </a:xfrm>
            <a:prstGeom prst="rect">
              <a:avLst/>
            </a:prstGeom>
            <a:noFill/>
          </p:spPr>
          <p:txBody>
            <a:bodyPr wrap="none" rtlCol="0">
              <a:spAutoFit/>
            </a:bodyPr>
            <a:lstStyle/>
            <a:p>
              <a:pPr defTabSz="914279" fontAlgn="base">
                <a:spcBef>
                  <a:spcPct val="0"/>
                </a:spcBef>
                <a:spcAft>
                  <a:spcPct val="0"/>
                </a:spcAft>
              </a:pPr>
              <a:r>
                <a:rPr lang="en-US" dirty="0">
                  <a:solidFill>
                    <a:prstClr val="black"/>
                  </a:solidFill>
                  <a:latin typeface="Arial" pitchFamily="-65" charset="0"/>
                  <a:ea typeface="ＭＳ Ｐゴシック" charset="0"/>
                  <a:cs typeface="ＭＳ Ｐゴシック" charset="0"/>
                </a:rPr>
                <a:t>CORDEX</a:t>
              </a:r>
            </a:p>
          </p:txBody>
        </p:sp>
      </p:grpSp>
    </p:spTree>
    <p:extLst>
      <p:ext uri="{BB962C8B-B14F-4D97-AF65-F5344CB8AC3E}">
        <p14:creationId xmlns:p14="http://schemas.microsoft.com/office/powerpoint/2010/main" val="1786589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8052" y="1774588"/>
            <a:ext cx="2804881" cy="22387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1" name="TextBox 1"/>
          <p:cNvSpPr txBox="1">
            <a:spLocks noChangeArrowheads="1"/>
          </p:cNvSpPr>
          <p:nvPr/>
        </p:nvSpPr>
        <p:spPr bwMode="auto">
          <a:xfrm>
            <a:off x="685800" y="101601"/>
            <a:ext cx="7975600"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279" eaLnBrk="0" fontAlgn="base" hangingPunct="0">
              <a:spcBef>
                <a:spcPct val="0"/>
              </a:spcBef>
              <a:spcAft>
                <a:spcPct val="0"/>
              </a:spcAft>
            </a:pPr>
            <a:r>
              <a:rPr lang="en-US" b="0" dirty="0">
                <a:solidFill>
                  <a:srgbClr val="35359B"/>
                </a:solidFill>
              </a:rPr>
              <a:t>Model and Observation Overlap</a:t>
            </a:r>
          </a:p>
          <a:p>
            <a:pPr algn="ctr" defTabSz="914279" eaLnBrk="0" fontAlgn="base" hangingPunct="0">
              <a:spcBef>
                <a:spcPct val="0"/>
              </a:spcBef>
              <a:spcAft>
                <a:spcPct val="0"/>
              </a:spcAft>
            </a:pPr>
            <a:r>
              <a:rPr lang="en-US" sz="1800" b="0" dirty="0">
                <a:solidFill>
                  <a:prstClr val="black"/>
                </a:solidFill>
              </a:rPr>
              <a:t>For what quantities are </a:t>
            </a:r>
            <a:r>
              <a:rPr lang="en-US" sz="1800" b="0" dirty="0" smtClean="0">
                <a:solidFill>
                  <a:prstClr val="black"/>
                </a:solidFill>
              </a:rPr>
              <a:t>comparisons </a:t>
            </a:r>
            <a:r>
              <a:rPr lang="en-US" sz="1800" b="0" dirty="0">
                <a:solidFill>
                  <a:prstClr val="black"/>
                </a:solidFill>
              </a:rPr>
              <a:t>viable?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1100" y="1435100"/>
            <a:ext cx="3784600" cy="2838450"/>
          </a:xfrm>
          <a:prstGeom prst="rect">
            <a:avLst/>
          </a:prstGeom>
          <a:ln w="38100" cmpd="sng">
            <a:solidFill>
              <a:schemeClr val="accent6">
                <a:lumMod val="50000"/>
              </a:schemeClr>
            </a:solidFill>
          </a:ln>
        </p:spPr>
      </p:pic>
      <p:sp>
        <p:nvSpPr>
          <p:cNvPr id="7" name="TextBox 6"/>
          <p:cNvSpPr txBox="1">
            <a:spLocks noChangeArrowheads="1"/>
          </p:cNvSpPr>
          <p:nvPr/>
        </p:nvSpPr>
        <p:spPr bwMode="auto">
          <a:xfrm>
            <a:off x="4791152" y="4351340"/>
            <a:ext cx="4443260" cy="23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279" eaLnBrk="0" fontAlgn="base" hangingPunct="0">
              <a:spcBef>
                <a:spcPct val="0"/>
              </a:spcBef>
              <a:spcAft>
                <a:spcPct val="0"/>
              </a:spcAft>
            </a:pPr>
            <a:r>
              <a:rPr lang="en-US" sz="1800" dirty="0" smtClean="0">
                <a:solidFill>
                  <a:prstClr val="black"/>
                </a:solidFill>
              </a:rPr>
              <a:t>Example</a:t>
            </a:r>
            <a:r>
              <a:rPr lang="en-US" sz="1800" b="0" dirty="0" smtClean="0">
                <a:solidFill>
                  <a:prstClr val="black"/>
                </a:solidFill>
              </a:rPr>
              <a:t>: Current </a:t>
            </a:r>
            <a:r>
              <a:rPr lang="en-US" sz="1800" b="0" dirty="0">
                <a:solidFill>
                  <a:prstClr val="black"/>
                </a:solidFill>
              </a:rPr>
              <a:t>NASA Missions ~14</a:t>
            </a:r>
          </a:p>
          <a:p>
            <a:pPr algn="ctr" defTabSz="914279" eaLnBrk="0" fontAlgn="base" hangingPunct="0">
              <a:spcBef>
                <a:spcPct val="0"/>
              </a:spcBef>
              <a:spcAft>
                <a:spcPct val="0"/>
              </a:spcAft>
            </a:pPr>
            <a:r>
              <a:rPr lang="en-US" sz="1800" b="0" dirty="0">
                <a:solidFill>
                  <a:prstClr val="black"/>
                </a:solidFill>
              </a:rPr>
              <a:t>Total Missions Flown ~ 60</a:t>
            </a:r>
          </a:p>
          <a:p>
            <a:pPr algn="ctr" defTabSz="914279" eaLnBrk="0" fontAlgn="base" hangingPunct="0">
              <a:spcBef>
                <a:spcPct val="0"/>
              </a:spcBef>
              <a:spcAft>
                <a:spcPct val="0"/>
              </a:spcAft>
            </a:pPr>
            <a:r>
              <a:rPr lang="en-US" sz="1800" b="0" dirty="0">
                <a:solidFill>
                  <a:prstClr val="black"/>
                </a:solidFill>
              </a:rPr>
              <a:t>Many with multiple instruments</a:t>
            </a:r>
          </a:p>
          <a:p>
            <a:pPr algn="ctr" defTabSz="914279" eaLnBrk="0" fontAlgn="base" hangingPunct="0">
              <a:spcBef>
                <a:spcPct val="0"/>
              </a:spcBef>
              <a:spcAft>
                <a:spcPct val="0"/>
              </a:spcAft>
            </a:pPr>
            <a:r>
              <a:rPr lang="en-US" sz="1800" b="0" dirty="0">
                <a:solidFill>
                  <a:prstClr val="black"/>
                </a:solidFill>
              </a:rPr>
              <a:t>Most with multiple products (e.g. 10-100s)</a:t>
            </a:r>
          </a:p>
          <a:p>
            <a:pPr algn="ctr" defTabSz="914279" eaLnBrk="0" fontAlgn="base" hangingPunct="0">
              <a:spcBef>
                <a:spcPct val="0"/>
              </a:spcBef>
              <a:spcAft>
                <a:spcPct val="0"/>
              </a:spcAft>
            </a:pPr>
            <a:r>
              <a:rPr lang="en-US" sz="1800" b="0" dirty="0">
                <a:solidFill>
                  <a:prstClr val="black"/>
                </a:solidFill>
              </a:rPr>
              <a:t>Many cases with the same products</a:t>
            </a:r>
          </a:p>
          <a:p>
            <a:pPr algn="ctr" defTabSz="914279" eaLnBrk="0" fontAlgn="base" hangingPunct="0">
              <a:spcBef>
                <a:spcPct val="0"/>
              </a:spcBef>
              <a:spcAft>
                <a:spcPct val="0"/>
              </a:spcAft>
            </a:pPr>
            <a:endParaRPr lang="en-US" sz="1800" b="0" dirty="0">
              <a:solidFill>
                <a:prstClr val="black"/>
              </a:solidFill>
            </a:endParaRPr>
          </a:p>
          <a:p>
            <a:pPr algn="ctr" defTabSz="914279" eaLnBrk="0" fontAlgn="base" hangingPunct="0">
              <a:spcBef>
                <a:spcPct val="0"/>
              </a:spcBef>
              <a:spcAft>
                <a:spcPct val="0"/>
              </a:spcAft>
            </a:pPr>
            <a:r>
              <a:rPr lang="en-US" sz="1800" b="0" u="sng" dirty="0">
                <a:solidFill>
                  <a:prstClr val="black"/>
                </a:solidFill>
              </a:rPr>
              <a:t>Over 1000 satellite-</a:t>
            </a:r>
          </a:p>
          <a:p>
            <a:pPr algn="ctr" defTabSz="914279" eaLnBrk="0" fontAlgn="base" hangingPunct="0">
              <a:spcBef>
                <a:spcPct val="0"/>
              </a:spcBef>
              <a:spcAft>
                <a:spcPct val="0"/>
              </a:spcAft>
            </a:pPr>
            <a:r>
              <a:rPr lang="en-US" sz="1800" b="0" u="sng" dirty="0">
                <a:solidFill>
                  <a:prstClr val="black"/>
                </a:solidFill>
              </a:rPr>
              <a:t>derived quantities</a:t>
            </a:r>
          </a:p>
        </p:txBody>
      </p:sp>
      <p:pic>
        <p:nvPicPr>
          <p:cNvPr id="40964" name="Picture 28" descr="pcmdi.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49" y="1447803"/>
            <a:ext cx="3473451" cy="2765425"/>
          </a:xfrm>
          <a:prstGeom prst="rect">
            <a:avLst/>
          </a:prstGeom>
          <a:noFill/>
          <a:ln w="38100">
            <a:solidFill>
              <a:srgbClr val="35359B"/>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Box 7"/>
          <p:cNvSpPr txBox="1">
            <a:spLocks noChangeArrowheads="1"/>
          </p:cNvSpPr>
          <p:nvPr/>
        </p:nvSpPr>
        <p:spPr bwMode="auto">
          <a:xfrm>
            <a:off x="944730" y="4635502"/>
            <a:ext cx="2819066" cy="23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279" eaLnBrk="0" fontAlgn="base" hangingPunct="0">
              <a:spcBef>
                <a:spcPct val="0"/>
              </a:spcBef>
              <a:spcAft>
                <a:spcPct val="0"/>
              </a:spcAft>
            </a:pPr>
            <a:r>
              <a:rPr lang="en-US" sz="1800" b="0">
                <a:solidFill>
                  <a:prstClr val="black"/>
                </a:solidFill>
              </a:rPr>
              <a:t>~120 ocean</a:t>
            </a:r>
          </a:p>
          <a:p>
            <a:pPr algn="ctr" defTabSz="914279" eaLnBrk="0" fontAlgn="base" hangingPunct="0">
              <a:spcBef>
                <a:spcPct val="0"/>
              </a:spcBef>
              <a:spcAft>
                <a:spcPct val="0"/>
              </a:spcAft>
            </a:pPr>
            <a:r>
              <a:rPr lang="en-US" sz="1800" b="0">
                <a:solidFill>
                  <a:prstClr val="black"/>
                </a:solidFill>
              </a:rPr>
              <a:t>~60 land</a:t>
            </a:r>
          </a:p>
          <a:p>
            <a:pPr algn="ctr" defTabSz="914279" eaLnBrk="0" fontAlgn="base" hangingPunct="0">
              <a:spcBef>
                <a:spcPct val="0"/>
              </a:spcBef>
              <a:spcAft>
                <a:spcPct val="0"/>
              </a:spcAft>
            </a:pPr>
            <a:r>
              <a:rPr lang="en-US" sz="1800" b="0">
                <a:solidFill>
                  <a:prstClr val="black"/>
                </a:solidFill>
              </a:rPr>
              <a:t>~90 atmos</a:t>
            </a:r>
          </a:p>
          <a:p>
            <a:pPr algn="ctr" defTabSz="914279" eaLnBrk="0" fontAlgn="base" hangingPunct="0">
              <a:spcBef>
                <a:spcPct val="0"/>
              </a:spcBef>
              <a:spcAft>
                <a:spcPct val="0"/>
              </a:spcAft>
            </a:pPr>
            <a:r>
              <a:rPr lang="en-US" sz="1800" b="0">
                <a:solidFill>
                  <a:prstClr val="black"/>
                </a:solidFill>
              </a:rPr>
              <a:t>~50 cryosphere</a:t>
            </a:r>
          </a:p>
          <a:p>
            <a:pPr algn="ctr" defTabSz="914279" eaLnBrk="0" fontAlgn="base" hangingPunct="0">
              <a:spcBef>
                <a:spcPct val="0"/>
              </a:spcBef>
              <a:spcAft>
                <a:spcPct val="0"/>
              </a:spcAft>
            </a:pPr>
            <a:endParaRPr lang="en-US" sz="1800" b="0">
              <a:solidFill>
                <a:prstClr val="black"/>
              </a:solidFill>
            </a:endParaRPr>
          </a:p>
          <a:p>
            <a:pPr algn="ctr" defTabSz="914279" eaLnBrk="0" fontAlgn="base" hangingPunct="0">
              <a:spcBef>
                <a:spcPct val="0"/>
              </a:spcBef>
              <a:spcAft>
                <a:spcPct val="0"/>
              </a:spcAft>
            </a:pPr>
            <a:r>
              <a:rPr lang="en-US" sz="1800" b="0" u="sng">
                <a:solidFill>
                  <a:prstClr val="black"/>
                </a:solidFill>
              </a:rPr>
              <a:t>Over 300 Variables in</a:t>
            </a:r>
          </a:p>
          <a:p>
            <a:pPr algn="ctr" defTabSz="914279" eaLnBrk="0" fontAlgn="base" hangingPunct="0">
              <a:spcBef>
                <a:spcPct val="0"/>
              </a:spcBef>
              <a:spcAft>
                <a:spcPct val="0"/>
              </a:spcAft>
            </a:pPr>
            <a:r>
              <a:rPr lang="en-US" sz="1800" b="0" u="sng">
                <a:solidFill>
                  <a:prstClr val="black"/>
                </a:solidFill>
              </a:rPr>
              <a:t>(monthly) CMIP Database</a:t>
            </a:r>
          </a:p>
          <a:p>
            <a:pPr algn="ctr" defTabSz="914279" eaLnBrk="0" fontAlgn="base" hangingPunct="0">
              <a:spcBef>
                <a:spcPct val="0"/>
              </a:spcBef>
              <a:spcAft>
                <a:spcPct val="0"/>
              </a:spcAft>
            </a:pPr>
            <a:endParaRPr lang="en-US" sz="1800" b="0">
              <a:solidFill>
                <a:prstClr val="black"/>
              </a:solidFill>
            </a:endParaRPr>
          </a:p>
        </p:txBody>
      </p:sp>
      <p:pic>
        <p:nvPicPr>
          <p:cNvPr id="40966"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8702" y="3263902"/>
            <a:ext cx="3136900" cy="1231900"/>
          </a:xfrm>
          <a:prstGeom prst="rect">
            <a:avLst/>
          </a:prstGeom>
          <a:noFill/>
          <a:ln w="38100">
            <a:solidFill>
              <a:srgbClr val="35359B"/>
            </a:solidFill>
            <a:miter lim="800000"/>
            <a:headEnd/>
            <a:tailEnd/>
          </a:ln>
          <a:extLst>
            <a:ext uri="{909E8E84-426E-40dd-AFC4-6F175D3DCCD1}">
              <a14:hiddenFill xmlns:a14="http://schemas.microsoft.com/office/drawing/2010/main">
                <a:solidFill>
                  <a:srgbClr val="FFFFFF"/>
                </a:solidFill>
              </a14:hiddenFill>
            </a:ext>
          </a:extLst>
        </p:spPr>
      </p:pic>
      <p:sp>
        <p:nvSpPr>
          <p:cNvPr id="40967" name="Rectangle 10"/>
          <p:cNvSpPr>
            <a:spLocks noChangeArrowheads="1"/>
          </p:cNvSpPr>
          <p:nvPr/>
        </p:nvSpPr>
        <p:spPr bwMode="auto">
          <a:xfrm>
            <a:off x="2436815" y="3389315"/>
            <a:ext cx="15525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pPr algn="ctr" defTabSz="914279" eaLnBrk="0" fontAlgn="base" hangingPunct="0">
              <a:spcBef>
                <a:spcPct val="0"/>
              </a:spcBef>
              <a:spcAft>
                <a:spcPct val="0"/>
              </a:spcAft>
            </a:pPr>
            <a:r>
              <a:rPr lang="en-US" sz="1400">
                <a:solidFill>
                  <a:srgbClr val="35359B"/>
                </a:solidFill>
                <a:latin typeface="Arial" charset="0"/>
                <a:ea typeface="ＭＳ Ｐゴシック" charset="0"/>
                <a:cs typeface="ＭＳ Ｐゴシック" charset="0"/>
              </a:rPr>
              <a:t>Taylor et al. 2008</a:t>
            </a:r>
          </a:p>
        </p:txBody>
      </p:sp>
      <p:sp>
        <p:nvSpPr>
          <p:cNvPr id="34" name="Left-Right Arrow 33"/>
          <p:cNvSpPr/>
          <p:nvPr/>
        </p:nvSpPr>
        <p:spPr>
          <a:xfrm>
            <a:off x="3949700" y="6134102"/>
            <a:ext cx="1778000" cy="368300"/>
          </a:xfrm>
          <a:prstGeom prst="leftRightArrow">
            <a:avLst/>
          </a:prstGeom>
          <a:solidFill>
            <a:srgbClr val="24F7FF"/>
          </a:solidFill>
          <a:ln>
            <a:solidFill>
              <a:srgbClr val="35359B"/>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94599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7" name="Rectangle 3"/>
          <p:cNvSpPr>
            <a:spLocks noGrp="1" noChangeArrowheads="1"/>
          </p:cNvSpPr>
          <p:nvPr>
            <p:ph type="subTitle" idx="1"/>
          </p:nvPr>
        </p:nvSpPr>
        <p:spPr>
          <a:xfrm>
            <a:off x="1" y="1323634"/>
            <a:ext cx="9143999" cy="5547175"/>
          </a:xfrm>
          <a:noFill/>
        </p:spPr>
        <p:txBody>
          <a:bodyPr/>
          <a:lstStyle/>
          <a:p>
            <a:pPr marL="457200" indent="-457200" algn="l">
              <a:spcBef>
                <a:spcPts val="0"/>
              </a:spcBef>
              <a:spcAft>
                <a:spcPts val="1200"/>
              </a:spcAft>
              <a:buFont typeface="+mj-lt"/>
              <a:buAutoNum type="arabicPeriod"/>
              <a:defRPr/>
            </a:pPr>
            <a:r>
              <a:rPr lang="en-US" sz="2000" b="0" dirty="0" smtClean="0">
                <a:solidFill>
                  <a:schemeClr val="tx1"/>
                </a:solidFill>
                <a:latin typeface="Arial" pitchFamily="34" charset="0"/>
                <a:cs typeface="Arial" pitchFamily="34" charset="0"/>
              </a:rPr>
              <a:t>Use the </a:t>
            </a:r>
            <a:r>
              <a:rPr lang="en-US" sz="2000" b="0" dirty="0" smtClean="0">
                <a:solidFill>
                  <a:srgbClr val="FF0000"/>
                </a:solidFill>
                <a:latin typeface="Arial" pitchFamily="34" charset="0"/>
                <a:cs typeface="Arial" pitchFamily="34" charset="0"/>
              </a:rPr>
              <a:t>CMIP5 simulation protocol </a:t>
            </a:r>
            <a:r>
              <a:rPr lang="en-US" sz="2000" b="0" dirty="0" smtClean="0">
                <a:solidFill>
                  <a:schemeClr val="tx1"/>
                </a:solidFill>
                <a:latin typeface="Arial" pitchFamily="34" charset="0"/>
                <a:cs typeface="Arial" pitchFamily="34" charset="0"/>
              </a:rPr>
              <a:t>(Taylor et al. 2009) </a:t>
            </a:r>
            <a:r>
              <a:rPr lang="en-US" sz="2000" dirty="0" smtClean="0">
                <a:solidFill>
                  <a:schemeClr val="tx1"/>
                </a:solidFill>
                <a:latin typeface="Arial" pitchFamily="34" charset="0"/>
                <a:cs typeface="Arial" pitchFamily="34" charset="0"/>
              </a:rPr>
              <a:t>as guideline for deciding which observations to select.</a:t>
            </a:r>
            <a:br>
              <a:rPr lang="en-US" sz="2000" dirty="0" smtClean="0">
                <a:solidFill>
                  <a:schemeClr val="tx1"/>
                </a:solidFill>
                <a:latin typeface="Arial" pitchFamily="34" charset="0"/>
                <a:cs typeface="Arial" pitchFamily="34" charset="0"/>
              </a:rPr>
            </a:br>
            <a:r>
              <a:rPr lang="en-US" sz="1400" b="0" dirty="0" smtClean="0">
                <a:solidFill>
                  <a:srgbClr val="0000FF"/>
                </a:solidFill>
                <a:latin typeface="Arial" pitchFamily="34" charset="0"/>
                <a:cs typeface="Arial" pitchFamily="34" charset="0"/>
              </a:rPr>
              <a:t>Initial</a:t>
            </a:r>
            <a:r>
              <a:rPr lang="en-US" sz="1400" b="0" dirty="0" smtClean="0">
                <a:solidFill>
                  <a:schemeClr val="tx1"/>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Target was monthly averaged (OMON, AMON) products on 1 x 1 degree grid</a:t>
            </a:r>
            <a:r>
              <a:rPr lang="en-US" sz="1400" b="0" dirty="0" smtClean="0">
                <a:solidFill>
                  <a:srgbClr val="0000FF"/>
                </a:solidFill>
                <a:latin typeface="Arial" pitchFamily="34" charset="0"/>
                <a:cs typeface="Arial" pitchFamily="34" charset="0"/>
              </a:rPr>
              <a:t> </a:t>
            </a:r>
            <a:endParaRPr lang="en-US" sz="1400" b="0" i="1" dirty="0" smtClean="0">
              <a:solidFill>
                <a:srgbClr val="0000FF"/>
              </a:solidFill>
              <a:latin typeface="Arial" pitchFamily="34" charset="0"/>
              <a:cs typeface="Arial" pitchFamily="34" charset="0"/>
            </a:endParaRPr>
          </a:p>
          <a:p>
            <a:pPr marL="457200" indent="-457200" algn="l">
              <a:spcBef>
                <a:spcPts val="0"/>
              </a:spcBef>
              <a:spcAft>
                <a:spcPts val="1200"/>
              </a:spcAft>
              <a:buFont typeface="+mj-lt"/>
              <a:buAutoNum type="arabicPeriod"/>
              <a:defRPr/>
            </a:pPr>
            <a:r>
              <a:rPr lang="en-US" sz="2000" b="0" dirty="0" smtClean="0">
                <a:solidFill>
                  <a:schemeClr val="tx1"/>
                </a:solidFill>
                <a:latin typeface="Arial" pitchFamily="34" charset="0"/>
                <a:cs typeface="Arial" pitchFamily="34" charset="0"/>
              </a:rPr>
              <a:t>Convert (Satellite) Observations to CMIP model output format</a:t>
            </a:r>
            <a:br>
              <a:rPr lang="en-US" sz="2000" b="0" dirty="0" smtClean="0">
                <a:solidFill>
                  <a:schemeClr val="tx1"/>
                </a:solidFill>
                <a:latin typeface="Arial" pitchFamily="34" charset="0"/>
                <a:cs typeface="Arial" pitchFamily="34" charset="0"/>
              </a:rPr>
            </a:br>
            <a:r>
              <a:rPr lang="en-US" sz="1400" b="0" dirty="0" smtClean="0">
                <a:solidFill>
                  <a:srgbClr val="0000FF"/>
                </a:solidFill>
                <a:latin typeface="Arial" pitchFamily="34" charset="0"/>
                <a:cs typeface="Arial" pitchFamily="34" charset="0"/>
              </a:rPr>
              <a:t>CMOR output, </a:t>
            </a:r>
            <a:r>
              <a:rPr lang="en-US" sz="1400" b="0" dirty="0" err="1" smtClean="0">
                <a:solidFill>
                  <a:srgbClr val="0000FF"/>
                </a:solidFill>
                <a:latin typeface="Arial" pitchFamily="34" charset="0"/>
                <a:cs typeface="Arial" pitchFamily="34" charset="0"/>
              </a:rPr>
              <a:t>NetCDF</a:t>
            </a:r>
            <a:r>
              <a:rPr lang="en-US" sz="1400" b="0" dirty="0" smtClean="0">
                <a:solidFill>
                  <a:srgbClr val="0000FF"/>
                </a:solidFill>
                <a:latin typeface="Arial" pitchFamily="34" charset="0"/>
                <a:cs typeface="Arial" pitchFamily="34" charset="0"/>
              </a:rPr>
              <a:t> files, CF Convention Metadata, CMIP standard pressure levels, etc.                       Not a new product. Independent QC check before release.</a:t>
            </a:r>
          </a:p>
          <a:p>
            <a:pPr marL="457200" indent="-457200" algn="l">
              <a:spcBef>
                <a:spcPts val="0"/>
              </a:spcBef>
              <a:spcAft>
                <a:spcPts val="1200"/>
              </a:spcAft>
              <a:buFont typeface="+mj-lt"/>
              <a:buAutoNum type="arabicPeriod"/>
              <a:defRPr/>
            </a:pPr>
            <a:r>
              <a:rPr lang="en-US" sz="2000" b="0" dirty="0" smtClean="0">
                <a:solidFill>
                  <a:schemeClr val="tx1"/>
                </a:solidFill>
                <a:latin typeface="Arial" pitchFamily="34" charset="0"/>
                <a:cs typeface="Arial" pitchFamily="34" charset="0"/>
              </a:rPr>
              <a:t>Includes a </a:t>
            </a:r>
            <a:r>
              <a:rPr lang="en-US" sz="2000" dirty="0" smtClean="0">
                <a:solidFill>
                  <a:schemeClr val="tx1"/>
                </a:solidFill>
                <a:latin typeface="Arial" pitchFamily="34" charset="0"/>
                <a:cs typeface="Arial" pitchFamily="34" charset="0"/>
              </a:rPr>
              <a:t>6-8</a:t>
            </a:r>
            <a:r>
              <a:rPr lang="en-US" sz="2000" b="0" dirty="0" smtClean="0">
                <a:solidFill>
                  <a:schemeClr val="tx1"/>
                </a:solidFill>
                <a:latin typeface="Arial" pitchFamily="34" charset="0"/>
                <a:cs typeface="Arial" pitchFamily="34" charset="0"/>
              </a:rPr>
              <a:t> page </a:t>
            </a:r>
            <a:r>
              <a:rPr lang="en-US" sz="2000" dirty="0" smtClean="0">
                <a:solidFill>
                  <a:srgbClr val="FF0000"/>
                </a:solidFill>
                <a:latin typeface="Arial" pitchFamily="34" charset="0"/>
                <a:cs typeface="Arial" pitchFamily="34" charset="0"/>
              </a:rPr>
              <a:t>T</a:t>
            </a:r>
            <a:r>
              <a:rPr lang="en-US" sz="2000" b="0" dirty="0" smtClean="0">
                <a:solidFill>
                  <a:srgbClr val="FF0000"/>
                </a:solidFill>
                <a:latin typeface="Arial" pitchFamily="34" charset="0"/>
                <a:cs typeface="Arial" pitchFamily="34" charset="0"/>
              </a:rPr>
              <a:t>echnical Note </a:t>
            </a:r>
            <a:r>
              <a:rPr lang="en-US" sz="2000" b="0" dirty="0" smtClean="0">
                <a:solidFill>
                  <a:schemeClr val="tx1"/>
                </a:solidFill>
                <a:latin typeface="Arial" pitchFamily="34" charset="0"/>
                <a:cs typeface="Arial" pitchFamily="34" charset="0"/>
              </a:rPr>
              <a:t>describing strengths/weaknesses, uncertainties, caveats </a:t>
            </a:r>
            <a:r>
              <a:rPr lang="en-US" sz="2000" b="0" dirty="0" err="1" smtClean="0">
                <a:solidFill>
                  <a:schemeClr val="tx1"/>
                </a:solidFill>
                <a:latin typeface="Arial" pitchFamily="34" charset="0"/>
                <a:cs typeface="Arial" pitchFamily="34" charset="0"/>
              </a:rPr>
              <a:t>regardingcomparisons</a:t>
            </a:r>
            <a:r>
              <a:rPr lang="en-US" sz="2000" b="0" dirty="0" smtClean="0">
                <a:solidFill>
                  <a:schemeClr val="tx1"/>
                </a:solidFill>
                <a:latin typeface="Arial" pitchFamily="34" charset="0"/>
                <a:cs typeface="Arial" pitchFamily="34" charset="0"/>
              </a:rPr>
              <a:t> with models.  				   </a:t>
            </a:r>
            <a:r>
              <a:rPr lang="en-US" sz="1400" b="0" dirty="0" smtClean="0">
                <a:solidFill>
                  <a:srgbClr val="0000FF"/>
                </a:solidFill>
                <a:latin typeface="Arial" pitchFamily="34" charset="0"/>
                <a:cs typeface="Arial" pitchFamily="34" charset="0"/>
              </a:rPr>
              <a:t>(at graduate student level)</a:t>
            </a:r>
          </a:p>
          <a:p>
            <a:pPr marL="457200" indent="-457200" algn="l">
              <a:spcBef>
                <a:spcPts val="0"/>
              </a:spcBef>
              <a:spcAft>
                <a:spcPts val="1200"/>
              </a:spcAft>
              <a:buFont typeface="+mj-lt"/>
              <a:buAutoNum type="arabicPeriod"/>
              <a:defRPr/>
            </a:pPr>
            <a:r>
              <a:rPr lang="en-US" sz="2000" b="0" dirty="0" smtClean="0">
                <a:solidFill>
                  <a:schemeClr val="tx1"/>
                </a:solidFill>
                <a:latin typeface="Arial" pitchFamily="34" charset="0"/>
                <a:cs typeface="Arial" pitchFamily="34" charset="0"/>
              </a:rPr>
              <a:t>Host side by side on the ESG with CMIP5</a:t>
            </a:r>
          </a:p>
        </p:txBody>
      </p:sp>
      <p:sp>
        <p:nvSpPr>
          <p:cNvPr id="5" name="Title 2"/>
          <p:cNvSpPr txBox="1">
            <a:spLocks/>
          </p:cNvSpPr>
          <p:nvPr/>
        </p:nvSpPr>
        <p:spPr bwMode="auto">
          <a:xfrm>
            <a:off x="296910" y="-11096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2800" kern="0" dirty="0" smtClean="0">
                <a:solidFill>
                  <a:srgbClr val="000090"/>
                </a:solidFill>
                <a:ea typeface="ＭＳ Ｐゴシック" charset="-128"/>
                <a:cs typeface="ＭＳ Ｐゴシック" charset="-128"/>
              </a:rPr>
              <a:t>Some </a:t>
            </a:r>
            <a:r>
              <a:rPr lang="en-US" sz="2800" kern="0" dirty="0">
                <a:solidFill>
                  <a:srgbClr val="000090"/>
                </a:solidFill>
                <a:ea typeface="ＭＳ Ｐゴシック" charset="-128"/>
                <a:cs typeface="ＭＳ Ｐゴシック" charset="-128"/>
              </a:rPr>
              <a:t>Basic Tenets of </a:t>
            </a:r>
            <a:r>
              <a:rPr lang="en-US" sz="2800" kern="0" dirty="0" smtClean="0">
                <a:solidFill>
                  <a:srgbClr val="000090"/>
                </a:solidFill>
                <a:ea typeface="ＭＳ Ｐゴシック" charset="-128"/>
                <a:cs typeface="ＭＳ Ｐゴシック" charset="-128"/>
              </a:rPr>
              <a:t>the Initial </a:t>
            </a:r>
            <a:r>
              <a:rPr lang="en-US" sz="2800" kern="0" dirty="0">
                <a:solidFill>
                  <a:srgbClr val="000090"/>
                </a:solidFill>
                <a:ea typeface="ＭＳ Ｐゴシック" charset="-128"/>
                <a:cs typeface="ＭＳ Ｐゴシック" charset="-128"/>
              </a:rPr>
              <a:t>Activity</a:t>
            </a:r>
            <a:endParaRPr kumimoji="0" lang="en-US" sz="2800" i="1" strike="noStrike" kern="0" cap="none" spc="0" normalizeH="0" baseline="0" noProof="0" dirty="0" smtClean="0">
              <a:ln>
                <a:noFill/>
              </a:ln>
              <a:solidFill>
                <a:srgbClr val="000090"/>
              </a:solidFill>
              <a:effectLst/>
              <a:uLnTx/>
              <a:uFillTx/>
              <a:latin typeface="+mj-lt"/>
              <a:ea typeface="ＭＳ Ｐゴシック" charset="-128"/>
              <a:cs typeface="ＭＳ Ｐゴシック" charset="-128"/>
            </a:endParaRPr>
          </a:p>
        </p:txBody>
      </p:sp>
      <p:grpSp>
        <p:nvGrpSpPr>
          <p:cNvPr id="4" name="Group 27"/>
          <p:cNvGrpSpPr>
            <a:grpSpLocks/>
          </p:cNvGrpSpPr>
          <p:nvPr/>
        </p:nvGrpSpPr>
        <p:grpSpPr bwMode="auto">
          <a:xfrm>
            <a:off x="6158731" y="4242298"/>
            <a:ext cx="2598310" cy="2545845"/>
            <a:chOff x="289188" y="3785025"/>
            <a:chExt cx="2624589" cy="2893689"/>
          </a:xfrm>
        </p:grpSpPr>
        <p:sp>
          <p:nvSpPr>
            <p:cNvPr id="6" name="Oval 5"/>
            <p:cNvSpPr/>
            <p:nvPr/>
          </p:nvSpPr>
          <p:spPr>
            <a:xfrm>
              <a:off x="516235" y="3785025"/>
              <a:ext cx="1005036" cy="603222"/>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279" fontAlgn="base">
                <a:spcBef>
                  <a:spcPct val="0"/>
                </a:spcBef>
                <a:spcAft>
                  <a:spcPct val="0"/>
                </a:spcAft>
                <a:defRPr/>
              </a:pPr>
              <a:endParaRPr lang="en-US">
                <a:solidFill>
                  <a:prstClr val="white"/>
                </a:solidFill>
                <a:latin typeface="Calibri"/>
              </a:endParaRPr>
            </a:p>
          </p:txBody>
        </p:sp>
        <p:sp>
          <p:nvSpPr>
            <p:cNvPr id="7" name="TextBox 8"/>
            <p:cNvSpPr txBox="1">
              <a:spLocks noChangeArrowheads="1"/>
            </p:cNvSpPr>
            <p:nvPr/>
          </p:nvSpPr>
          <p:spPr bwMode="auto">
            <a:xfrm>
              <a:off x="565454" y="3923131"/>
              <a:ext cx="916261" cy="313258"/>
            </a:xfrm>
            <a:prstGeom prst="rect">
              <a:avLst/>
            </a:prstGeom>
            <a:noFill/>
            <a:ln w="9525">
              <a:noFill/>
              <a:miter lim="800000"/>
              <a:headEnd/>
              <a:tailEnd/>
            </a:ln>
          </p:spPr>
          <p:txBody>
            <a:bodyPr wrap="none">
              <a:spAutoFit/>
            </a:bodyPr>
            <a:lstStyle/>
            <a:p>
              <a:pPr defTabSz="914279" fontAlgn="base">
                <a:spcBef>
                  <a:spcPct val="0"/>
                </a:spcBef>
                <a:spcAft>
                  <a:spcPct val="0"/>
                </a:spcAft>
                <a:defRPr/>
              </a:pPr>
              <a:r>
                <a:rPr lang="en-US" sz="1400">
                  <a:solidFill>
                    <a:srgbClr val="000000"/>
                  </a:solidFill>
                  <a:latin typeface="Arial" pitchFamily="-65" charset="0"/>
                  <a:ea typeface="ＭＳ Ｐゴシック" charset="0"/>
                  <a:cs typeface="ＭＳ Ｐゴシック" charset="0"/>
                </a:rPr>
                <a:t>Modelers</a:t>
              </a:r>
            </a:p>
          </p:txBody>
        </p:sp>
        <p:sp>
          <p:nvSpPr>
            <p:cNvPr id="8" name="Oval 7"/>
            <p:cNvSpPr/>
            <p:nvPr/>
          </p:nvSpPr>
          <p:spPr>
            <a:xfrm>
              <a:off x="1761019" y="3812011"/>
              <a:ext cx="1006624" cy="603222"/>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279" fontAlgn="base">
                <a:spcBef>
                  <a:spcPct val="0"/>
                </a:spcBef>
                <a:spcAft>
                  <a:spcPct val="0"/>
                </a:spcAft>
                <a:defRPr/>
              </a:pPr>
              <a:endParaRPr lang="en-US">
                <a:solidFill>
                  <a:prstClr val="white"/>
                </a:solidFill>
                <a:latin typeface="Calibri"/>
              </a:endParaRPr>
            </a:p>
          </p:txBody>
        </p:sp>
        <p:sp>
          <p:nvSpPr>
            <p:cNvPr id="9" name="TextBox 10"/>
            <p:cNvSpPr txBox="1">
              <a:spLocks noChangeArrowheads="1"/>
            </p:cNvSpPr>
            <p:nvPr/>
          </p:nvSpPr>
          <p:spPr bwMode="auto">
            <a:xfrm>
              <a:off x="1862635" y="3861221"/>
              <a:ext cx="825623" cy="523850"/>
            </a:xfrm>
            <a:prstGeom prst="rect">
              <a:avLst/>
            </a:prstGeom>
            <a:noFill/>
            <a:ln w="9525">
              <a:noFill/>
              <a:miter lim="800000"/>
              <a:headEnd/>
              <a:tailEnd/>
            </a:ln>
          </p:spPr>
          <p:txBody>
            <a:bodyPr wrap="none">
              <a:spAutoFit/>
            </a:bodyPr>
            <a:lstStyle/>
            <a:p>
              <a:pPr algn="ctr" defTabSz="914279" fontAlgn="base">
                <a:spcBef>
                  <a:spcPct val="0"/>
                </a:spcBef>
                <a:spcAft>
                  <a:spcPct val="0"/>
                </a:spcAft>
                <a:defRPr/>
              </a:pPr>
              <a:r>
                <a:rPr lang="en-US" sz="1400" dirty="0">
                  <a:solidFill>
                    <a:srgbClr val="000000"/>
                  </a:solidFill>
                  <a:latin typeface="Arial" pitchFamily="-65" charset="0"/>
                  <a:ea typeface="ＭＳ Ｐゴシック" charset="0"/>
                  <a:cs typeface="ＭＳ Ｐゴシック" charset="0"/>
                </a:rPr>
                <a:t>Satellite </a:t>
              </a:r>
            </a:p>
            <a:p>
              <a:pPr algn="ctr" defTabSz="914279" fontAlgn="base">
                <a:spcBef>
                  <a:spcPct val="0"/>
                </a:spcBef>
                <a:spcAft>
                  <a:spcPct val="0"/>
                </a:spcAft>
                <a:defRPr/>
              </a:pPr>
              <a:r>
                <a:rPr lang="en-US" sz="1400" dirty="0">
                  <a:solidFill>
                    <a:srgbClr val="000000"/>
                  </a:solidFill>
                  <a:latin typeface="Arial" pitchFamily="-65" charset="0"/>
                  <a:ea typeface="ＭＳ Ｐゴシック" charset="0"/>
                  <a:cs typeface="ＭＳ Ｐゴシック" charset="0"/>
                </a:rPr>
                <a:t>Experts</a:t>
              </a:r>
            </a:p>
          </p:txBody>
        </p:sp>
        <p:sp>
          <p:nvSpPr>
            <p:cNvPr id="10" name="Oval 9"/>
            <p:cNvSpPr/>
            <p:nvPr/>
          </p:nvSpPr>
          <p:spPr>
            <a:xfrm>
              <a:off x="517822" y="4402533"/>
              <a:ext cx="2173611" cy="1595363"/>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279" fontAlgn="base">
                <a:spcBef>
                  <a:spcPct val="0"/>
                </a:spcBef>
                <a:spcAft>
                  <a:spcPct val="0"/>
                </a:spcAft>
                <a:defRPr/>
              </a:pPr>
              <a:endParaRPr lang="en-US">
                <a:solidFill>
                  <a:prstClr val="white"/>
                </a:solidFill>
                <a:latin typeface="Calibri"/>
              </a:endParaRPr>
            </a:p>
          </p:txBody>
        </p:sp>
        <p:sp>
          <p:nvSpPr>
            <p:cNvPr id="11" name="TextBox 12"/>
            <p:cNvSpPr txBox="1">
              <a:spLocks noChangeArrowheads="1"/>
            </p:cNvSpPr>
            <p:nvPr/>
          </p:nvSpPr>
          <p:spPr bwMode="auto">
            <a:xfrm>
              <a:off x="1083056" y="4893048"/>
              <a:ext cx="1120941" cy="523850"/>
            </a:xfrm>
            <a:prstGeom prst="rect">
              <a:avLst/>
            </a:prstGeom>
            <a:noFill/>
            <a:ln w="9525">
              <a:noFill/>
              <a:miter lim="800000"/>
              <a:headEnd/>
              <a:tailEnd/>
            </a:ln>
          </p:spPr>
          <p:txBody>
            <a:bodyPr wrap="none">
              <a:spAutoFit/>
            </a:bodyPr>
            <a:lstStyle/>
            <a:p>
              <a:pPr algn="ctr" defTabSz="914279" fontAlgn="base">
                <a:spcBef>
                  <a:spcPct val="0"/>
                </a:spcBef>
                <a:spcAft>
                  <a:spcPct val="0"/>
                </a:spcAft>
                <a:defRPr/>
              </a:pPr>
              <a:r>
                <a:rPr lang="en-US" sz="1400" dirty="0">
                  <a:solidFill>
                    <a:srgbClr val="000000"/>
                  </a:solidFill>
                  <a:latin typeface="Arial" pitchFamily="-65" charset="0"/>
                  <a:ea typeface="ＭＳ Ｐゴシック" charset="0"/>
                  <a:cs typeface="ＭＳ Ｐゴシック" charset="0"/>
                </a:rPr>
                <a:t>Analysis</a:t>
              </a:r>
            </a:p>
            <a:p>
              <a:pPr algn="ctr" defTabSz="914279" fontAlgn="base">
                <a:spcBef>
                  <a:spcPct val="0"/>
                </a:spcBef>
                <a:spcAft>
                  <a:spcPct val="0"/>
                </a:spcAft>
                <a:defRPr/>
              </a:pPr>
              <a:r>
                <a:rPr lang="en-US" sz="1400" dirty="0">
                  <a:solidFill>
                    <a:srgbClr val="000000"/>
                  </a:solidFill>
                  <a:latin typeface="Arial" pitchFamily="-65" charset="0"/>
                  <a:ea typeface="ＭＳ Ｐゴシック" charset="0"/>
                  <a:cs typeface="ＭＳ Ｐゴシック" charset="0"/>
                </a:rPr>
                <a:t>Community</a:t>
              </a:r>
            </a:p>
          </p:txBody>
        </p:sp>
        <p:sp>
          <p:nvSpPr>
            <p:cNvPr id="12" name="TextBox 13"/>
            <p:cNvSpPr txBox="1">
              <a:spLocks noChangeArrowheads="1"/>
            </p:cNvSpPr>
            <p:nvPr/>
          </p:nvSpPr>
          <p:spPr bwMode="auto">
            <a:xfrm>
              <a:off x="289188" y="6299507"/>
              <a:ext cx="2624589" cy="379207"/>
            </a:xfrm>
            <a:prstGeom prst="rect">
              <a:avLst/>
            </a:prstGeom>
            <a:noFill/>
            <a:ln w="9525">
              <a:noFill/>
              <a:miter lim="800000"/>
              <a:headEnd/>
              <a:tailEnd/>
            </a:ln>
          </p:spPr>
          <p:txBody>
            <a:bodyPr wrap="none">
              <a:spAutoFit/>
            </a:bodyPr>
            <a:lstStyle/>
            <a:p>
              <a:pPr defTabSz="914279" fontAlgn="base">
                <a:spcBef>
                  <a:spcPct val="0"/>
                </a:spcBef>
                <a:spcAft>
                  <a:spcPct val="0"/>
                </a:spcAft>
                <a:defRPr/>
              </a:pPr>
              <a:r>
                <a:rPr lang="en-US">
                  <a:solidFill>
                    <a:srgbClr val="FF0000"/>
                  </a:solidFill>
                  <a:latin typeface="Arial" pitchFamily="-65" charset="0"/>
                  <a:ea typeface="ＭＳ Ｐゴシック" charset="0"/>
                  <a:cs typeface="ＭＳ Ｐゴシック" charset="0"/>
                </a:rPr>
                <a:t>Main Target Community</a:t>
              </a:r>
            </a:p>
          </p:txBody>
        </p:sp>
        <p:cxnSp>
          <p:nvCxnSpPr>
            <p:cNvPr id="13" name="Curved Connector 12"/>
            <p:cNvCxnSpPr/>
            <p:nvPr/>
          </p:nvCxnSpPr>
          <p:spPr>
            <a:xfrm rot="5400000" flipH="1" flipV="1">
              <a:off x="791748" y="6011359"/>
              <a:ext cx="427018" cy="301670"/>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75924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818696" y="0"/>
            <a:ext cx="7975600" cy="7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279" eaLnBrk="0" fontAlgn="base" hangingPunct="0">
              <a:spcBef>
                <a:spcPct val="0"/>
              </a:spcBef>
              <a:spcAft>
                <a:spcPct val="0"/>
              </a:spcAft>
            </a:pPr>
            <a:r>
              <a:rPr lang="en-US" b="0" dirty="0">
                <a:solidFill>
                  <a:srgbClr val="35359B"/>
                </a:solidFill>
              </a:rPr>
              <a:t>Model and Observation Overlap</a:t>
            </a:r>
          </a:p>
          <a:p>
            <a:pPr algn="ctr" defTabSz="914279" eaLnBrk="0" fontAlgn="base" hangingPunct="0">
              <a:spcBef>
                <a:spcPct val="0"/>
              </a:spcBef>
              <a:spcAft>
                <a:spcPct val="0"/>
              </a:spcAft>
            </a:pPr>
            <a:r>
              <a:rPr lang="en-US" sz="1800" b="0" dirty="0">
                <a:solidFill>
                  <a:prstClr val="black"/>
                </a:solidFill>
              </a:rPr>
              <a:t>For what quantities are these comparisons viable?</a:t>
            </a:r>
          </a:p>
        </p:txBody>
      </p:sp>
      <p:grpSp>
        <p:nvGrpSpPr>
          <p:cNvPr id="41986" name="Group 28"/>
          <p:cNvGrpSpPr>
            <a:grpSpLocks/>
          </p:cNvGrpSpPr>
          <p:nvPr/>
        </p:nvGrpSpPr>
        <p:grpSpPr bwMode="auto">
          <a:xfrm>
            <a:off x="1924844" y="1219904"/>
            <a:ext cx="5091112" cy="2465387"/>
            <a:chOff x="3823831" y="4113526"/>
            <a:chExt cx="5092225" cy="2464615"/>
          </a:xfrm>
        </p:grpSpPr>
        <p:sp>
          <p:nvSpPr>
            <p:cNvPr id="17" name="Oval 16"/>
            <p:cNvSpPr/>
            <p:nvPr/>
          </p:nvSpPr>
          <p:spPr>
            <a:xfrm>
              <a:off x="3823831" y="4138918"/>
              <a:ext cx="2877179" cy="1821879"/>
            </a:xfrm>
            <a:prstGeom prst="ellipse">
              <a:avLst/>
            </a:prstGeom>
            <a:solidFill>
              <a:srgbClr val="800000">
                <a:alpha val="35000"/>
              </a:srgbClr>
            </a:solidFill>
          </p:spPr>
          <p:style>
            <a:lnRef idx="1">
              <a:schemeClr val="accent1"/>
            </a:lnRef>
            <a:fillRef idx="3">
              <a:schemeClr val="accent1"/>
            </a:fillRef>
            <a:effectRef idx="2">
              <a:schemeClr val="accent1"/>
            </a:effectRef>
            <a:fontRef idx="minor">
              <a:schemeClr val="lt1"/>
            </a:fontRef>
          </p:style>
          <p:txBody>
            <a:bodyPr anchor="ctr"/>
            <a:lstStyle/>
            <a:p>
              <a:pPr algn="ctr" defTabSz="914279" fontAlgn="base">
                <a:spcBef>
                  <a:spcPct val="0"/>
                </a:spcBef>
                <a:spcAft>
                  <a:spcPct val="0"/>
                </a:spcAft>
                <a:defRPr/>
              </a:pPr>
              <a:endParaRPr lang="en-US">
                <a:solidFill>
                  <a:prstClr val="white"/>
                </a:solidFill>
                <a:latin typeface="Calibri"/>
              </a:endParaRPr>
            </a:p>
          </p:txBody>
        </p:sp>
        <p:sp>
          <p:nvSpPr>
            <p:cNvPr id="19" name="TextBox 18"/>
            <p:cNvSpPr txBox="1">
              <a:spLocks noChangeArrowheads="1"/>
            </p:cNvSpPr>
            <p:nvPr/>
          </p:nvSpPr>
          <p:spPr bwMode="auto">
            <a:xfrm>
              <a:off x="4520895" y="4703891"/>
              <a:ext cx="1273453" cy="523711"/>
            </a:xfrm>
            <a:prstGeom prst="rect">
              <a:avLst/>
            </a:prstGeom>
            <a:noFill/>
            <a:ln w="9525">
              <a:noFill/>
              <a:miter lim="800000"/>
              <a:headEnd/>
              <a:tailEnd/>
            </a:ln>
          </p:spPr>
          <p:txBody>
            <a:bodyPr wrap="none">
              <a:spAutoFit/>
            </a:bodyPr>
            <a:lstStyle/>
            <a:p>
              <a:pPr algn="ctr" defTabSz="914279" fontAlgn="base">
                <a:spcBef>
                  <a:spcPct val="0"/>
                </a:spcBef>
                <a:spcAft>
                  <a:spcPct val="0"/>
                </a:spcAft>
                <a:defRPr/>
              </a:pPr>
              <a:r>
                <a:rPr lang="en-US" sz="1400">
                  <a:solidFill>
                    <a:srgbClr val="000000"/>
                  </a:solidFill>
                  <a:latin typeface="Arial" pitchFamily="-65" charset="0"/>
                  <a:ea typeface="ＭＳ Ｐゴシック" charset="0"/>
                  <a:cs typeface="ＭＳ Ｐゴシック" charset="0"/>
                </a:rPr>
                <a:t>Model Output</a:t>
              </a:r>
            </a:p>
            <a:p>
              <a:pPr algn="ctr" defTabSz="914279" fontAlgn="base">
                <a:spcBef>
                  <a:spcPct val="0"/>
                </a:spcBef>
                <a:spcAft>
                  <a:spcPct val="0"/>
                </a:spcAft>
                <a:defRPr/>
              </a:pPr>
              <a:r>
                <a:rPr lang="en-US" sz="1400">
                  <a:solidFill>
                    <a:srgbClr val="000000"/>
                  </a:solidFill>
                  <a:latin typeface="Arial" pitchFamily="-65" charset="0"/>
                  <a:ea typeface="ＭＳ Ｐゴシック" charset="0"/>
                  <a:cs typeface="ＭＳ Ｐゴシック" charset="0"/>
                </a:rPr>
                <a:t>Variables</a:t>
              </a:r>
            </a:p>
          </p:txBody>
        </p:sp>
        <p:sp>
          <p:nvSpPr>
            <p:cNvPr id="20" name="Oval 19"/>
            <p:cNvSpPr/>
            <p:nvPr/>
          </p:nvSpPr>
          <p:spPr>
            <a:xfrm>
              <a:off x="6022999" y="4678499"/>
              <a:ext cx="2893057" cy="1899642"/>
            </a:xfrm>
            <a:prstGeom prst="ellipse">
              <a:avLst/>
            </a:prstGeom>
            <a:solidFill>
              <a:srgbClr val="0949FF">
                <a:alpha val="28000"/>
              </a:srgbClr>
            </a:solidFill>
            <a:ln>
              <a:solidFill>
                <a:schemeClr val="accent1">
                  <a:shade val="95000"/>
                  <a:satMod val="105000"/>
                  <a:alpha val="32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914279" fontAlgn="base">
                <a:spcBef>
                  <a:spcPct val="0"/>
                </a:spcBef>
                <a:spcAft>
                  <a:spcPct val="0"/>
                </a:spcAft>
                <a:defRPr/>
              </a:pPr>
              <a:endParaRPr lang="en-US">
                <a:solidFill>
                  <a:prstClr val="white"/>
                </a:solidFill>
                <a:latin typeface="Calibri"/>
              </a:endParaRPr>
            </a:p>
          </p:txBody>
        </p:sp>
        <p:sp>
          <p:nvSpPr>
            <p:cNvPr id="21" name="TextBox 22"/>
            <p:cNvSpPr txBox="1">
              <a:spLocks noChangeArrowheads="1"/>
            </p:cNvSpPr>
            <p:nvPr/>
          </p:nvSpPr>
          <p:spPr bwMode="auto">
            <a:xfrm>
              <a:off x="6508880" y="5405346"/>
              <a:ext cx="1932410" cy="527452"/>
            </a:xfrm>
            <a:prstGeom prst="rect">
              <a:avLst/>
            </a:prstGeom>
            <a:noFill/>
            <a:ln w="9525">
              <a:noFill/>
              <a:miter lim="800000"/>
              <a:headEnd/>
              <a:tailEnd/>
            </a:ln>
          </p:spPr>
          <p:txBody>
            <a:bodyPr>
              <a:spAutoFit/>
            </a:bodyPr>
            <a:lstStyle/>
            <a:p>
              <a:pPr algn="ctr" defTabSz="914279" fontAlgn="base">
                <a:spcBef>
                  <a:spcPct val="0"/>
                </a:spcBef>
                <a:spcAft>
                  <a:spcPct val="0"/>
                </a:spcAft>
                <a:defRPr/>
              </a:pPr>
              <a:r>
                <a:rPr lang="en-US" sz="1400" dirty="0">
                  <a:solidFill>
                    <a:srgbClr val="000000"/>
                  </a:solidFill>
                  <a:latin typeface="Arial" pitchFamily="-65" charset="0"/>
                  <a:ea typeface="ＭＳ Ｐゴシック" charset="0"/>
                  <a:cs typeface="ＭＳ Ｐゴシック" charset="0"/>
                </a:rPr>
                <a:t>Satellite Retrieval</a:t>
              </a:r>
            </a:p>
            <a:p>
              <a:pPr algn="ctr" defTabSz="914279" fontAlgn="base">
                <a:spcBef>
                  <a:spcPct val="0"/>
                </a:spcBef>
                <a:spcAft>
                  <a:spcPct val="0"/>
                </a:spcAft>
                <a:defRPr/>
              </a:pPr>
              <a:r>
                <a:rPr lang="en-US" sz="1400" dirty="0">
                  <a:solidFill>
                    <a:srgbClr val="000000"/>
                  </a:solidFill>
                  <a:latin typeface="Arial" pitchFamily="-65" charset="0"/>
                  <a:ea typeface="ＭＳ Ｐゴシック" charset="0"/>
                  <a:cs typeface="ＭＳ Ｐゴシック" charset="0"/>
                </a:rPr>
                <a:t>Variables</a:t>
              </a:r>
            </a:p>
          </p:txBody>
        </p:sp>
        <p:sp>
          <p:nvSpPr>
            <p:cNvPr id="22" name="TextBox 23"/>
            <p:cNvSpPr txBox="1">
              <a:spLocks noChangeArrowheads="1"/>
            </p:cNvSpPr>
            <p:nvPr/>
          </p:nvSpPr>
          <p:spPr bwMode="auto">
            <a:xfrm>
              <a:off x="6640672" y="4113526"/>
              <a:ext cx="1929597" cy="379106"/>
            </a:xfrm>
            <a:prstGeom prst="rect">
              <a:avLst/>
            </a:prstGeom>
            <a:noFill/>
            <a:ln w="9525">
              <a:noFill/>
              <a:miter lim="800000"/>
              <a:headEnd/>
              <a:tailEnd/>
            </a:ln>
          </p:spPr>
          <p:txBody>
            <a:bodyPr wrap="none">
              <a:spAutoFit/>
            </a:bodyPr>
            <a:lstStyle/>
            <a:p>
              <a:pPr defTabSz="914279" fontAlgn="base">
                <a:spcBef>
                  <a:spcPct val="0"/>
                </a:spcBef>
                <a:spcAft>
                  <a:spcPct val="0"/>
                </a:spcAft>
                <a:defRPr/>
              </a:pPr>
              <a:r>
                <a:rPr lang="en-US">
                  <a:solidFill>
                    <a:srgbClr val="FF0000"/>
                  </a:solidFill>
                  <a:latin typeface="Arial" pitchFamily="-65" charset="0"/>
                  <a:ea typeface="ＭＳ Ｐゴシック" charset="0"/>
                  <a:cs typeface="ＭＳ Ｐゴシック" charset="0"/>
                </a:rPr>
                <a:t>Target Quantities</a:t>
              </a:r>
            </a:p>
          </p:txBody>
        </p:sp>
        <p:cxnSp>
          <p:nvCxnSpPr>
            <p:cNvPr id="23" name="Curved Connector 22"/>
            <p:cNvCxnSpPr/>
            <p:nvPr/>
          </p:nvCxnSpPr>
          <p:spPr>
            <a:xfrm rot="5400000">
              <a:off x="6345525" y="4621236"/>
              <a:ext cx="726847" cy="492233"/>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41989" name="Picture 19" descr="magnify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6081" y="2097791"/>
            <a:ext cx="1828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364062" y="4611626"/>
            <a:ext cx="4430234" cy="1323427"/>
          </a:xfrm>
          <a:prstGeom prst="rect">
            <a:avLst/>
          </a:prstGeom>
          <a:solidFill>
            <a:srgbClr val="FFFFFF"/>
          </a:solidFill>
          <a:ln w="9525">
            <a:solidFill>
              <a:schemeClr val="tx1"/>
            </a:solidFill>
            <a:miter lim="800000"/>
            <a:headEnd/>
            <a:tailEnd/>
          </a:ln>
        </p:spPr>
        <p:txBody>
          <a:bodyPr wrap="square" lIns="91428" tIns="45714" rIns="91428" bIns="45714">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279" eaLnBrk="0" fontAlgn="base" hangingPunct="0">
              <a:spcBef>
                <a:spcPct val="0"/>
              </a:spcBef>
              <a:spcAft>
                <a:spcPct val="0"/>
              </a:spcAft>
            </a:pPr>
            <a:r>
              <a:rPr lang="en-US" sz="2000" b="0" dirty="0">
                <a:solidFill>
                  <a:prstClr val="black"/>
                </a:solidFill>
              </a:rPr>
              <a:t>After much scrutiny and two workshops, only ~20 </a:t>
            </a:r>
            <a:r>
              <a:rPr lang="en-US" sz="2000" b="0" dirty="0" smtClean="0">
                <a:solidFill>
                  <a:prstClr val="black"/>
                </a:solidFill>
              </a:rPr>
              <a:t>satellite variables </a:t>
            </a:r>
            <a:r>
              <a:rPr lang="en-US" sz="2000" b="0" dirty="0">
                <a:solidFill>
                  <a:prstClr val="black"/>
                </a:solidFill>
              </a:rPr>
              <a:t>were identified as being “safely” comparable </a:t>
            </a:r>
            <a:r>
              <a:rPr lang="en-US" sz="2000" b="0" dirty="0" smtClean="0">
                <a:solidFill>
                  <a:prstClr val="black"/>
                </a:solidFill>
              </a:rPr>
              <a:t>in the pilot effort. </a:t>
            </a:r>
            <a:endParaRPr lang="en-US" sz="2000" b="0" dirty="0">
              <a:solidFill>
                <a:prstClr val="black"/>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25" y="4583325"/>
            <a:ext cx="1101725" cy="1189038"/>
          </a:xfrm>
          <a:prstGeom prst="rect">
            <a:avLst/>
          </a:prstGeom>
          <a:ln w="38100" cmpd="sng">
            <a:solidFill>
              <a:srgbClr val="000090"/>
            </a:solidFill>
          </a:ln>
        </p:spPr>
      </p:pic>
      <p:pic>
        <p:nvPicPr>
          <p:cNvPr id="41988" name="Picture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8269" y="3949913"/>
            <a:ext cx="1282700" cy="1201737"/>
          </a:xfrm>
          <a:prstGeom prst="rect">
            <a:avLst/>
          </a:prstGeom>
          <a:noFill/>
          <a:ln w="38100">
            <a:solidFill>
              <a:srgbClr val="35359B"/>
            </a:solidFill>
            <a:miter lim="800000"/>
            <a:headEnd/>
            <a:tailEnd/>
          </a:ln>
          <a:extLst>
            <a:ext uri="{909E8E84-426E-40dd-AFC4-6F175D3DCCD1}">
              <a14:hiddenFill xmlns:a14="http://schemas.microsoft.com/office/drawing/2010/main">
                <a:solidFill>
                  <a:srgbClr val="FFFFFF"/>
                </a:solidFill>
              </a14:hiddenFill>
            </a:ext>
          </a:extLst>
        </p:spPr>
      </p:pic>
      <p:pic>
        <p:nvPicPr>
          <p:cNvPr id="41987" name="Picture 2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0310" y="4760755"/>
            <a:ext cx="1295400" cy="971550"/>
          </a:xfrm>
          <a:prstGeom prst="rect">
            <a:avLst/>
          </a:prstGeom>
          <a:noFill/>
          <a:ln w="38100">
            <a:solidFill>
              <a:srgbClr val="35359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41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344057" y="257534"/>
            <a:ext cx="6184669" cy="457200"/>
          </a:xfrm>
        </p:spPr>
        <p:txBody>
          <a:bodyPr/>
          <a:lstStyle/>
          <a:p>
            <a:pPr fontAlgn="base">
              <a:spcAft>
                <a:spcPct val="0"/>
              </a:spcAft>
              <a:defRPr/>
            </a:pPr>
            <a:r>
              <a:rPr lang="en-US" sz="2400" b="1" kern="0" dirty="0" smtClean="0">
                <a:solidFill>
                  <a:srgbClr val="000090"/>
                </a:solidFill>
                <a:ea typeface="ＭＳ Ｐゴシック" charset="-128"/>
                <a:cs typeface="ＭＳ Ｐゴシック" charset="-128"/>
              </a:rPr>
              <a:t>NASA-related </a:t>
            </a:r>
            <a:r>
              <a:rPr lang="en-US" sz="2400" b="1" kern="0" dirty="0">
                <a:solidFill>
                  <a:srgbClr val="000090"/>
                </a:solidFill>
                <a:ea typeface="ＭＳ Ｐゴシック" charset="-128"/>
                <a:cs typeface="ＭＳ Ｐゴシック" charset="-128"/>
              </a:rPr>
              <a:t>Datasets for CMIP5</a:t>
            </a:r>
          </a:p>
        </p:txBody>
      </p:sp>
      <p:sp>
        <p:nvSpPr>
          <p:cNvPr id="2052" name="Content Placeholder 2"/>
          <p:cNvSpPr>
            <a:spLocks noGrp="1"/>
          </p:cNvSpPr>
          <p:nvPr>
            <p:ph idx="1"/>
          </p:nvPr>
        </p:nvSpPr>
        <p:spPr>
          <a:xfrm>
            <a:off x="517585" y="5949129"/>
            <a:ext cx="8289986" cy="772348"/>
          </a:xfrm>
        </p:spPr>
        <p:txBody>
          <a:bodyPr/>
          <a:lstStyle/>
          <a:p>
            <a:pPr marL="0" indent="0" algn="ctr">
              <a:buFont typeface="Times" charset="0"/>
              <a:buNone/>
            </a:pPr>
            <a:r>
              <a:rPr lang="en-US" sz="1800" b="0" dirty="0" smtClean="0">
                <a:solidFill>
                  <a:srgbClr val="0033CC"/>
                </a:solidFill>
                <a:latin typeface="Arial" charset="0"/>
                <a:cs typeface="Arial" charset="0"/>
              </a:rPr>
              <a:t>Match up of available NASA datasets to PCMDI priority list</a:t>
            </a:r>
          </a:p>
          <a:p>
            <a:pPr marL="0" indent="0" algn="ctr">
              <a:buFont typeface="Times" charset="0"/>
              <a:buNone/>
            </a:pPr>
            <a:r>
              <a:rPr lang="en-US" sz="1800" b="1" dirty="0" smtClean="0">
                <a:solidFill>
                  <a:srgbClr val="FF9900"/>
                </a:solidFill>
                <a:effectLst>
                  <a:outerShdw blurRad="38100" dist="38100" dir="2700000" algn="tl">
                    <a:srgbClr val="000000">
                      <a:alpha val="43137"/>
                    </a:srgbClr>
                  </a:outerShdw>
                </a:effectLst>
                <a:latin typeface="Arial" charset="0"/>
                <a:cs typeface="Arial" charset="0"/>
              </a:rPr>
              <a:t>Orange datasets are still in process</a:t>
            </a:r>
          </a:p>
        </p:txBody>
      </p:sp>
      <p:sp>
        <p:nvSpPr>
          <p:cNvPr id="2053" name="Slide Number Placeholder 3"/>
          <p:cNvSpPr>
            <a:spLocks noGrp="1"/>
          </p:cNvSpPr>
          <p:nvPr>
            <p:ph type="sldNum" sz="quarter" idx="10"/>
          </p:nvPr>
        </p:nvSpPr>
        <p:spPr>
          <a:noFill/>
        </p:spPr>
        <p:txBody>
          <a:bodyPr/>
          <a:lstStyle/>
          <a:p>
            <a:fld id="{53EBEB86-3515-448C-99F3-E752B8A05EA4}" type="slidenum">
              <a:rPr lang="en-US" smtClean="0"/>
              <a:pPr/>
              <a:t>9</a:t>
            </a:fld>
            <a:endParaRPr lang="en-US" smtClean="0"/>
          </a:p>
        </p:txBody>
      </p:sp>
      <p:graphicFrame>
        <p:nvGraphicFramePr>
          <p:cNvPr id="2" name="Table 1"/>
          <p:cNvGraphicFramePr>
            <a:graphicFrameLocks noGrp="1"/>
          </p:cNvGraphicFramePr>
          <p:nvPr>
            <p:extLst>
              <p:ext uri="{D42A27DB-BD31-4B8C-83A1-F6EECF244321}">
                <p14:modId xmlns:p14="http://schemas.microsoft.com/office/powerpoint/2010/main" val="1790351544"/>
              </p:ext>
            </p:extLst>
          </p:nvPr>
        </p:nvGraphicFramePr>
        <p:xfrm>
          <a:off x="388188" y="1682421"/>
          <a:ext cx="8505647" cy="4266707"/>
        </p:xfrm>
        <a:graphic>
          <a:graphicData uri="http://schemas.openxmlformats.org/drawingml/2006/table">
            <a:tbl>
              <a:tblPr firstRow="1" firstCol="1" bandRow="1">
                <a:tableStyleId>{5C22544A-7EE6-4342-B048-85BDC9FD1C3A}</a:tableStyleId>
              </a:tblPr>
              <a:tblGrid>
                <a:gridCol w="3165895"/>
                <a:gridCol w="1794294"/>
                <a:gridCol w="1078302"/>
                <a:gridCol w="2467156"/>
              </a:tblGrid>
              <a:tr h="213249">
                <a:tc>
                  <a:txBody>
                    <a:bodyPr/>
                    <a:lstStyle/>
                    <a:p>
                      <a:pPr marL="0" marR="0" algn="ctr">
                        <a:spcBef>
                          <a:spcPts val="1200"/>
                        </a:spcBef>
                        <a:spcAft>
                          <a:spcPts val="300"/>
                        </a:spcAft>
                      </a:pPr>
                      <a:r>
                        <a:rPr lang="en-US" sz="1400" dirty="0">
                          <a:effectLst/>
                        </a:rPr>
                        <a:t>CMIP Protocol Variables</a:t>
                      </a:r>
                      <a:endParaRPr lang="en-US" sz="1400" b="1" dirty="0">
                        <a:effectLst/>
                        <a:latin typeface="Times New Roman"/>
                        <a:ea typeface="Times New Roman"/>
                        <a:cs typeface="Times New Roman"/>
                      </a:endParaRPr>
                    </a:p>
                  </a:txBody>
                  <a:tcPr marL="68580" marR="68580" marT="0" marB="0"/>
                </a:tc>
                <a:tc>
                  <a:txBody>
                    <a:bodyPr/>
                    <a:lstStyle/>
                    <a:p>
                      <a:pPr marL="0" marR="0" algn="ctr">
                        <a:spcBef>
                          <a:spcPts val="1200"/>
                        </a:spcBef>
                        <a:spcAft>
                          <a:spcPts val="300"/>
                        </a:spcAft>
                      </a:pPr>
                      <a:r>
                        <a:rPr lang="en-US" sz="1400" dirty="0" smtClean="0">
                          <a:effectLst/>
                        </a:rPr>
                        <a:t>Data</a:t>
                      </a:r>
                      <a:r>
                        <a:rPr lang="en-US" sz="1400" baseline="0" dirty="0" smtClean="0">
                          <a:effectLst/>
                        </a:rPr>
                        <a:t> Source</a:t>
                      </a:r>
                      <a:endParaRPr lang="en-US" sz="1400" b="1" dirty="0">
                        <a:effectLst/>
                        <a:latin typeface="Times New Roman"/>
                        <a:ea typeface="Times New Roman"/>
                        <a:cs typeface="Times New Roman"/>
                      </a:endParaRPr>
                    </a:p>
                  </a:txBody>
                  <a:tcPr marL="68580" marR="68580" marT="0" marB="0"/>
                </a:tc>
                <a:tc>
                  <a:txBody>
                    <a:bodyPr/>
                    <a:lstStyle/>
                    <a:p>
                      <a:pPr marL="0" marR="0" algn="ctr">
                        <a:spcBef>
                          <a:spcPts val="1200"/>
                        </a:spcBef>
                        <a:spcAft>
                          <a:spcPts val="300"/>
                        </a:spcAft>
                      </a:pPr>
                      <a:r>
                        <a:rPr lang="en-US" sz="1400" dirty="0">
                          <a:effectLst/>
                        </a:rPr>
                        <a:t>Time Period</a:t>
                      </a:r>
                      <a:endParaRPr lang="en-US" sz="1400" b="1" dirty="0">
                        <a:effectLst/>
                        <a:latin typeface="Times New Roman"/>
                        <a:ea typeface="Times New Roman"/>
                        <a:cs typeface="Times New Roman"/>
                      </a:endParaRPr>
                    </a:p>
                  </a:txBody>
                  <a:tcPr marL="68580" marR="68580" marT="0" marB="0"/>
                </a:tc>
                <a:tc>
                  <a:txBody>
                    <a:bodyPr/>
                    <a:lstStyle/>
                    <a:p>
                      <a:pPr marL="0" marR="0" algn="ctr">
                        <a:spcBef>
                          <a:spcPts val="1200"/>
                        </a:spcBef>
                        <a:spcAft>
                          <a:spcPts val="300"/>
                        </a:spcAft>
                      </a:pPr>
                      <a:r>
                        <a:rPr lang="en-US" sz="1400" dirty="0">
                          <a:effectLst/>
                        </a:rPr>
                        <a:t>Comments</a:t>
                      </a:r>
                      <a:endParaRPr lang="en-US" sz="1400" b="1" dirty="0">
                        <a:effectLst/>
                        <a:latin typeface="Times New Roman"/>
                        <a:ea typeface="Times New Roman"/>
                        <a:cs typeface="Times New Roman"/>
                      </a:endParaRPr>
                    </a:p>
                  </a:txBody>
                  <a:tcPr marL="68580" marR="68580" marT="0" marB="0"/>
                </a:tc>
              </a:tr>
              <a:tr h="426498">
                <a:tc>
                  <a:txBody>
                    <a:bodyPr/>
                    <a:lstStyle/>
                    <a:p>
                      <a:pPr marL="0" marR="0">
                        <a:spcBef>
                          <a:spcPts val="600"/>
                        </a:spcBef>
                        <a:spcAft>
                          <a:spcPts val="0"/>
                        </a:spcAft>
                      </a:pPr>
                      <a:r>
                        <a:rPr lang="en-US" sz="1400" dirty="0">
                          <a:effectLst/>
                        </a:rPr>
                        <a:t>ta - </a:t>
                      </a:r>
                      <a:r>
                        <a:rPr lang="en-US" sz="1400" dirty="0" err="1">
                          <a:effectLst/>
                        </a:rPr>
                        <a:t>Atm</a:t>
                      </a:r>
                      <a:r>
                        <a:rPr lang="en-US" sz="1400" dirty="0">
                          <a:effectLst/>
                        </a:rPr>
                        <a:t> Temp</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AIRS (≥ 300 hPa)</a:t>
                      </a:r>
                      <a:br>
                        <a:rPr lang="en-US" sz="1400">
                          <a:effectLst/>
                        </a:rPr>
                      </a:br>
                      <a:r>
                        <a:rPr lang="en-US" sz="1400">
                          <a:effectLst/>
                        </a:rPr>
                        <a:t>MLS ( &lt; 300 hPa)</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9/02 – </a:t>
                      </a:r>
                      <a:br>
                        <a:rPr lang="en-US" sz="1400">
                          <a:effectLst/>
                        </a:rPr>
                      </a:br>
                      <a:r>
                        <a:rPr lang="en-US" sz="1400">
                          <a:effectLst/>
                        </a:rPr>
                        <a:t>8/04 - </a:t>
                      </a:r>
                      <a:endParaRPr lang="en-US" sz="1400">
                        <a:effectLst/>
                        <a:latin typeface="Times New Roman"/>
                        <a:ea typeface="Times New Roman"/>
                        <a:cs typeface="Times New Roman"/>
                      </a:endParaRPr>
                    </a:p>
                  </a:txBody>
                  <a:tcPr marL="68580" marR="68580" marT="0" marB="0"/>
                </a:tc>
                <a:tc rowSpan="2">
                  <a:txBody>
                    <a:bodyPr/>
                    <a:lstStyle/>
                    <a:p>
                      <a:pPr marL="0" marR="0">
                        <a:spcBef>
                          <a:spcPts val="600"/>
                        </a:spcBef>
                        <a:spcAft>
                          <a:spcPts val="0"/>
                        </a:spcAft>
                      </a:pPr>
                      <a:r>
                        <a:rPr lang="en-US" sz="1400">
                          <a:effectLst/>
                        </a:rPr>
                        <a:t>AIRS +MLS needed to cover all pressure levels</a:t>
                      </a:r>
                      <a:endParaRPr lang="en-US" sz="1400">
                        <a:effectLst/>
                        <a:latin typeface="Times New Roman"/>
                        <a:ea typeface="Times New Roman"/>
                        <a:cs typeface="Times New Roman"/>
                      </a:endParaRPr>
                    </a:p>
                  </a:txBody>
                  <a:tcPr marL="68580" marR="68580" marT="0" marB="0"/>
                </a:tc>
              </a:tr>
              <a:tr h="426498">
                <a:tc>
                  <a:txBody>
                    <a:bodyPr/>
                    <a:lstStyle/>
                    <a:p>
                      <a:pPr marL="0" marR="0">
                        <a:spcBef>
                          <a:spcPts val="600"/>
                        </a:spcBef>
                        <a:spcAft>
                          <a:spcPts val="0"/>
                        </a:spcAft>
                      </a:pPr>
                      <a:r>
                        <a:rPr lang="en-US" sz="1400" dirty="0" err="1">
                          <a:effectLst/>
                        </a:rPr>
                        <a:t>hus</a:t>
                      </a:r>
                      <a:r>
                        <a:rPr lang="en-US" sz="1400" dirty="0">
                          <a:effectLst/>
                        </a:rPr>
                        <a:t> - Specific Humidity</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AIRS (≥ 300 hPa)</a:t>
                      </a:r>
                      <a:br>
                        <a:rPr lang="en-US" sz="1400">
                          <a:effectLst/>
                        </a:rPr>
                      </a:br>
                      <a:r>
                        <a:rPr lang="en-US" sz="1400">
                          <a:effectLst/>
                        </a:rPr>
                        <a:t>MLS ( &lt; 300 hPa)</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9/02 – </a:t>
                      </a:r>
                      <a:br>
                        <a:rPr lang="en-US" sz="1400">
                          <a:effectLst/>
                        </a:rPr>
                      </a:br>
                      <a:r>
                        <a:rPr lang="en-US" sz="1400">
                          <a:effectLst/>
                        </a:rPr>
                        <a:t>8/04 - </a:t>
                      </a:r>
                      <a:endParaRPr lang="en-US" sz="1400">
                        <a:effectLst/>
                        <a:latin typeface="Times New Roman"/>
                        <a:ea typeface="Times New Roman"/>
                        <a:cs typeface="Times New Roman"/>
                      </a:endParaRPr>
                    </a:p>
                  </a:txBody>
                  <a:tcPr marL="68580" marR="68580" marT="0" marB="0"/>
                </a:tc>
                <a:tc vMerge="1">
                  <a:txBody>
                    <a:bodyPr/>
                    <a:lstStyle/>
                    <a:p>
                      <a:endParaRPr lang="en-US"/>
                    </a:p>
                  </a:txBody>
                  <a:tcPr/>
                </a:tc>
              </a:tr>
              <a:tr h="426498">
                <a:tc>
                  <a:txBody>
                    <a:bodyPr/>
                    <a:lstStyle/>
                    <a:p>
                      <a:pPr marL="0" marR="0">
                        <a:spcBef>
                          <a:spcPts val="600"/>
                        </a:spcBef>
                        <a:spcAft>
                          <a:spcPts val="0"/>
                        </a:spcAft>
                      </a:pPr>
                      <a:r>
                        <a:rPr lang="en-US" sz="1400" dirty="0">
                          <a:solidFill>
                            <a:srgbClr val="FFC000"/>
                          </a:solidFill>
                          <a:effectLst/>
                        </a:rPr>
                        <a:t>tro3 – Mole Fraction of Ozone</a:t>
                      </a:r>
                      <a:endParaRPr lang="en-US" sz="1400" dirty="0">
                        <a:solidFill>
                          <a:srgbClr val="FFC000"/>
                        </a:solidFill>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smtClean="0">
                          <a:effectLst/>
                        </a:rPr>
                        <a:t>TES</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2004 - </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a:effectLst/>
                        </a:rPr>
                        <a:t> </a:t>
                      </a:r>
                      <a:r>
                        <a:rPr lang="en-US" sz="1400" dirty="0" smtClean="0">
                          <a:solidFill>
                            <a:schemeClr val="tx1"/>
                          </a:solidFill>
                          <a:effectLst/>
                        </a:rPr>
                        <a:t>Undergoing QC checks</a:t>
                      </a:r>
                      <a:endParaRPr lang="en-US" sz="1400" dirty="0">
                        <a:solidFill>
                          <a:schemeClr val="tx1"/>
                        </a:solidFill>
                        <a:effectLst/>
                        <a:latin typeface="Times New Roman"/>
                        <a:ea typeface="Times New Roman"/>
                        <a:cs typeface="Times New Roman"/>
                      </a:endParaRPr>
                    </a:p>
                  </a:txBody>
                  <a:tcPr marL="68580" marR="68580" marT="0" marB="0"/>
                </a:tc>
              </a:tr>
              <a:tr h="426498">
                <a:tc>
                  <a:txBody>
                    <a:bodyPr/>
                    <a:lstStyle/>
                    <a:p>
                      <a:pPr marL="0" marR="0">
                        <a:spcBef>
                          <a:spcPts val="600"/>
                        </a:spcBef>
                        <a:spcAft>
                          <a:spcPts val="0"/>
                        </a:spcAft>
                      </a:pPr>
                      <a:r>
                        <a:rPr lang="en-US" sz="1400" dirty="0" err="1">
                          <a:effectLst/>
                        </a:rPr>
                        <a:t>tos</a:t>
                      </a:r>
                      <a:r>
                        <a:rPr lang="en-US" sz="1400" dirty="0">
                          <a:effectLst/>
                        </a:rPr>
                        <a:t> - Sea Surface Temperature</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AMSR-E</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6/02 -</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SST science team recommends multiple products</a:t>
                      </a:r>
                      <a:endParaRPr lang="en-US" sz="1400">
                        <a:effectLst/>
                        <a:latin typeface="Times New Roman"/>
                        <a:ea typeface="Times New Roman"/>
                        <a:cs typeface="Times New Roman"/>
                      </a:endParaRPr>
                    </a:p>
                  </a:txBody>
                  <a:tcPr marL="68580" marR="68580" marT="0" marB="0"/>
                </a:tc>
              </a:tr>
              <a:tr h="639747">
                <a:tc>
                  <a:txBody>
                    <a:bodyPr/>
                    <a:lstStyle/>
                    <a:p>
                      <a:pPr marL="0" marR="0">
                        <a:spcBef>
                          <a:spcPts val="600"/>
                        </a:spcBef>
                        <a:spcAft>
                          <a:spcPts val="0"/>
                        </a:spcAft>
                      </a:pPr>
                      <a:r>
                        <a:rPr lang="en-US" sz="1400" dirty="0" err="1">
                          <a:effectLst/>
                        </a:rPr>
                        <a:t>rlut</a:t>
                      </a:r>
                      <a:r>
                        <a:rPr lang="en-US" sz="1400" dirty="0">
                          <a:effectLst/>
                        </a:rPr>
                        <a:t>, </a:t>
                      </a:r>
                      <a:r>
                        <a:rPr lang="en-US" sz="1400" dirty="0" err="1">
                          <a:effectLst/>
                        </a:rPr>
                        <a:t>rlutcs</a:t>
                      </a:r>
                      <a:r>
                        <a:rPr lang="en-US" sz="1400" dirty="0">
                          <a:effectLst/>
                        </a:rPr>
                        <a:t>, </a:t>
                      </a:r>
                      <a:r>
                        <a:rPr lang="en-US" sz="1400" dirty="0" err="1">
                          <a:effectLst/>
                        </a:rPr>
                        <a:t>rsdt</a:t>
                      </a:r>
                      <a:r>
                        <a:rPr lang="en-US" sz="1400" dirty="0">
                          <a:effectLst/>
                        </a:rPr>
                        <a:t>, </a:t>
                      </a:r>
                      <a:r>
                        <a:rPr lang="en-US" sz="1400" dirty="0" err="1">
                          <a:effectLst/>
                        </a:rPr>
                        <a:t>rsut</a:t>
                      </a:r>
                      <a:r>
                        <a:rPr lang="en-US" sz="1400" dirty="0">
                          <a:effectLst/>
                        </a:rPr>
                        <a:t>, </a:t>
                      </a:r>
                      <a:r>
                        <a:rPr lang="en-US" sz="1400" dirty="0" err="1">
                          <a:effectLst/>
                        </a:rPr>
                        <a:t>rsutcs</a:t>
                      </a:r>
                      <a:r>
                        <a:rPr lang="en-US" sz="1400" dirty="0">
                          <a:effectLst/>
                        </a:rPr>
                        <a:t> </a:t>
                      </a:r>
                      <a:r>
                        <a:rPr lang="en-US" sz="1400" dirty="0" smtClean="0">
                          <a:effectLst/>
                        </a:rPr>
                        <a:t>– </a:t>
                      </a:r>
                      <a:br>
                        <a:rPr lang="en-US" sz="1400" dirty="0" smtClean="0">
                          <a:effectLst/>
                        </a:rPr>
                      </a:br>
                      <a:r>
                        <a:rPr lang="en-US" sz="1400" dirty="0" smtClean="0">
                          <a:effectLst/>
                        </a:rPr>
                        <a:t>    TOA </a:t>
                      </a:r>
                      <a:r>
                        <a:rPr lang="en-US" sz="1400" dirty="0">
                          <a:effectLst/>
                        </a:rPr>
                        <a:t>outgoing LW &amp; SW </a:t>
                      </a:r>
                      <a:r>
                        <a:rPr lang="en-US" sz="1400" dirty="0" smtClean="0">
                          <a:effectLst/>
                        </a:rPr>
                        <a:t>Radiation,</a:t>
                      </a:r>
                      <a:br>
                        <a:rPr lang="en-US" sz="1400" dirty="0" smtClean="0">
                          <a:effectLst/>
                        </a:rPr>
                      </a:br>
                      <a:r>
                        <a:rPr lang="en-US" sz="1400" baseline="0" dirty="0" smtClean="0">
                          <a:effectLst/>
                        </a:rPr>
                        <a:t>    </a:t>
                      </a:r>
                      <a:r>
                        <a:rPr lang="en-US" sz="1400" dirty="0" smtClean="0">
                          <a:effectLst/>
                        </a:rPr>
                        <a:t>Incident </a:t>
                      </a:r>
                      <a:r>
                        <a:rPr lang="en-US" sz="1400" dirty="0">
                          <a:effectLst/>
                        </a:rPr>
                        <a:t>SW Radiation</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CERES</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3/00 - </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tr>
              <a:tr h="213249">
                <a:tc>
                  <a:txBody>
                    <a:bodyPr/>
                    <a:lstStyle/>
                    <a:p>
                      <a:pPr marL="0" marR="0">
                        <a:spcBef>
                          <a:spcPts val="600"/>
                        </a:spcBef>
                        <a:spcAft>
                          <a:spcPts val="0"/>
                        </a:spcAft>
                      </a:pPr>
                      <a:r>
                        <a:rPr lang="en-US" sz="1400">
                          <a:effectLst/>
                        </a:rPr>
                        <a:t>clt – Total Cloud Fraction</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MODIS</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2/00 -</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tr>
              <a:tr h="426450">
                <a:tc>
                  <a:txBody>
                    <a:bodyPr/>
                    <a:lstStyle/>
                    <a:p>
                      <a:pPr marL="0" marR="0">
                        <a:spcBef>
                          <a:spcPts val="600"/>
                        </a:spcBef>
                        <a:spcAft>
                          <a:spcPts val="0"/>
                        </a:spcAft>
                      </a:pPr>
                      <a:r>
                        <a:rPr lang="en-US" sz="1400">
                          <a:effectLst/>
                        </a:rPr>
                        <a:t>zos  - Sea Surface Height Above Geoid</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TOPEX/JASON series</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10/92 - </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AVISO Product</a:t>
                      </a:r>
                      <a:endParaRPr lang="en-US" sz="1400">
                        <a:effectLst/>
                        <a:latin typeface="Times New Roman"/>
                        <a:ea typeface="Times New Roman"/>
                        <a:cs typeface="Times New Roman"/>
                      </a:endParaRPr>
                    </a:p>
                  </a:txBody>
                  <a:tcPr marL="68580" marR="68580" marT="0" marB="0"/>
                </a:tc>
              </a:tr>
              <a:tr h="247595">
                <a:tc>
                  <a:txBody>
                    <a:bodyPr/>
                    <a:lstStyle/>
                    <a:p>
                      <a:pPr marL="0" marR="0">
                        <a:spcBef>
                          <a:spcPts val="600"/>
                        </a:spcBef>
                        <a:spcAft>
                          <a:spcPts val="0"/>
                        </a:spcAft>
                      </a:pPr>
                      <a:r>
                        <a:rPr lang="en-US" sz="1400" dirty="0" err="1" smtClean="0">
                          <a:solidFill>
                            <a:schemeClr val="bg1"/>
                          </a:solidFill>
                          <a:effectLst/>
                        </a:rPr>
                        <a:t>pr</a:t>
                      </a:r>
                      <a:r>
                        <a:rPr lang="en-US" sz="1400" dirty="0" smtClean="0">
                          <a:solidFill>
                            <a:schemeClr val="bg1"/>
                          </a:solidFill>
                          <a:effectLst/>
                        </a:rPr>
                        <a:t> - Total </a:t>
                      </a:r>
                      <a:r>
                        <a:rPr lang="en-US" sz="1400" dirty="0">
                          <a:solidFill>
                            <a:schemeClr val="bg1"/>
                          </a:solidFill>
                          <a:effectLst/>
                        </a:rPr>
                        <a:t>precipitation</a:t>
                      </a:r>
                      <a:endParaRPr lang="en-US" sz="1400" dirty="0">
                        <a:solidFill>
                          <a:schemeClr val="bg1"/>
                        </a:solidFill>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TRMM</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1997 - </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a:effectLst/>
                        </a:rPr>
                        <a:t>Monthly Ave + 3 </a:t>
                      </a:r>
                      <a:r>
                        <a:rPr lang="en-US" sz="1400" dirty="0" smtClean="0">
                          <a:effectLst/>
                        </a:rPr>
                        <a:t>hourly products</a:t>
                      </a:r>
                      <a:endParaRPr lang="en-US" sz="1400" dirty="0">
                        <a:effectLst/>
                        <a:latin typeface="Times New Roman"/>
                        <a:ea typeface="Times New Roman"/>
                        <a:cs typeface="Times New Roman"/>
                      </a:endParaRPr>
                    </a:p>
                  </a:txBody>
                  <a:tcPr marL="68580" marR="68580" marT="0" marB="0"/>
                </a:tc>
              </a:tr>
              <a:tr h="426498">
                <a:tc>
                  <a:txBody>
                    <a:bodyPr/>
                    <a:lstStyle/>
                    <a:p>
                      <a:pPr marL="0" marR="0">
                        <a:spcBef>
                          <a:spcPts val="600"/>
                        </a:spcBef>
                        <a:spcAft>
                          <a:spcPts val="0"/>
                        </a:spcAft>
                      </a:pPr>
                      <a:r>
                        <a:rPr lang="en-US" sz="1400" dirty="0" err="1" smtClean="0">
                          <a:solidFill>
                            <a:schemeClr val="bg1"/>
                          </a:solidFill>
                          <a:effectLst/>
                        </a:rPr>
                        <a:t>sfcWind</a:t>
                      </a:r>
                      <a:r>
                        <a:rPr lang="en-US" sz="1400" dirty="0" smtClean="0">
                          <a:solidFill>
                            <a:schemeClr val="bg1"/>
                          </a:solidFill>
                          <a:effectLst/>
                        </a:rPr>
                        <a:t>, </a:t>
                      </a:r>
                      <a:r>
                        <a:rPr lang="en-US" sz="1400" dirty="0" err="1" smtClean="0">
                          <a:solidFill>
                            <a:schemeClr val="bg1"/>
                          </a:solidFill>
                          <a:effectLst/>
                        </a:rPr>
                        <a:t>uas</a:t>
                      </a:r>
                      <a:r>
                        <a:rPr lang="en-US" sz="1400" dirty="0" smtClean="0">
                          <a:solidFill>
                            <a:schemeClr val="bg1"/>
                          </a:solidFill>
                          <a:effectLst/>
                        </a:rPr>
                        <a:t>, vas - Surface </a:t>
                      </a:r>
                      <a:r>
                        <a:rPr lang="en-US" sz="1400" dirty="0">
                          <a:solidFill>
                            <a:schemeClr val="bg1"/>
                          </a:solidFill>
                          <a:effectLst/>
                        </a:rPr>
                        <a:t>(10m) zonal </a:t>
                      </a:r>
                      <a:r>
                        <a:rPr lang="en-US" sz="1400" dirty="0" smtClean="0">
                          <a:solidFill>
                            <a:schemeClr val="bg1"/>
                          </a:solidFill>
                          <a:effectLst/>
                        </a:rPr>
                        <a:t>wind</a:t>
                      </a:r>
                      <a:endParaRPr lang="en-US" sz="1400" dirty="0">
                        <a:solidFill>
                          <a:schemeClr val="bg1"/>
                        </a:solidFill>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QuikSCAT</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a:effectLst/>
                        </a:rPr>
                        <a:t>1999 – 2009</a:t>
                      </a:r>
                      <a:endParaRPr lang="en-US" sz="140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a:effectLst/>
                        </a:rPr>
                        <a:t>Oceans only.  No land products.  </a:t>
                      </a:r>
                      <a:endParaRPr lang="en-US" sz="1400" dirty="0">
                        <a:effectLst/>
                        <a:latin typeface="Times New Roman"/>
                        <a:ea typeface="Times New Roman"/>
                        <a:cs typeface="Times New Roman"/>
                      </a:endParaRPr>
                    </a:p>
                  </a:txBody>
                  <a:tcPr marL="68580" marR="68580" marT="0" marB="0"/>
                </a:tc>
              </a:tr>
              <a:tr h="213249">
                <a:tc>
                  <a:txBody>
                    <a:bodyPr/>
                    <a:lstStyle/>
                    <a:p>
                      <a:pPr marL="0" marR="0">
                        <a:spcBef>
                          <a:spcPts val="600"/>
                        </a:spcBef>
                        <a:spcAft>
                          <a:spcPts val="0"/>
                        </a:spcAft>
                      </a:pPr>
                      <a:r>
                        <a:rPr lang="en-US" sz="1400" dirty="0">
                          <a:solidFill>
                            <a:srgbClr val="FFC000"/>
                          </a:solidFill>
                          <a:effectLst/>
                        </a:rPr>
                        <a:t>Land Surface products (TBD)</a:t>
                      </a:r>
                      <a:endParaRPr lang="en-US" sz="1400" dirty="0">
                        <a:solidFill>
                          <a:srgbClr val="FFC000"/>
                        </a:solidFill>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a:effectLst/>
                        </a:rPr>
                        <a:t>MODIS</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a:effectLst/>
                        </a:rPr>
                        <a:t>2/00 - </a:t>
                      </a:r>
                      <a:endParaRPr lang="en-US" sz="1400" dirty="0">
                        <a:effectLst/>
                        <a:latin typeface="Times New Roman"/>
                        <a:ea typeface="Times New Roman"/>
                        <a:cs typeface="Times New Roman"/>
                      </a:endParaRPr>
                    </a:p>
                  </a:txBody>
                  <a:tcPr marL="68580" marR="68580" marT="0" marB="0"/>
                </a:tc>
                <a:tc>
                  <a:txBody>
                    <a:bodyPr/>
                    <a:lstStyle/>
                    <a:p>
                      <a:pPr marL="0" marR="0">
                        <a:spcBef>
                          <a:spcPts val="600"/>
                        </a:spcBef>
                        <a:spcAft>
                          <a:spcPts val="0"/>
                        </a:spcAft>
                      </a:pPr>
                      <a:r>
                        <a:rPr lang="en-US" sz="1400" dirty="0">
                          <a:effectLst/>
                        </a:rPr>
                        <a:t>Perhaps 2 CMIP variables, TBD</a:t>
                      </a:r>
                      <a:endParaRPr lang="en-US" sz="1400" dirty="0">
                        <a:effectLst/>
                        <a:latin typeface="Times New Roman"/>
                        <a:ea typeface="Times New Roman"/>
                        <a:cs typeface="Times New Roman"/>
                      </a:endParaRPr>
                    </a:p>
                  </a:txBody>
                  <a:tcPr marL="68580" marR="68580" marT="0" marB="0"/>
                </a:tc>
              </a:tr>
            </a:tbl>
          </a:graphicData>
        </a:graphic>
      </p:graphicFrame>
      <p:sp>
        <p:nvSpPr>
          <p:cNvPr id="3" name="TextBox 2"/>
          <p:cNvSpPr txBox="1"/>
          <p:nvPr/>
        </p:nvSpPr>
        <p:spPr>
          <a:xfrm>
            <a:off x="987936" y="1040284"/>
            <a:ext cx="7378943" cy="646331"/>
          </a:xfrm>
          <a:prstGeom prst="rect">
            <a:avLst/>
          </a:prstGeom>
          <a:noFill/>
        </p:spPr>
        <p:txBody>
          <a:bodyPr wrap="none" rtlCol="0">
            <a:spAutoFit/>
          </a:bodyPr>
          <a:lstStyle/>
          <a:p>
            <a:pPr algn="ctr"/>
            <a:r>
              <a:rPr lang="en-US" dirty="0" smtClean="0"/>
              <a:t>Datasets are Gridded Monthly Averages – Unless otherwise noted</a:t>
            </a:r>
          </a:p>
          <a:p>
            <a:pPr algn="ctr"/>
            <a:r>
              <a:rPr lang="en-US" dirty="0" smtClean="0">
                <a:solidFill>
                  <a:srgbClr val="0000FF"/>
                </a:solidFill>
              </a:rPr>
              <a:t>Separate files containing Nobs &amp; </a:t>
            </a:r>
            <a:r>
              <a:rPr lang="en-US" dirty="0" err="1" smtClean="0">
                <a:solidFill>
                  <a:srgbClr val="0000FF"/>
                </a:solidFill>
              </a:rPr>
              <a:t>StdErr</a:t>
            </a:r>
            <a:r>
              <a:rPr lang="en-US" dirty="0" smtClean="0">
                <a:solidFill>
                  <a:srgbClr val="0000FF"/>
                </a:solidFill>
              </a:rPr>
              <a:t> for each grid cell are available</a:t>
            </a:r>
            <a:endParaRPr lang="en-US" dirty="0">
              <a:solidFill>
                <a:srgbClr val="0000FF"/>
              </a:solidFill>
            </a:endParaRPr>
          </a:p>
        </p:txBody>
      </p:sp>
    </p:spTree>
    <p:extLst>
      <p:ext uri="{BB962C8B-B14F-4D97-AF65-F5344CB8AC3E}">
        <p14:creationId xmlns:p14="http://schemas.microsoft.com/office/powerpoint/2010/main" val="29620883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5077</TotalTime>
  <Words>2032</Words>
  <Application>Microsoft Macintosh PowerPoint</Application>
  <PresentationFormat>On-screen Show (4:3)</PresentationFormat>
  <Paragraphs>218</Paragraphs>
  <Slides>21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2_Office Theme</vt:lpstr>
      <vt:lpstr>Bitmap Image</vt:lpstr>
      <vt:lpstr>PowerPoint Presentation</vt:lpstr>
      <vt:lpstr>PowerPoint Presentation</vt:lpstr>
      <vt:lpstr>PowerPoint Presentation</vt:lpstr>
      <vt:lpstr>(Satellite) Observations and CMIP/IPCC: Better Linkage </vt:lpstr>
      <vt:lpstr>PowerPoint Presentation</vt:lpstr>
      <vt:lpstr>PowerPoint Presentation</vt:lpstr>
      <vt:lpstr>PowerPoint Presentation</vt:lpstr>
      <vt:lpstr>PowerPoint Presentation</vt:lpstr>
      <vt:lpstr>NASA-related Datasets for CMIP5</vt:lpstr>
      <vt:lpstr>PowerPoint Presentation</vt:lpstr>
      <vt:lpstr>PowerPoint Presentation</vt:lpstr>
      <vt:lpstr>obs4mips Wiki : Documentation and Expansion</vt:lpstr>
      <vt:lpstr>PowerPoint Presentation</vt:lpstr>
      <vt:lpstr>PowerPoint Presentation</vt:lpstr>
      <vt:lpstr>PowerPoint Presentation</vt:lpstr>
      <vt:lpstr>PowerPoint Presentation</vt:lpstr>
      <vt:lpstr>Appendix I Data Set Recommendation Form</vt:lpstr>
      <vt:lpstr>Appendix II Example Technical Documentation: AIRS Specific Humidity</vt:lpstr>
      <vt:lpstr>Appendix II…cont Example Technical Documentation: AIRS Specific Humidity</vt:lpstr>
      <vt:lpstr>Appendix II…cont Example Technical Documentation: AIRS Specific Humidity</vt:lpstr>
      <vt:lpstr>Appendix II…cont Example Technical Documentation: AIRS Specific Humidity</vt:lpstr>
    </vt:vector>
  </TitlesOfParts>
  <Company>TH-CUBED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Duane Waliser</dc:creator>
  <cp:lastModifiedBy>Dr. Duane Waliser</cp:lastModifiedBy>
  <cp:revision>85</cp:revision>
  <cp:lastPrinted>2012-07-12T01:32:06Z</cp:lastPrinted>
  <dcterms:created xsi:type="dcterms:W3CDTF">2011-12-06T14:34:52Z</dcterms:created>
  <dcterms:modified xsi:type="dcterms:W3CDTF">2012-07-12T01:48:17Z</dcterms:modified>
</cp:coreProperties>
</file>