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256" r:id="rId3"/>
    <p:sldId id="257" r:id="rId4"/>
    <p:sldId id="263" r:id="rId5"/>
    <p:sldId id="262" r:id="rId6"/>
    <p:sldId id="264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3671E-C729-FA42-9A32-D579606195BC}" type="datetimeFigureOut">
              <a:rPr lang="en-US" smtClean="0"/>
              <a:pPr/>
              <a:t>6/15/12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07CEE-B983-8F4C-9E66-414C18314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941567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94490-0D70-464F-B646-63850B30F81D}" type="datetimeFigureOut">
              <a:rPr lang="en-US" smtClean="0"/>
              <a:pPr/>
              <a:t>6/15/12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17BA6-B0DB-DE46-AB4B-2A9CA6E4C5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172470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key point: increasingly detailed and mechanistic process studies require coordinated and co-located physical,</a:t>
            </a:r>
            <a:r>
              <a:rPr lang="en-US" baseline="0" dirty="0" smtClean="0"/>
              <a:t> biological and increasingly –human-observations.  Today, we are forced to conduct data integration by gridding and overlaying, downscaling and other measures that reduce precision. Merton suggests a targeted set of sites/regions where this is addressed </a:t>
            </a:r>
            <a:r>
              <a:rPr lang="en-US" baseline="0" dirty="0" err="1" smtClean="0"/>
              <a:t>explcitly</a:t>
            </a:r>
            <a:r>
              <a:rPr lang="en-US" baseline="0" dirty="0" smtClean="0"/>
              <a:t>, similar to the Australian TERN, US NEON and EU ICOS programs but with added attention to 1) human system variables and 2) data gap regions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17BA6-B0DB-DE46-AB4B-2A9CA6E4C55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2596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order to develop global models from these integrated</a:t>
            </a:r>
            <a:r>
              <a:rPr lang="en-US" baseline="0" dirty="0" smtClean="0"/>
              <a:t> systems the key measurements that allow maximum interoperability with space-based proxies and covariates must be made.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17BA6-B0DB-DE46-AB4B-2A9CA6E4C55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1730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represents a first attempt to develop a set of requirements to guide and prioritize the development of new and the expansion of </a:t>
            </a:r>
            <a:r>
              <a:rPr lang="en-US" smtClean="0"/>
              <a:t>existing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17BA6-B0DB-DE46-AB4B-2A9CA6E4C55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6482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1B7-E771-4449-91EC-773B1044C2DD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4954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DED4-D181-CF4F-A961-5ADCDC357342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7451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FF3D-6C12-224D-AC34-2978F0E7DA8B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8044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964A-63B8-7E4A-9F0A-C543CD357D64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9642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2B404-E818-C344-A41C-31CD728B66F2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3671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AFA0-CCD8-1F46-9179-14C35DB772A1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510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39E9-3379-984F-8A71-3123D1309CD5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6057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1D7D-67B2-224B-8BEC-A733AFF3A3D1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279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5F293-4C34-0A4D-9089-73B52CA6F736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9207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73AA-0CAA-E046-8D3F-946D75F61AF5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2259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0EF3-B5A3-7543-AEEA-2F6D022E37F8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438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B3A2-F6FC-B84D-BA97-F66662E85E7B}" type="datetime1">
              <a:rPr lang="en-US" smtClean="0"/>
              <a:pPr/>
              <a:t>6/15/12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Merton Initiative: IGBP, IHDP, Diversitas, WCRP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B6F9-7076-2141-99DE-591052DB2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012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226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Schimel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IGBP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3703"/>
            <a:ext cx="7772400" cy="3486684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As Earth System science advances and matures, it must be supported by robust and integrated observation </a:t>
            </a:r>
            <a:r>
              <a:rPr lang="en-US" dirty="0" smtClean="0"/>
              <a:t>systems: </a:t>
            </a:r>
            <a:r>
              <a:rPr lang="en-US" i="1" dirty="0" smtClean="0"/>
              <a:t>The Merton Initiative 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014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ANDELMAN, SANDY	Conservation International</a:t>
            </a:r>
          </a:p>
          <a:p>
            <a:r>
              <a:rPr lang="en-US" dirty="0"/>
              <a:t>BACKLUND, PETER	National Center for Atmospheric Research</a:t>
            </a:r>
          </a:p>
          <a:p>
            <a:r>
              <a:rPr lang="en-US" dirty="0"/>
              <a:t>CHAVEZ, FRANCISCO	Monterey Bay Aquarium Research Institute</a:t>
            </a:r>
          </a:p>
          <a:p>
            <a:r>
              <a:rPr lang="en-US" dirty="0"/>
              <a:t>COOK, ROBERT	Oak Ridge National Laboratory</a:t>
            </a:r>
          </a:p>
          <a:p>
            <a:r>
              <a:rPr lang="en-US" dirty="0"/>
              <a:t>COX, PETER 	University of Exeter</a:t>
            </a:r>
          </a:p>
          <a:p>
            <a:r>
              <a:rPr lang="en-US" dirty="0"/>
              <a:t>DE SHERBININ, ALEX	CIESIN, Columbia University</a:t>
            </a:r>
          </a:p>
          <a:p>
            <a:r>
              <a:rPr lang="en-US" dirty="0"/>
              <a:t>GREENWOOD, GREG	Mountain Research Initiative</a:t>
            </a:r>
          </a:p>
          <a:p>
            <a:r>
              <a:rPr lang="en-US" dirty="0"/>
              <a:t>GUIBERT, GREG	National Center for Atmospheric Research</a:t>
            </a:r>
          </a:p>
          <a:p>
            <a:r>
              <a:rPr lang="en-US" dirty="0"/>
              <a:t>HELD, ALEX 	CSIRO Office of Space Science and Applications</a:t>
            </a:r>
          </a:p>
          <a:p>
            <a:r>
              <a:rPr lang="en-US" dirty="0"/>
              <a:t>HIBBARD, KATHY	Pacific Northwest National Laboratory</a:t>
            </a:r>
          </a:p>
          <a:p>
            <a:r>
              <a:rPr lang="en-US" dirty="0"/>
              <a:t>HOFFMAN, FORREST	Oak Ridge National Laboratory</a:t>
            </a:r>
          </a:p>
          <a:p>
            <a:r>
              <a:rPr lang="en-US" dirty="0"/>
              <a:t>MONKS, PAUL	University of Leicester/IGAC</a:t>
            </a:r>
          </a:p>
          <a:p>
            <a:r>
              <a:rPr lang="en-US" dirty="0"/>
              <a:t>NIGHTINGALE, JOANNE	NASA GSFC</a:t>
            </a:r>
          </a:p>
          <a:p>
            <a:r>
              <a:rPr lang="en-US" dirty="0"/>
              <a:t>REICHSTEIN, MARKUS	Max-Planck-Institute for Biogeochemistry</a:t>
            </a:r>
          </a:p>
          <a:p>
            <a:r>
              <a:rPr lang="en-US" dirty="0"/>
              <a:t>SCHIMEL, DAVID	National Ecological Observatory Network/NCAR</a:t>
            </a:r>
          </a:p>
          <a:p>
            <a:r>
              <a:rPr lang="en-US" dirty="0"/>
              <a:t>SEITZINGER, SYBIL 	IGBP</a:t>
            </a:r>
          </a:p>
          <a:p>
            <a:r>
              <a:rPr lang="en-US" dirty="0"/>
              <a:t>SPEHN, EVA 	Institute of Botany, University of Basel/</a:t>
            </a:r>
            <a:r>
              <a:rPr lang="en-US" dirty="0" err="1"/>
              <a:t>Diversitas</a:t>
            </a:r>
            <a:endParaRPr lang="en-US" dirty="0"/>
          </a:p>
          <a:p>
            <a:r>
              <a:rPr lang="en-US" dirty="0"/>
              <a:t>WALTERS, MICHELE	Group on Earth Observations Biodiversity Observation Network (GEO BON)</a:t>
            </a:r>
          </a:p>
          <a:p>
            <a:r>
              <a:rPr lang="en-US" dirty="0"/>
              <a:t>PLUMMER, STEPHEN	ESA</a:t>
            </a:r>
          </a:p>
          <a:p>
            <a:r>
              <a:rPr lang="en-US" dirty="0"/>
              <a:t>DOWNY, CAT	IGBP/ESA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8660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8686799" y="1417637"/>
            <a:ext cx="45719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1872808" y="867992"/>
            <a:ext cx="5192418" cy="4001096"/>
          </a:xfrm>
          <a:prstGeom prst="rect">
            <a:avLst/>
          </a:prstGeom>
          <a:noFill/>
          <a:ln w="19050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tx1">
                    <a:lumMod val="100000"/>
                    <a:lumOff val="0"/>
                  </a:schemeClr>
                </a:solidFill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190500" dir="10800000" algn="ctr" rotWithShape="0">
                    <a:schemeClr val="accent6">
                      <a:lumMod val="10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horz" wrap="square" lIns="274320" tIns="274320" rIns="274320" bIns="274320" anchor="ctr" anchorCtr="0" upright="1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rgbClr val="4F81BD"/>
                </a:solidFill>
                <a:effectLst/>
                <a:latin typeface="Cambria"/>
                <a:ea typeface="ＭＳ 明朝"/>
                <a:cs typeface="Times New Roman"/>
              </a:rPr>
              <a:t>The Merton Initiative proposes an international, long-term and distributed system of advanced and highly integrated observations, designed and purpose-built to study the dynamics of the human-environment system.</a:t>
            </a:r>
            <a:endParaRPr lang="en-US" sz="28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8225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flipH="1">
            <a:off x="1648562" y="1643896"/>
            <a:ext cx="6065764" cy="3570208"/>
          </a:xfrm>
          <a:prstGeom prst="rect">
            <a:avLst/>
          </a:prstGeom>
          <a:noFill/>
          <a:ln w="19050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tx1">
                    <a:lumMod val="100000"/>
                    <a:lumOff val="0"/>
                  </a:schemeClr>
                </a:solidFill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190500" dir="10800000" algn="ctr" rotWithShape="0">
                    <a:schemeClr val="accent6">
                      <a:lumMod val="100000"/>
                      <a:lumOff val="0"/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rot="0" vert="horz" wrap="square" lIns="274320" tIns="274320" rIns="274320" bIns="274320" anchor="ctr" anchorCtr="0" upright="1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4F81BD"/>
                </a:solidFill>
                <a:effectLst/>
                <a:latin typeface="Cambria"/>
                <a:ea typeface="ＭＳ 明朝"/>
                <a:cs typeface="Times New Roman"/>
              </a:rPr>
              <a:t>Current and new systems must be better integrated into a planetary observatory that provides critical, long-term data and information about our changing planet, including observations of critical human </a:t>
            </a:r>
            <a:r>
              <a:rPr lang="en-US" sz="2800" i="1" dirty="0" smtClean="0">
                <a:solidFill>
                  <a:srgbClr val="4F81BD"/>
                </a:solidFill>
                <a:effectLst/>
                <a:latin typeface="Cambria"/>
                <a:ea typeface="ＭＳ 明朝"/>
                <a:cs typeface="Times New Roman"/>
              </a:rPr>
              <a:t>processes.</a:t>
            </a:r>
            <a:endParaRPr lang="en-US" sz="28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8225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 (examples):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/>
              <a:t>What must be measured to assess the current trend of economic, ecological and social conditions thought to underpin Earth System sustainability</a:t>
            </a:r>
            <a:r>
              <a:rPr lang="en-GB" dirty="0" smtClean="0"/>
              <a:t>?</a:t>
            </a:r>
          </a:p>
          <a:p>
            <a:pPr lvl="0"/>
            <a:r>
              <a:rPr lang="en-GB" dirty="0"/>
              <a:t>What must we measure and monitor to detect and understand:</a:t>
            </a:r>
            <a:endParaRPr lang="en-US" dirty="0"/>
          </a:p>
          <a:p>
            <a:pPr lvl="1"/>
            <a:r>
              <a:rPr lang="en-GB" dirty="0" smtClean="0"/>
              <a:t>the </a:t>
            </a:r>
            <a:r>
              <a:rPr lang="en-GB" dirty="0"/>
              <a:t>impacts of the GEC on human well-being and activities? </a:t>
            </a:r>
            <a:endParaRPr lang="en-US" dirty="0"/>
          </a:p>
          <a:p>
            <a:pPr lvl="1"/>
            <a:r>
              <a:rPr lang="en-GB" dirty="0"/>
              <a:t>the impacts of human activities on GEC?</a:t>
            </a:r>
            <a:endParaRPr lang="en-US" dirty="0"/>
          </a:p>
          <a:p>
            <a:pPr lvl="1"/>
            <a:r>
              <a:rPr lang="en-GB" dirty="0"/>
              <a:t>the impacts of human adaptive responses on GEC</a:t>
            </a:r>
            <a:r>
              <a:rPr lang="en-GB" dirty="0" smtClean="0"/>
              <a:t>?</a:t>
            </a:r>
            <a:endParaRPr lang="en-US" dirty="0"/>
          </a:p>
          <a:p>
            <a:pPr lvl="0"/>
            <a:r>
              <a:rPr lang="en-GB" dirty="0"/>
              <a:t> What are the values of the key parameters of the Earth System that govern its evolution over time</a:t>
            </a:r>
            <a:r>
              <a:rPr lang="en-GB" dirty="0" smtClean="0"/>
              <a:t>?</a:t>
            </a:r>
            <a:endParaRPr lang="en-US" dirty="0"/>
          </a:p>
          <a:p>
            <a:pPr lvl="0"/>
            <a:r>
              <a:rPr lang="en-GB" dirty="0"/>
              <a:t>What is the current state of those aspects of the Earth System that govern its future on decadal-centennial timescales</a:t>
            </a:r>
            <a:r>
              <a:rPr lang="en-GB" dirty="0" smtClean="0"/>
              <a:t>?</a:t>
            </a:r>
          </a:p>
          <a:p>
            <a:pPr lvl="0"/>
            <a:r>
              <a:rPr lang="en-GB" dirty="0"/>
              <a:t>What must be measured to assess the likelihood of societally relevant tipping points in the Earth System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2132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316"/>
            <a:ext cx="8229600" cy="6877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Merton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7572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The observing system shall be free, open, and </a:t>
            </a:r>
            <a:r>
              <a:rPr lang="en-US" sz="1800" dirty="0" smtClean="0"/>
              <a:t>interoperable</a:t>
            </a:r>
            <a:endParaRPr lang="en-US" sz="1800" dirty="0"/>
          </a:p>
          <a:p>
            <a:pPr lvl="0"/>
            <a:r>
              <a:rPr lang="en-US" sz="1800" dirty="0" smtClean="0"/>
              <a:t>The observing system shall collect coordinated and co-located data on physical, biological and human system variables in terrestrial and marine habitats.</a:t>
            </a:r>
          </a:p>
          <a:p>
            <a:pPr lvl="0"/>
            <a:r>
              <a:rPr lang="en-US" sz="1800" dirty="0" smtClean="0"/>
              <a:t>The </a:t>
            </a:r>
            <a:r>
              <a:rPr lang="en-US" sz="1800" dirty="0"/>
              <a:t>observing system shall collect data and provide information on the Earth System at a scale that is suitable to advance science and inform policy and management</a:t>
            </a:r>
            <a:r>
              <a:rPr lang="en-US" sz="1800" dirty="0" smtClean="0"/>
              <a:t>.</a:t>
            </a:r>
            <a:r>
              <a:rPr lang="en-US" sz="1800" dirty="0"/>
              <a:t> </a:t>
            </a:r>
          </a:p>
          <a:p>
            <a:pPr lvl="0"/>
            <a:r>
              <a:rPr lang="en-US" sz="1800" dirty="0"/>
              <a:t>The observing system shall provide usable information from its observations to enable its access and use for education, scientific discovery, and to inform policy and management.</a:t>
            </a:r>
          </a:p>
          <a:p>
            <a:pPr lvl="0"/>
            <a:r>
              <a:rPr lang="en-US" sz="1800" dirty="0" smtClean="0"/>
              <a:t>The </a:t>
            </a:r>
            <a:r>
              <a:rPr lang="en-US" sz="1800" dirty="0"/>
              <a:t>observing system shall produce data with the appropriate temporal and spatial resolution, extent and duration, accuracy, and precision to allow detection, attribution, and forecasting</a:t>
            </a:r>
          </a:p>
          <a:p>
            <a:pPr lvl="0"/>
            <a:r>
              <a:rPr lang="en-US" sz="1800" dirty="0" smtClean="0"/>
              <a:t>Standardization </a:t>
            </a:r>
            <a:r>
              <a:rPr lang="en-US" sz="1800" dirty="0"/>
              <a:t>of information products in a global context is required, to allow common information to be drawn from a globally distributed network of sites.</a:t>
            </a:r>
          </a:p>
          <a:p>
            <a:pPr lvl="0"/>
            <a:r>
              <a:rPr lang="en-US" sz="1800" dirty="0" smtClean="0"/>
              <a:t>Data </a:t>
            </a:r>
            <a:r>
              <a:rPr lang="en-US" sz="1800" dirty="0"/>
              <a:t>collected and archived to allow aggregation and disaggregation in a consistent and traceable manner e.g. in situ measurements should be collected to allow calibration and validation of space-based observations used for extrapolation.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82255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Merton Requirements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Data shall be traceable with provenance and include characterization of uncertainty.</a:t>
            </a:r>
          </a:p>
          <a:p>
            <a:pPr lvl="0"/>
            <a:r>
              <a:rPr lang="en-US" dirty="0" smtClean="0"/>
              <a:t>The observing system shall provide the observations of Earth System drivers and response that are required to establish the links between cause and effect as a basis for attribution and prediction </a:t>
            </a:r>
          </a:p>
          <a:p>
            <a:pPr lvl="0"/>
            <a:r>
              <a:rPr lang="en-US" dirty="0" smtClean="0"/>
              <a:t>Observations should allow the detection and attribution of interactive processes at multiple scales e.g. a farmer’s decisions are influenced by global commodity prices and local environmental conditions, such as soil moisture.</a:t>
            </a:r>
          </a:p>
          <a:p>
            <a:pPr lvl="0"/>
            <a:r>
              <a:rPr lang="en-US" dirty="0" smtClean="0"/>
              <a:t>The priority will be to establish observing systems in data-poor regions with high Earth System impact, to maximize the science value for each increment of new data.</a:t>
            </a:r>
          </a:p>
          <a:p>
            <a:pPr lvl="0"/>
            <a:r>
              <a:rPr lang="en-US" dirty="0" smtClean="0"/>
              <a:t>The system shall be designed with human and technological capacity building as a priority.</a:t>
            </a:r>
          </a:p>
          <a:p>
            <a:pPr lvl="0"/>
            <a:r>
              <a:rPr lang="en-US" dirty="0" smtClean="0"/>
              <a:t>The system should be flexible and adaptable to changing questions, scales, conditions and technology to allow for decadal-centennial operation.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Merton Initiative: IGBP, IHDP, Diversitas, WCRP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8225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976</Words>
  <Application>Microsoft Macintosh PowerPoint</Application>
  <PresentationFormat>On-screen Show (4:3)</PresentationFormat>
  <Paragraphs>63</Paragraphs>
  <Slides>8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David Schimel IGBP</vt:lpstr>
      <vt:lpstr> As Earth System science advances and matures, it must be supported by robust and integrated observation systems: The Merton Initiative </vt:lpstr>
      <vt:lpstr>Participants</vt:lpstr>
      <vt:lpstr>Slide 4</vt:lpstr>
      <vt:lpstr>Slide 5</vt:lpstr>
      <vt:lpstr>Key Questions (examples):</vt:lpstr>
      <vt:lpstr>Merton Requirements</vt:lpstr>
      <vt:lpstr>Merton Requirements (cont’d)</vt:lpstr>
    </vt:vector>
  </TitlesOfParts>
  <Company>NEON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As Earth System science advances and matures, it must be supported by robust and integrated observation systems: The Merton Initiative </dc:title>
  <dc:creator>Dave Schimel</dc:creator>
  <cp:lastModifiedBy>MRixen</cp:lastModifiedBy>
  <cp:revision>5</cp:revision>
  <dcterms:created xsi:type="dcterms:W3CDTF">2012-06-15T08:38:53Z</dcterms:created>
  <dcterms:modified xsi:type="dcterms:W3CDTF">2012-06-15T08:55:21Z</dcterms:modified>
</cp:coreProperties>
</file>