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2" r:id="rId2"/>
    <p:sldId id="277" r:id="rId3"/>
    <p:sldId id="321" r:id="rId4"/>
    <p:sldId id="322" r:id="rId5"/>
    <p:sldId id="323" r:id="rId6"/>
    <p:sldId id="324" r:id="rId7"/>
    <p:sldId id="328" r:id="rId8"/>
    <p:sldId id="325" r:id="rId9"/>
    <p:sldId id="326" r:id="rId10"/>
    <p:sldId id="327" r:id="rId11"/>
    <p:sldId id="329" r:id="rId12"/>
    <p:sldId id="330" r:id="rId13"/>
    <p:sldId id="331" r:id="rId14"/>
    <p:sldId id="332" r:id="rId15"/>
    <p:sldId id="334" r:id="rId16"/>
    <p:sldId id="33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rg Schulz" initials="MOD/Jo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5125" autoAdjust="0"/>
  </p:normalViewPr>
  <p:slideViewPr>
    <p:cSldViewPr>
      <p:cViewPr>
        <p:scale>
          <a:sx n="70" d="100"/>
          <a:sy n="70" d="100"/>
        </p:scale>
        <p:origin x="-130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8A1155-905C-4239-96DC-1AD2F65F8E25}" type="datetimeFigureOut">
              <a:rPr lang="en-GB" smtClean="0"/>
              <a:pPr/>
              <a:t>07/05/2014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47A3D4-92F2-4F36-A760-A265B31B00A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pPr eaLnBrk="1" hangingPunct="1">
              <a:spcBef>
                <a:spcPct val="0"/>
              </a:spcBef>
            </a:pPr>
            <a:endParaRPr lang="en-US" smtClean="0">
              <a:latin typeface="Arial" charset="0"/>
            </a:endParaRPr>
          </a:p>
        </p:txBody>
      </p:sp>
      <p:sp>
        <p:nvSpPr>
          <p:cNvPr id="17412" name="Slide Number Placeholder 3"/>
          <p:cNvSpPr>
            <a:spLocks noGrp="1"/>
          </p:cNvSpPr>
          <p:nvPr>
            <p:ph type="sldNum" sz="quarter" idx="5"/>
          </p:nvPr>
        </p:nvSpPr>
        <p:spPr>
          <a:noFill/>
        </p:spPr>
        <p:txBody>
          <a:bodyPr/>
          <a:lstStyle/>
          <a:p>
            <a:fld id="{68742A3F-BFDC-4BA2-9E32-366481C1DD66}" type="slidenum">
              <a:rPr lang="en-US">
                <a:solidFill>
                  <a:srgbClr val="000000"/>
                </a:solidFill>
              </a:rPr>
              <a:pPr/>
              <a:t>1</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Such review articles can be written by a group of experts selected by a panel such as GDAP and reviewed by the panel members not involved in writing the article and of course the journal reviewers. The result can be of immediate use for instance to IPCC report authors also avoiding too restrictive approaches on data selections for IPCC reports. It provides balanced and peer reviewed judgement of the existing knowledge;</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Both types of assessments should not be viewed as static but rather as dynamic activities that may need to be repeated every 5-10 years.  depending upon the rate at which data records are being added or modified within a given discipline. Type one assessments may follow cycles of IPCC assessments and can also be pointing to the need for a type two assessment, e.g., if the available information for a review article is insufficient and/or incomplete.</a:t>
            </a:r>
          </a:p>
          <a:p>
            <a:endParaRPr lang="en-GB" dirty="0"/>
          </a:p>
        </p:txBody>
      </p:sp>
      <p:sp>
        <p:nvSpPr>
          <p:cNvPr id="4" name="Slide Number Placeholder 3"/>
          <p:cNvSpPr>
            <a:spLocks noGrp="1"/>
          </p:cNvSpPr>
          <p:nvPr>
            <p:ph type="sldNum" sz="quarter" idx="10"/>
          </p:nvPr>
        </p:nvSpPr>
        <p:spPr/>
        <p:txBody>
          <a:bodyPr/>
          <a:lstStyle/>
          <a:p>
            <a:fld id="{B247A3D4-92F2-4F36-A760-A265B31B00A9}"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247A3D4-92F2-4F36-A760-A265B31B00A9}"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this is not easy to achieve GDAP is practicing this with the Panel acting as reviewer whereas the assessment group appears as a GDAP project that reports annually to the Panel and receives feedback and help for the continuation of the assessment.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Although this is a clear benefit for the data producers and may ascertain their participation, GDAP has found that these two objectives are, in fact, compatible with one another but should always be kept distinct in the assessment to keep the assessment manageable. Thus, in general a data quality assessment should concentrate on providing information to the science and user community first and then move to updates outside of the assessment.</a:t>
            </a:r>
            <a:endParaRPr lang="en-GB" dirty="0" smtClean="0"/>
          </a:p>
          <a:p>
            <a:endParaRPr lang="en-GB" dirty="0"/>
          </a:p>
        </p:txBody>
      </p:sp>
      <p:sp>
        <p:nvSpPr>
          <p:cNvPr id="4" name="Slide Number Placeholder 3"/>
          <p:cNvSpPr>
            <a:spLocks noGrp="1"/>
          </p:cNvSpPr>
          <p:nvPr>
            <p:ph type="sldNum" sz="quarter" idx="10"/>
          </p:nvPr>
        </p:nvSpPr>
        <p:spPr/>
        <p:txBody>
          <a:bodyPr/>
          <a:lstStyle/>
          <a:p>
            <a:fld id="{B247A3D4-92F2-4F36-A760-A265B31B00A9}" type="slidenum">
              <a:rPr lang="en-GB" smtClean="0"/>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GDAP has found that including model and reanalyses data sets in the comparisons is often useful in that it immediately incorporates needs of an eventual user community;</a:t>
            </a:r>
            <a:endParaRPr lang="en-GB" dirty="0"/>
          </a:p>
        </p:txBody>
      </p:sp>
      <p:sp>
        <p:nvSpPr>
          <p:cNvPr id="4" name="Slide Number Placeholder 3"/>
          <p:cNvSpPr>
            <a:spLocks noGrp="1"/>
          </p:cNvSpPr>
          <p:nvPr>
            <p:ph type="sldNum" sz="quarter" idx="10"/>
          </p:nvPr>
        </p:nvSpPr>
        <p:spPr/>
        <p:txBody>
          <a:bodyPr/>
          <a:lstStyle/>
          <a:p>
            <a:fld id="{B247A3D4-92F2-4F36-A760-A265B31B00A9}"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organisation of an assessment is best placed at the level of panels such as GDAP because this is the place where the scientific knowledge is concentrated and lead scientists for assessments can most easily be identified. </a:t>
            </a:r>
          </a:p>
          <a:p>
            <a:r>
              <a:rPr lang="en-GB" dirty="0" smtClean="0"/>
              <a:t>Scientific groups undertaking the assessments should be formed in an open way to assure broad participation but should pay attention to the selection of data records to not end up with only one off activities that have limited value for the users. The assessment lead scientists need to report to the responsible panel in regular intervals, e.g., annually. The panels themselves are reporting to their specific Steering Groups (SG) and the SGs present these activities to the JSC as done today.</a:t>
            </a:r>
          </a:p>
          <a:p>
            <a:r>
              <a:rPr lang="en-GB" dirty="0" smtClean="0"/>
              <a:t>Organisation of assessments will not be restricted to WCRP as other domain/topic specific competence bodies (e.g., CGMS working groups as ITWG, IPWG, CEOS Virtual Constellations) exist that may organise their own assessments.</a:t>
            </a:r>
          </a:p>
          <a:p>
            <a:endParaRPr lang="en-GB" dirty="0"/>
          </a:p>
        </p:txBody>
      </p:sp>
      <p:sp>
        <p:nvSpPr>
          <p:cNvPr id="4" name="Slide Number Placeholder 3"/>
          <p:cNvSpPr>
            <a:spLocks noGrp="1"/>
          </p:cNvSpPr>
          <p:nvPr>
            <p:ph type="sldNum" sz="quarter" idx="10"/>
          </p:nvPr>
        </p:nvSpPr>
        <p:spPr/>
        <p:txBody>
          <a:bodyPr/>
          <a:lstStyle/>
          <a:p>
            <a:fld id="{B247A3D4-92F2-4F36-A760-A265B31B00A9}" type="slidenum">
              <a:rPr lang="en-GB" smtClean="0"/>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55E2E-F51C-49A8-843D-951AB0CE98BF}" type="datetimeFigureOut">
              <a:rPr lang="en-GB" smtClean="0"/>
              <a:pPr/>
              <a:t>07/05/2014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709BFF-545D-40C0-92E7-25F65FE507F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55E2E-F51C-49A8-843D-951AB0CE98BF}" type="datetimeFigureOut">
              <a:rPr lang="en-GB" smtClean="0"/>
              <a:pPr/>
              <a:t>07/05/2014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09BFF-545D-40C0-92E7-25F65FE507F9}" type="slidenum">
              <a:rPr lang="en-GB" smtClean="0"/>
              <a:pPr/>
              <a:t>‹#›</a:t>
            </a:fld>
            <a:endParaRPr lang="en-GB"/>
          </a:p>
        </p:txBody>
      </p:sp>
      <p:pic>
        <p:nvPicPr>
          <p:cNvPr id="1026" name="Picture 2" descr="D:\UserData\Schulz\GEWEX\WS_Water_VAPOR_ESRIN_201103\Preparation\GEWEX-no-top-text.gif"/>
          <p:cNvPicPr>
            <a:picLocks noChangeAspect="1" noChangeArrowheads="1"/>
          </p:cNvPicPr>
          <p:nvPr userDrawn="1"/>
        </p:nvPicPr>
        <p:blipFill>
          <a:blip r:embed="rId13" cstate="print"/>
          <a:srcRect t="19764" r="41774" b="50589"/>
          <a:stretch>
            <a:fillRect/>
          </a:stretch>
        </p:blipFill>
        <p:spPr bwMode="auto">
          <a:xfrm>
            <a:off x="6263680" y="5724759"/>
            <a:ext cx="2880320" cy="1133241"/>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srcRect l="33020" t="30313" r="30805" b="8657"/>
          <a:stretch>
            <a:fillRect/>
          </a:stretch>
        </p:blipFill>
        <p:spPr bwMode="auto">
          <a:xfrm rot="20745504">
            <a:off x="428040" y="2016825"/>
            <a:ext cx="3051473" cy="386104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l="33758" t="30313" r="30805" b="13579"/>
          <a:stretch>
            <a:fillRect/>
          </a:stretch>
        </p:blipFill>
        <p:spPr bwMode="auto">
          <a:xfrm rot="1720051">
            <a:off x="5496298" y="2158169"/>
            <a:ext cx="3168352" cy="3762418"/>
          </a:xfrm>
          <a:prstGeom prst="rect">
            <a:avLst/>
          </a:prstGeom>
          <a:noFill/>
          <a:ln w="9525">
            <a:noFill/>
            <a:miter lim="800000"/>
            <a:headEnd/>
            <a:tailEnd/>
          </a:ln>
        </p:spPr>
      </p:pic>
      <p:pic>
        <p:nvPicPr>
          <p:cNvPr id="1026" name="Picture 2"/>
          <p:cNvPicPr>
            <a:picLocks noChangeAspect="1" noChangeArrowheads="1"/>
          </p:cNvPicPr>
          <p:nvPr/>
        </p:nvPicPr>
        <p:blipFill>
          <a:blip r:embed="rId5" cstate="print"/>
          <a:srcRect l="34688" t="30140" r="31352" b="11227"/>
          <a:stretch>
            <a:fillRect/>
          </a:stretch>
        </p:blipFill>
        <p:spPr bwMode="auto">
          <a:xfrm>
            <a:off x="3059832" y="2060848"/>
            <a:ext cx="2891750" cy="3744416"/>
          </a:xfrm>
          <a:prstGeom prst="rect">
            <a:avLst/>
          </a:prstGeom>
          <a:noFill/>
          <a:ln w="9525">
            <a:noFill/>
            <a:miter lim="800000"/>
            <a:headEnd/>
            <a:tailEnd/>
          </a:ln>
        </p:spPr>
      </p:pic>
      <p:sp>
        <p:nvSpPr>
          <p:cNvPr id="16386" name="TextBox 13"/>
          <p:cNvSpPr txBox="1">
            <a:spLocks noChangeArrowheads="1"/>
          </p:cNvSpPr>
          <p:nvPr/>
        </p:nvSpPr>
        <p:spPr bwMode="auto">
          <a:xfrm>
            <a:off x="3363945" y="5949280"/>
            <a:ext cx="2416110" cy="369332"/>
          </a:xfrm>
          <a:prstGeom prst="rect">
            <a:avLst/>
          </a:prstGeom>
          <a:noFill/>
          <a:ln w="9525">
            <a:noFill/>
            <a:miter lim="800000"/>
            <a:headEnd/>
            <a:tailEnd/>
          </a:ln>
        </p:spPr>
        <p:txBody>
          <a:bodyPr wrap="none">
            <a:spAutoFit/>
          </a:bodyPr>
          <a:lstStyle/>
          <a:p>
            <a:pPr algn="ctr"/>
            <a:r>
              <a:rPr lang="en-US" dirty="0" smtClean="0"/>
              <a:t>Jörg Schulz (EUMETSAT)</a:t>
            </a:r>
            <a:endParaRPr lang="en-US" dirty="0"/>
          </a:p>
        </p:txBody>
      </p:sp>
      <p:sp>
        <p:nvSpPr>
          <p:cNvPr id="6" name="TextBox 5"/>
          <p:cNvSpPr txBox="1"/>
          <p:nvPr/>
        </p:nvSpPr>
        <p:spPr>
          <a:xfrm>
            <a:off x="323528" y="620688"/>
            <a:ext cx="8496944" cy="1323439"/>
          </a:xfrm>
          <a:prstGeom prst="rect">
            <a:avLst/>
          </a:prstGeom>
          <a:solidFill>
            <a:srgbClr val="FFFF99"/>
          </a:solidFill>
        </p:spPr>
        <p:txBody>
          <a:bodyPr wrap="square" rtlCol="0">
            <a:spAutoFit/>
          </a:bodyPr>
          <a:lstStyle/>
          <a:p>
            <a:pPr algn="ctr"/>
            <a:r>
              <a:rPr lang="en-US" sz="4000" b="1" dirty="0" smtClean="0">
                <a:solidFill>
                  <a:srgbClr val="C00000"/>
                </a:solidFill>
              </a:rPr>
              <a:t>A Proposal for Structured Data Set Quality  Assessments</a:t>
            </a:r>
            <a:endParaRPr lang="en-GB" sz="4000" b="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smtClean="0"/>
              <a:t>4. Metrics to assess how far best practises have been followed.</a:t>
            </a:r>
            <a:br>
              <a:rPr lang="en-GB" dirty="0" smtClean="0"/>
            </a:br>
            <a:endParaRPr lang="en-GB" dirty="0"/>
          </a:p>
        </p:txBody>
      </p:sp>
      <p:sp>
        <p:nvSpPr>
          <p:cNvPr id="3" name="Content Placeholder 2"/>
          <p:cNvSpPr>
            <a:spLocks noGrp="1"/>
          </p:cNvSpPr>
          <p:nvPr>
            <p:ph idx="1"/>
          </p:nvPr>
        </p:nvSpPr>
        <p:spPr/>
        <p:txBody>
          <a:bodyPr/>
          <a:lstStyle/>
          <a:p>
            <a:pPr lvl="0"/>
            <a:r>
              <a:rPr lang="en-GB" dirty="0" smtClean="0"/>
              <a:t>A metric to assess how far best practises have been followed in generating the climate data records is useful in the survey of available data records;</a:t>
            </a:r>
          </a:p>
          <a:p>
            <a:pPr lvl="0"/>
            <a:r>
              <a:rPr lang="en-GB" dirty="0" smtClean="0"/>
              <a:t>It helps to keep the assessment activity manageable by concentrating on data records having a certain maturity that measures the sustainability of data record production;</a:t>
            </a:r>
          </a:p>
          <a:p>
            <a:pPr lvl="0"/>
            <a:r>
              <a:rPr lang="en-GB" dirty="0" smtClean="0"/>
              <a:t>Progress on such metrics based on that published by Bates and </a:t>
            </a:r>
            <a:r>
              <a:rPr lang="en-GB" dirty="0" err="1" smtClean="0"/>
              <a:t>Privette</a:t>
            </a:r>
            <a:r>
              <a:rPr lang="en-GB" dirty="0" smtClean="0"/>
              <a:t> (2012) has been made in projects such as the European Union project CORE-CLIMAX.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Past and current assessment activities usually relied on pure voluntary efforts;</a:t>
            </a:r>
          </a:p>
          <a:p>
            <a:r>
              <a:rPr lang="en-GB" dirty="0" smtClean="0"/>
              <a:t>They  took a too long time to finish and can collapse unless there is strong leadership. </a:t>
            </a:r>
          </a:p>
          <a:p>
            <a:r>
              <a:rPr lang="en-GB" dirty="0" smtClean="0"/>
              <a:t>Assuming that a full funding of assessment activities is out of scope for most funding agencies, it is however mandatory that at least some seed funding for centralized activities is provided;</a:t>
            </a:r>
          </a:p>
          <a:p>
            <a:r>
              <a:rPr lang="en-GB" dirty="0" smtClean="0"/>
              <a:t>Assessment workshops may also be funded by WCRP;</a:t>
            </a:r>
          </a:p>
          <a:p>
            <a:r>
              <a:rPr lang="en-GB" dirty="0" smtClean="0"/>
              <a:t>It is recognised that funding practises strongly differ across the world but the membership of WDAC including the CEOS-CGMS WG Climate representing space agencies can certainly help to improve the situation if convincing cases for assessments are brought forward.</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Governance Aspects I</a:t>
            </a:r>
            <a:endParaRPr lang="en-GB" dirty="0"/>
          </a:p>
        </p:txBody>
      </p:sp>
      <p:sp>
        <p:nvSpPr>
          <p:cNvPr id="3" name="Content Placeholder 2"/>
          <p:cNvSpPr>
            <a:spLocks noGrp="1"/>
          </p:cNvSpPr>
          <p:nvPr>
            <p:ph idx="1"/>
          </p:nvPr>
        </p:nvSpPr>
        <p:spPr/>
        <p:txBody>
          <a:bodyPr>
            <a:normAutofit fontScale="92500"/>
          </a:bodyPr>
          <a:lstStyle/>
          <a:p>
            <a:pPr lvl="0">
              <a:buNone/>
            </a:pPr>
            <a:r>
              <a:rPr lang="en-GB" dirty="0" smtClean="0"/>
              <a:t>Who should initiate an assessment?</a:t>
            </a:r>
          </a:p>
          <a:p>
            <a:pPr lvl="0"/>
            <a:r>
              <a:rPr lang="en-GB" dirty="0" smtClean="0"/>
              <a:t>It is suggested that data record quality assessments can be initiated by any scientific or organisational body that identifies a need for an assessment. But then an assessment needs a ‘harbour’ to anchor and to get support as well as independent review. </a:t>
            </a:r>
          </a:p>
          <a:p>
            <a:pPr lvl="0">
              <a:buNone/>
            </a:pPr>
            <a:r>
              <a:rPr lang="en-GB" dirty="0" smtClean="0"/>
              <a:t>Who should organise it?</a:t>
            </a:r>
          </a:p>
          <a:p>
            <a:pPr lvl="0"/>
            <a:r>
              <a:rPr lang="en-GB" dirty="0" smtClean="0"/>
              <a:t>Within WCRP the Core Projects may task their panels to act as initiator, organiser and reviewer of data record quality assessments following the model of GDAP.</a:t>
            </a:r>
          </a:p>
          <a:p>
            <a:pPr lvl="0"/>
            <a:r>
              <a:rPr lang="en-GB" dirty="0" smtClean="0"/>
              <a:t>For assessments requested from outside, WDAC could become the known receiver of such requests and can help to channel it within WCRP.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Governance Aspects II</a:t>
            </a:r>
            <a:endParaRPr lang="en-GB" dirty="0"/>
          </a:p>
        </p:txBody>
      </p:sp>
      <p:sp>
        <p:nvSpPr>
          <p:cNvPr id="3" name="Content Placeholder 2"/>
          <p:cNvSpPr>
            <a:spLocks noGrp="1"/>
          </p:cNvSpPr>
          <p:nvPr>
            <p:ph idx="1"/>
          </p:nvPr>
        </p:nvSpPr>
        <p:spPr/>
        <p:txBody>
          <a:bodyPr>
            <a:normAutofit fontScale="85000" lnSpcReduction="20000"/>
          </a:bodyPr>
          <a:lstStyle/>
          <a:p>
            <a:pPr lvl="0">
              <a:buNone/>
            </a:pPr>
            <a:r>
              <a:rPr lang="en-GB" dirty="0" smtClean="0"/>
              <a:t>Who should undertake the assessment?</a:t>
            </a:r>
          </a:p>
          <a:p>
            <a:r>
              <a:rPr lang="en-GB" dirty="0" smtClean="0"/>
              <a:t>The organisation of an assessment is best placed at the level of panels such as GDAP because this is the place where the scientific knowledge is concentrated and lead scientists for assessments can most easily be identified. </a:t>
            </a:r>
          </a:p>
          <a:p>
            <a:r>
              <a:rPr lang="en-GB" dirty="0" smtClean="0"/>
              <a:t>Scientific groups undertaking the assessments should be formed in an open way to assure broad participation but should pay attention to the selection of data records to not end up with only one off activities that have limited value for the users. The assessment lead scientists need to report to the responsible panel in regular intervals, e.g., annually. The panels themselves are reporting to their specific Steering Groups (SG) and the SGs present these activities to the JSC as done today.</a:t>
            </a:r>
          </a:p>
          <a:p>
            <a:r>
              <a:rPr lang="en-GB" dirty="0" smtClean="0"/>
              <a:t>Organisation of assessments will and shall  not be restricted to WCRP as other domain/topic specific competence bodies (e.g., CGMS working groups as ITWG, IPWG, CEOS Virtual Constellations) exist that may organise their own assessments.</a:t>
            </a:r>
          </a:p>
          <a:p>
            <a:pPr lvl="0"/>
            <a:endParaRPr lang="en-GB" dirty="0" smtClean="0"/>
          </a:p>
          <a:p>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Governance III</a:t>
            </a:r>
            <a:endParaRPr lang="en-GB" dirty="0"/>
          </a:p>
        </p:txBody>
      </p:sp>
      <p:sp>
        <p:nvSpPr>
          <p:cNvPr id="3" name="Content Placeholder 2"/>
          <p:cNvSpPr>
            <a:spLocks noGrp="1"/>
          </p:cNvSpPr>
          <p:nvPr>
            <p:ph idx="1"/>
          </p:nvPr>
        </p:nvSpPr>
        <p:spPr/>
        <p:txBody>
          <a:bodyPr>
            <a:normAutofit fontScale="92500" lnSpcReduction="20000"/>
          </a:bodyPr>
          <a:lstStyle/>
          <a:p>
            <a:pPr lvl="0">
              <a:buNone/>
            </a:pPr>
            <a:r>
              <a:rPr lang="en-GB" dirty="0" smtClean="0"/>
              <a:t>Who should overlook quality assessments?</a:t>
            </a:r>
          </a:p>
          <a:p>
            <a:r>
              <a:rPr lang="en-GB" dirty="0" smtClean="0"/>
              <a:t>The role of WDAC should be to overlook assessments performed within and outside of WCRP from a higher level in particular pointing to missing assessments in critical areas for science, IPCC and climate services;</a:t>
            </a:r>
          </a:p>
          <a:p>
            <a:r>
              <a:rPr lang="en-GB" dirty="0" smtClean="0"/>
              <a:t>The membership of WDAC is favourably to do this in coordination with GCOS and the space sector. WDAC should build an assessment inventory to become capable to provide such information to the WCRP JSC;</a:t>
            </a:r>
          </a:p>
          <a:p>
            <a:r>
              <a:rPr lang="en-GB" dirty="0" smtClean="0"/>
              <a:t>By identifying missing assessments WDAC can also act as initiator of data quality assessments, e.g., later performed by WCRP core projects;</a:t>
            </a:r>
          </a:p>
          <a:p>
            <a:r>
              <a:rPr lang="en-GB" dirty="0" smtClean="0"/>
              <a:t>WDAC also should be active in supporting the funding of data quality assessments as this is important.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Did not receive a lot of </a:t>
            </a:r>
            <a:r>
              <a:rPr lang="en-GB" dirty="0" smtClean="0"/>
              <a:t>feedback – GDAP was fine with it;</a:t>
            </a:r>
            <a:endParaRPr lang="en-GB" dirty="0" smtClean="0"/>
          </a:p>
          <a:p>
            <a:r>
              <a:rPr lang="en-GB" dirty="0" smtClean="0"/>
              <a:t>Most </a:t>
            </a:r>
            <a:r>
              <a:rPr lang="en-GB" dirty="0" smtClean="0"/>
              <a:t>comprehensive review from NCAR climate data </a:t>
            </a:r>
            <a:r>
              <a:rPr lang="en-GB" dirty="0" smtClean="0"/>
              <a:t>guide project:</a:t>
            </a:r>
            <a:endParaRPr lang="en-GB" dirty="0" smtClean="0"/>
          </a:p>
          <a:p>
            <a:pPr lvl="1"/>
            <a:r>
              <a:rPr lang="en-GB" dirty="0" smtClean="0"/>
              <a:t>Shall state that GDAP activities are very limited;</a:t>
            </a:r>
          </a:p>
          <a:p>
            <a:pPr lvl="1"/>
            <a:r>
              <a:rPr lang="en-GB" dirty="0" smtClean="0"/>
              <a:t>Document is to European Centric, shall cite US activities on CDRs;</a:t>
            </a:r>
          </a:p>
          <a:p>
            <a:pPr lvl="1"/>
            <a:r>
              <a:rPr lang="en-GB" dirty="0" smtClean="0"/>
              <a:t>Documents speaks to limited audience (IPCC);</a:t>
            </a:r>
          </a:p>
          <a:p>
            <a:pPr lvl="1"/>
            <a:r>
              <a:rPr lang="en-GB" dirty="0" smtClean="0"/>
              <a:t>The document is vague on what constitutes an assessment and what constitutes good data. The </a:t>
            </a:r>
            <a:r>
              <a:rPr lang="en-GB" dirty="0" smtClean="0"/>
              <a:t>types of questions that the </a:t>
            </a:r>
            <a:r>
              <a:rPr lang="en-GB" dirty="0" smtClean="0"/>
              <a:t>assessment will address should be clearly spelled out and/or a concrete example given;</a:t>
            </a:r>
          </a:p>
          <a:p>
            <a:pPr lvl="1"/>
            <a:r>
              <a:rPr lang="en-GB" dirty="0" smtClean="0"/>
              <a:t>There needs to be a clear dissemination pathway that is not ad hoc – proposed that the Climate Data Guide should be key pathway;</a:t>
            </a:r>
          </a:p>
          <a:p>
            <a:pPr lvl="1"/>
            <a:r>
              <a:rPr lang="en-GB" dirty="0" smtClean="0"/>
              <a:t>Assessment process is slow, how to update with new results and new community input. Again proposed the climate data guide is the platform;</a:t>
            </a:r>
          </a:p>
          <a:p>
            <a:pPr lvl="1"/>
            <a:r>
              <a:rPr lang="en-GB" dirty="0" smtClean="0"/>
              <a:t>There should be a way to set priorities for the assessments, which will likely be faced with limited resources. Meeting and workshops only reach small number of people. Proposed to use climate data guide analytics as key input into decision process on priorities.</a:t>
            </a:r>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Issues</a:t>
            </a:r>
            <a:endParaRPr lang="en-GB" dirty="0"/>
          </a:p>
        </p:txBody>
      </p:sp>
      <p:sp>
        <p:nvSpPr>
          <p:cNvPr id="3" name="Content Placeholder 2"/>
          <p:cNvSpPr>
            <a:spLocks noGrp="1"/>
          </p:cNvSpPr>
          <p:nvPr>
            <p:ph idx="1"/>
          </p:nvPr>
        </p:nvSpPr>
        <p:spPr>
          <a:xfrm>
            <a:off x="467544" y="1196752"/>
            <a:ext cx="8229600" cy="4525963"/>
          </a:xfrm>
        </p:spPr>
        <p:txBody>
          <a:bodyPr>
            <a:normAutofit/>
          </a:bodyPr>
          <a:lstStyle/>
          <a:p>
            <a:r>
              <a:rPr lang="en-GB" dirty="0" smtClean="0"/>
              <a:t>Kevin Trenberth sent me a bunch of papers providing some material to </a:t>
            </a:r>
            <a:r>
              <a:rPr lang="en-GB" dirty="0" smtClean="0"/>
              <a:t>frame the questions </a:t>
            </a:r>
            <a:r>
              <a:rPr lang="en-GB" dirty="0" smtClean="0"/>
              <a:t>better</a:t>
            </a:r>
            <a:r>
              <a:rPr lang="en-GB" dirty="0" smtClean="0"/>
              <a:t>;</a:t>
            </a:r>
          </a:p>
          <a:p>
            <a:r>
              <a:rPr lang="en-GB" dirty="0" smtClean="0"/>
              <a:t>Need to add a Introduction and Purpose section in the beginning to clearly state origin of the task and addresses and purpose of the paper;</a:t>
            </a:r>
            <a:endParaRPr lang="en-GB" dirty="0" smtClean="0"/>
          </a:p>
          <a:p>
            <a:r>
              <a:rPr lang="en-GB" dirty="0" smtClean="0"/>
              <a:t>Missed out the relation to obs4mips which I will add to the Background;</a:t>
            </a:r>
          </a:p>
          <a:p>
            <a:r>
              <a:rPr lang="en-GB" dirty="0" smtClean="0"/>
              <a:t>Shall we submit to JSC or distribute first to other Core Projects for review?</a:t>
            </a:r>
          </a:p>
          <a:p>
            <a:r>
              <a:rPr lang="en-GB" dirty="0" smtClean="0"/>
              <a:t>Shall we involve GCOS panels as well?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Set Assessments</a:t>
            </a:r>
            <a:endParaRPr lang="en-GB" dirty="0"/>
          </a:p>
        </p:txBody>
      </p:sp>
      <p:sp>
        <p:nvSpPr>
          <p:cNvPr id="3" name="Content Placeholder 2"/>
          <p:cNvSpPr>
            <a:spLocks noGrp="1"/>
          </p:cNvSpPr>
          <p:nvPr>
            <p:ph idx="1"/>
          </p:nvPr>
        </p:nvSpPr>
        <p:spPr>
          <a:xfrm>
            <a:off x="457200" y="1219200"/>
            <a:ext cx="8229600" cy="4525963"/>
          </a:xfrm>
        </p:spPr>
        <p:txBody>
          <a:bodyPr>
            <a:normAutofit/>
          </a:bodyPr>
          <a:lstStyle/>
          <a:p>
            <a:r>
              <a:rPr lang="en-GB" sz="2000" dirty="0" smtClean="0"/>
              <a:t>Data set diversity can be confusing for users, and without the proper background information and understanding of the limitations of available data, there is a danger that these data may be incorrectly applied or misinterpreted;</a:t>
            </a:r>
          </a:p>
          <a:p>
            <a:r>
              <a:rPr lang="en-GB" sz="2000" dirty="0" smtClean="0"/>
              <a:t>Users need to realise that it is often difficult to define a single best climate data source. Data sets are instead most often complementary in nature with varying strengths and weaknesses;</a:t>
            </a:r>
          </a:p>
          <a:p>
            <a:r>
              <a:rPr lang="en-GB" sz="2000" dirty="0" smtClean="0"/>
              <a:t>Essential elements that define the usefulness of a data set are certainly its accuracy and error characterization, but data products can be evaluated too favourably by the developers themselves in order to encourage data usage;</a:t>
            </a:r>
          </a:p>
          <a:p>
            <a:r>
              <a:rPr lang="en-GB" sz="2000" dirty="0" smtClean="0"/>
              <a:t>Assessments have benefits for both science and applications as well as product providers.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a:xfrm>
            <a:off x="457200" y="1124744"/>
            <a:ext cx="8229600" cy="5472608"/>
          </a:xfrm>
          <a:solidFill>
            <a:schemeClr val="bg1"/>
          </a:solidFill>
        </p:spPr>
        <p:txBody>
          <a:bodyPr>
            <a:normAutofit fontScale="85000" lnSpcReduction="20000"/>
          </a:bodyPr>
          <a:lstStyle/>
          <a:p>
            <a:r>
              <a:rPr lang="en-GB" sz="2500" dirty="0" smtClean="0"/>
              <a:t>IPCC assessments reveal important gaps in geographic and temporal observations, understanding of system processes, and confidence in observations and projections themselves;</a:t>
            </a:r>
          </a:p>
          <a:p>
            <a:r>
              <a:rPr lang="en-GB" sz="2500" dirty="0" smtClean="0"/>
              <a:t>IPCC data record selections are depending on many things such as access to products, formats, author knowledge, best friend advice, etc.;</a:t>
            </a:r>
          </a:p>
          <a:p>
            <a:r>
              <a:rPr lang="en-GB" sz="2500" dirty="0" smtClean="0"/>
              <a:t>IPCC did not make much use of GEWEX  assessments (only clouds) which might be because satellite data products are not used much in the IPCC report;</a:t>
            </a:r>
          </a:p>
          <a:p>
            <a:r>
              <a:rPr lang="en-GB" sz="2500" dirty="0" smtClean="0"/>
              <a:t>Obs4mips workshop revealed potential need for more assessments to guide the usage of data for model evaluation;</a:t>
            </a:r>
          </a:p>
          <a:p>
            <a:r>
              <a:rPr lang="en-GB" sz="2500" dirty="0" smtClean="0"/>
              <a:t>Climate monitoring architecture developed by space agencies requires quality assessments for data records;</a:t>
            </a:r>
          </a:p>
          <a:p>
            <a:r>
              <a:rPr lang="en-GB" sz="2500" dirty="0" smtClean="0"/>
              <a:t>CEOS-CGMS WG Climate has started to consider how and who shall undertake assessments. Leadership of WCRP through WDAC may be envisaged for this undertaking.</a:t>
            </a:r>
          </a:p>
          <a:p>
            <a:r>
              <a:rPr lang="en-GB" sz="2500" dirty="0" smtClean="0"/>
              <a:t>This proposal is to establish assessments throughout the core projects inclusive of adopting high-level best practises to keep key elements of assessment outcomes comparable. </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Assessments</a:t>
            </a:r>
            <a:endParaRPr lang="en-GB" dirty="0"/>
          </a:p>
        </p:txBody>
      </p:sp>
      <p:sp>
        <p:nvSpPr>
          <p:cNvPr id="3" name="Content Placeholder 2"/>
          <p:cNvSpPr>
            <a:spLocks noGrp="1"/>
          </p:cNvSpPr>
          <p:nvPr>
            <p:ph idx="1"/>
          </p:nvPr>
        </p:nvSpPr>
        <p:spPr/>
        <p:txBody>
          <a:bodyPr>
            <a:normAutofit fontScale="92500"/>
          </a:bodyPr>
          <a:lstStyle/>
          <a:p>
            <a:r>
              <a:rPr lang="en-GB" dirty="0" smtClean="0"/>
              <a:t>Panels as the GEWEX GDAP currently consider two types of assessments that have value for user communities:</a:t>
            </a:r>
          </a:p>
          <a:p>
            <a:pPr marL="914400" lvl="1" indent="-457200">
              <a:buFont typeface="+mj-lt"/>
              <a:buAutoNum type="arabicPeriod"/>
            </a:pPr>
            <a:r>
              <a:rPr lang="en-GB" dirty="0" smtClean="0"/>
              <a:t>Development of review articles on data records considering specific science aspects spanning from process understanding to trend analysis, specific geophysical variables, e.g., GCOS ECVs or topics of importance for IPCC climate assessments. </a:t>
            </a:r>
          </a:p>
          <a:p>
            <a:pPr marL="914400" lvl="1" indent="-457200">
              <a:buFont typeface="+mj-lt"/>
              <a:buAutoNum type="arabicPeriod"/>
            </a:pPr>
            <a:r>
              <a:rPr lang="en-GB" dirty="0" smtClean="0"/>
              <a:t>Dedicated data record quality assessment projects that perform a scientific analysis of existing data records and publish results in peer reviewed literature.</a:t>
            </a:r>
          </a:p>
          <a:p>
            <a:r>
              <a:rPr lang="en-GB" dirty="0" smtClean="0"/>
              <a:t>Both types of assessments should not be viewed as static but rather as dynamic activities that may need to be repeated every ~5 years.  </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Assessments</a:t>
            </a:r>
            <a:endParaRPr lang="en-GB" dirty="0"/>
          </a:p>
        </p:txBody>
      </p:sp>
      <p:sp>
        <p:nvSpPr>
          <p:cNvPr id="3" name="Content Placeholder 2"/>
          <p:cNvSpPr>
            <a:spLocks noGrp="1"/>
          </p:cNvSpPr>
          <p:nvPr>
            <p:ph idx="1"/>
          </p:nvPr>
        </p:nvSpPr>
        <p:spPr>
          <a:xfrm>
            <a:off x="467544" y="1124744"/>
            <a:ext cx="8229600" cy="5472608"/>
          </a:xfrm>
          <a:solidFill>
            <a:schemeClr val="bg1"/>
          </a:solidFill>
        </p:spPr>
        <p:txBody>
          <a:bodyPr>
            <a:noAutofit/>
          </a:bodyPr>
          <a:lstStyle/>
          <a:p>
            <a:pPr marL="342900" lvl="1" indent="-342900">
              <a:buFont typeface="Arial" pitchFamily="34" charset="0"/>
              <a:buChar char="•"/>
            </a:pPr>
            <a:r>
              <a:rPr lang="en-US" sz="1800" dirty="0" smtClean="0"/>
              <a:t>Comprehensive assessments are critical to move the science in a field forward in a systematic way.</a:t>
            </a:r>
            <a:endParaRPr lang="en-GB" sz="1800" dirty="0" smtClean="0"/>
          </a:p>
          <a:p>
            <a:r>
              <a:rPr lang="en-GB" sz="1800" dirty="0" smtClean="0"/>
              <a:t>For the science and user communities, assessments:</a:t>
            </a:r>
          </a:p>
          <a:p>
            <a:pPr lvl="1"/>
            <a:r>
              <a:rPr lang="en-GB" sz="1800" dirty="0" smtClean="0"/>
              <a:t>provide independent and transparent quality assurance for data records;</a:t>
            </a:r>
          </a:p>
          <a:p>
            <a:pPr lvl="1"/>
            <a:r>
              <a:rPr lang="en-GB" sz="1800" dirty="0" smtClean="0"/>
              <a:t>endorse the use and the credibility of data records to a broader community;</a:t>
            </a:r>
          </a:p>
          <a:p>
            <a:pPr lvl="1"/>
            <a:r>
              <a:rPr lang="en-GB" sz="1800" dirty="0" smtClean="0"/>
              <a:t>identify key limitations in data records to stimulate improvements;</a:t>
            </a:r>
          </a:p>
          <a:p>
            <a:pPr lvl="1"/>
            <a:r>
              <a:rPr lang="en-GB" sz="1800" dirty="0" smtClean="0"/>
              <a:t>allow objective selections of appropriate data records;</a:t>
            </a:r>
          </a:p>
          <a:p>
            <a:r>
              <a:rPr lang="en-GB" sz="1800" dirty="0" smtClean="0"/>
              <a:t>and for the data record providers the assessments:</a:t>
            </a:r>
          </a:p>
          <a:p>
            <a:pPr lvl="1"/>
            <a:r>
              <a:rPr lang="en-GB" sz="1800" dirty="0" smtClean="0"/>
              <a:t>provide background information on available data records;</a:t>
            </a:r>
          </a:p>
          <a:p>
            <a:pPr lvl="1"/>
            <a:r>
              <a:rPr lang="en-GB" sz="1800" dirty="0" smtClean="0"/>
              <a:t>provide easy access to data in a common user friendly format;</a:t>
            </a:r>
          </a:p>
          <a:p>
            <a:pPr lvl="1"/>
            <a:r>
              <a:rPr lang="en-GB" sz="1800" dirty="0" smtClean="0"/>
              <a:t>establish reference data test-beds and tools for external evaluations that can be reused for further developments.</a:t>
            </a:r>
          </a:p>
          <a:p>
            <a:r>
              <a:rPr lang="en-GB" sz="1800" dirty="0" smtClean="0"/>
              <a:t>Benefits also to the assessment of the strengths and deficiencies of the current observing system and facilitates planning;</a:t>
            </a:r>
          </a:p>
          <a:p>
            <a:pPr lvl="0"/>
            <a:r>
              <a:rPr lang="en-GB" sz="1800" dirty="0" smtClean="0"/>
              <a:t>In particular type one assessments can be of immediate use for instance to IPCC report authors as the should provide a balanced and peer reviewed judgement of the existing knowledge.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Level Best Practises</a:t>
            </a:r>
            <a:endParaRPr lang="en-GB" dirty="0"/>
          </a:p>
        </p:txBody>
      </p:sp>
      <p:sp>
        <p:nvSpPr>
          <p:cNvPr id="3" name="Content Placeholder 2"/>
          <p:cNvSpPr>
            <a:spLocks noGrp="1"/>
          </p:cNvSpPr>
          <p:nvPr>
            <p:ph idx="1"/>
          </p:nvPr>
        </p:nvSpPr>
        <p:spPr>
          <a:xfrm>
            <a:off x="467544" y="1268760"/>
            <a:ext cx="8229600" cy="4525963"/>
          </a:xfrm>
        </p:spPr>
        <p:txBody>
          <a:bodyPr>
            <a:normAutofit fontScale="92500" lnSpcReduction="10000"/>
          </a:bodyPr>
          <a:lstStyle/>
          <a:p>
            <a:pPr marL="457200" lvl="0" indent="-457200">
              <a:buFont typeface="+mj-lt"/>
              <a:buAutoNum type="arabicPeriod"/>
            </a:pPr>
            <a:r>
              <a:rPr lang="en-GB" dirty="0" smtClean="0"/>
              <a:t>A general procedure, e.g., to ensure at least a certain degree of independency to avoid that data products be evaluated too favourably by the developers themselves in order to encourage data usage;</a:t>
            </a:r>
          </a:p>
          <a:p>
            <a:pPr marL="457200" lvl="0" indent="-457200">
              <a:buFont typeface="+mj-lt"/>
              <a:buAutoNum type="arabicPeriod"/>
            </a:pPr>
            <a:r>
              <a:rPr lang="en-GB" dirty="0" smtClean="0"/>
              <a:t>A general structure of an individual assessment including the definition of a certain set of mandatory sections in the assessment report but not preventing the publication of additional results. For instance, essential elements that define the usefulness of a data record are certainly its accuracy and uncertainty characterization;</a:t>
            </a:r>
          </a:p>
          <a:p>
            <a:pPr marL="457200" lvl="0" indent="-457200">
              <a:buFont typeface="+mj-lt"/>
              <a:buAutoNum type="arabicPeriod"/>
            </a:pPr>
            <a:r>
              <a:rPr lang="en-GB" dirty="0" smtClean="0"/>
              <a:t>A lexicon of best practises to create climate data records also including practises on data comparisons and nomenclature used for characterising uncertainties;</a:t>
            </a:r>
          </a:p>
          <a:p>
            <a:pPr marL="457200" lvl="0" indent="-457200">
              <a:buFont typeface="+mj-lt"/>
              <a:buAutoNum type="arabicPeriod"/>
            </a:pPr>
            <a:r>
              <a:rPr lang="en-GB" dirty="0" smtClean="0"/>
              <a:t>Metrics to assess how far best practises have been followed.</a:t>
            </a:r>
          </a:p>
          <a:p>
            <a:pPr marL="457200" lvl="0" indent="-457200">
              <a:buFont typeface="+mj-lt"/>
              <a:buAutoNum type="arabicPeriod"/>
            </a:pP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General Procedure for Independency</a:t>
            </a:r>
            <a:endParaRPr lang="en-GB" dirty="0"/>
          </a:p>
        </p:txBody>
      </p:sp>
      <p:sp>
        <p:nvSpPr>
          <p:cNvPr id="3" name="Content Placeholder 2"/>
          <p:cNvSpPr>
            <a:spLocks noGrp="1"/>
          </p:cNvSpPr>
          <p:nvPr>
            <p:ph idx="1"/>
          </p:nvPr>
        </p:nvSpPr>
        <p:spPr>
          <a:xfrm>
            <a:off x="467544" y="1340768"/>
            <a:ext cx="8229600" cy="4525963"/>
          </a:xfrm>
        </p:spPr>
        <p:txBody>
          <a:bodyPr>
            <a:normAutofit fontScale="92500" lnSpcReduction="10000"/>
          </a:bodyPr>
          <a:lstStyle/>
          <a:p>
            <a:pPr lvl="0"/>
            <a:r>
              <a:rPr lang="en-GB" dirty="0" smtClean="0"/>
              <a:t>Each assessment should be hosted by a scientific body such as the GDAP where the group that performs the assessment is reporting to and that signs responsible for the assessment report. </a:t>
            </a:r>
          </a:p>
          <a:p>
            <a:pPr lvl="0"/>
            <a:r>
              <a:rPr lang="en-US" dirty="0" smtClean="0"/>
              <a:t>It helps to involve the scientists that created the data records so that sufficient background information on involved instruments, applied methods, and underlying assumptions and limitations can be more fully understood and conveyed to the user.</a:t>
            </a:r>
          </a:p>
          <a:p>
            <a:pPr lvl="0"/>
            <a:r>
              <a:rPr lang="en-US" dirty="0" smtClean="0"/>
              <a:t>To keep independency findings and reports shall be reviewed by independent experts to prevent too favorable results for specific data records,. </a:t>
            </a:r>
            <a:endParaRPr lang="en-GB" dirty="0" smtClean="0"/>
          </a:p>
          <a:p>
            <a:r>
              <a:rPr lang="en-US" dirty="0" smtClean="0"/>
              <a:t>Avoid broadening the goal of the assessment from its original intent of informing the user community to one of using the assessment itself as a diagnostic to help investigators improve their respective data products.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General Structure</a:t>
            </a:r>
            <a:endParaRPr lang="en-GB" dirty="0"/>
          </a:p>
        </p:txBody>
      </p:sp>
      <p:sp>
        <p:nvSpPr>
          <p:cNvPr id="3" name="Content Placeholder 2"/>
          <p:cNvSpPr>
            <a:spLocks noGrp="1"/>
          </p:cNvSpPr>
          <p:nvPr>
            <p:ph idx="1"/>
          </p:nvPr>
        </p:nvSpPr>
        <p:spPr>
          <a:xfrm>
            <a:off x="457200" y="1124744"/>
            <a:ext cx="8229600" cy="5256584"/>
          </a:xfrm>
        </p:spPr>
        <p:txBody>
          <a:bodyPr>
            <a:normAutofit fontScale="85000" lnSpcReduction="20000"/>
          </a:bodyPr>
          <a:lstStyle/>
          <a:p>
            <a:pPr lvl="0">
              <a:buNone/>
            </a:pPr>
            <a:r>
              <a:rPr lang="en-GB" dirty="0" smtClean="0"/>
              <a:t>As a general structure an assessment of geophysical products should always cover the following elements:</a:t>
            </a:r>
          </a:p>
          <a:p>
            <a:pPr lvl="0"/>
            <a:r>
              <a:rPr lang="en-GB" dirty="0" smtClean="0"/>
              <a:t>A survey of available data records and background information about these;</a:t>
            </a:r>
          </a:p>
          <a:p>
            <a:pPr lvl="0"/>
            <a:r>
              <a:rPr lang="en-GB" dirty="0" smtClean="0"/>
              <a:t>A quantitative examination of strengths and limitations against reference data (especially if data of higher accuracy are available) at different time and space scales; </a:t>
            </a:r>
          </a:p>
          <a:p>
            <a:pPr lvl="0"/>
            <a:r>
              <a:rPr lang="en-GB" dirty="0" smtClean="0"/>
              <a:t>Recommendation for intended data record uses and identification of areas for which data should “not” be applied;</a:t>
            </a:r>
          </a:p>
          <a:p>
            <a:pPr lvl="0"/>
            <a:r>
              <a:rPr lang="en-GB" dirty="0" smtClean="0"/>
              <a:t>Open, full and easy access to the assessment report and all examined data records and methods.</a:t>
            </a:r>
          </a:p>
          <a:p>
            <a:pPr>
              <a:buNone/>
            </a:pPr>
            <a:r>
              <a:rPr lang="en-US" dirty="0" smtClean="0"/>
              <a:t>Furthermore </a:t>
            </a:r>
            <a:r>
              <a:rPr lang="en-GB" dirty="0" smtClean="0"/>
              <a:t>assessments should include:</a:t>
            </a:r>
          </a:p>
          <a:p>
            <a:pPr lvl="0"/>
            <a:r>
              <a:rPr lang="en-GB" dirty="0" smtClean="0"/>
              <a:t>A dedicated, motivated, and respected person to lead the effort;</a:t>
            </a:r>
          </a:p>
          <a:p>
            <a:pPr lvl="0"/>
            <a:r>
              <a:rPr lang="en-GB" dirty="0" smtClean="0"/>
              <a:t>Complementary assessment team members with specialized knowledge;</a:t>
            </a:r>
          </a:p>
          <a:p>
            <a:pPr lvl="0"/>
            <a:r>
              <a:rPr lang="en-GB" dirty="0" smtClean="0"/>
              <a:t>Regular team meetings – open and closed workshops;</a:t>
            </a:r>
          </a:p>
          <a:p>
            <a:pPr lvl="0"/>
            <a:r>
              <a:rPr lang="en-GB" dirty="0" smtClean="0"/>
              <a:t>A centralized data depot for data sets created specifically for the assessment.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Lexicon of best practises </a:t>
            </a:r>
            <a:endParaRPr lang="en-GB" dirty="0"/>
          </a:p>
        </p:txBody>
      </p:sp>
      <p:sp>
        <p:nvSpPr>
          <p:cNvPr id="3" name="Content Placeholder 2"/>
          <p:cNvSpPr>
            <a:spLocks noGrp="1"/>
          </p:cNvSpPr>
          <p:nvPr>
            <p:ph idx="1"/>
          </p:nvPr>
        </p:nvSpPr>
        <p:spPr/>
        <p:txBody>
          <a:bodyPr/>
          <a:lstStyle/>
          <a:p>
            <a:r>
              <a:rPr lang="en-GB" dirty="0" smtClean="0"/>
              <a:t>A lexicon of best practises to ensure coherent use of nomenclature could be developed and hosted by a subgroup of WDAC.</a:t>
            </a:r>
          </a:p>
          <a:p>
            <a:r>
              <a:rPr lang="en-GB" dirty="0" smtClean="0"/>
              <a:t>It would be needed to coordinate such a lexicon with other bodies such as GCOS and the CEOS-CGMS Working Group Climate.</a:t>
            </a:r>
          </a:p>
          <a:p>
            <a:r>
              <a:rPr lang="en-GB" dirty="0" smtClean="0"/>
              <a:t>Such a development could take benefit of ongoing initiatives such as QA4EO and related projects such as the European QA4ECV project.</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3319</TotalTime>
  <Words>2407</Words>
  <Application>Microsoft Office PowerPoint</Application>
  <PresentationFormat>On-screen Show (4:3)</PresentationFormat>
  <Paragraphs>118</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Data Set Assessments</vt:lpstr>
      <vt:lpstr>Background</vt:lpstr>
      <vt:lpstr>Types of Assessments</vt:lpstr>
      <vt:lpstr>Benefits of Assessments</vt:lpstr>
      <vt:lpstr>High Level Best Practises</vt:lpstr>
      <vt:lpstr>1. General Procedure for Independency</vt:lpstr>
      <vt:lpstr>2. General Structure</vt:lpstr>
      <vt:lpstr>3. Lexicon of best practises </vt:lpstr>
      <vt:lpstr>4. Metrics to assess how far best practises have been followed. </vt:lpstr>
      <vt:lpstr>Funding</vt:lpstr>
      <vt:lpstr>Governance Aspects I</vt:lpstr>
      <vt:lpstr>Governance Aspects II</vt:lpstr>
      <vt:lpstr>Governance III</vt:lpstr>
      <vt:lpstr>Issues</vt:lpstr>
      <vt:lpstr>Issues</vt:lpstr>
    </vt:vector>
  </TitlesOfParts>
  <Company>EUMETSAT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vapour assessment plans</dc:title>
  <dc:creator>Joerg Schulz</dc:creator>
  <cp:lastModifiedBy>Joerg Schulz</cp:lastModifiedBy>
  <cp:revision>130</cp:revision>
  <dcterms:created xsi:type="dcterms:W3CDTF">2010-08-23T00:42:15Z</dcterms:created>
  <dcterms:modified xsi:type="dcterms:W3CDTF">2014-05-07T10:37:42Z</dcterms:modified>
</cp:coreProperties>
</file>