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54" r:id="rId3"/>
    <p:sldMasterId id="2147483656" r:id="rId4"/>
    <p:sldMasterId id="2147483659" r:id="rId5"/>
    <p:sldMasterId id="2147483738" r:id="rId6"/>
  </p:sldMasterIdLst>
  <p:notesMasterIdLst>
    <p:notesMasterId r:id="rId18"/>
  </p:notesMasterIdLst>
  <p:sldIdLst>
    <p:sldId id="354" r:id="rId7"/>
    <p:sldId id="355" r:id="rId8"/>
    <p:sldId id="260" r:id="rId9"/>
    <p:sldId id="259" r:id="rId10"/>
    <p:sldId id="339" r:id="rId11"/>
    <p:sldId id="368" r:id="rId12"/>
    <p:sldId id="276" r:id="rId13"/>
    <p:sldId id="375" r:id="rId14"/>
    <p:sldId id="377" r:id="rId15"/>
    <p:sldId id="360" r:id="rId16"/>
    <p:sldId id="342" r:id="rId17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86541" autoAdjust="0"/>
  </p:normalViewPr>
  <p:slideViewPr>
    <p:cSldViewPr>
      <p:cViewPr varScale="1">
        <p:scale>
          <a:sx n="77" d="100"/>
          <a:sy n="77" d="100"/>
        </p:scale>
        <p:origin x="61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ZA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68650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ZA" altLang="ja-JP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ZA" altLang="ja-JP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fld id="{9A8DCE45-71FC-4680-A4D2-DE5562824505}" type="slidenum">
              <a:rPr lang="en-ZA" altLang="ja-JP"/>
              <a:pPr/>
              <a:t>‹#›</a:t>
            </a:fld>
            <a:endParaRPr lang="en-ZA" altLang="ja-JP"/>
          </a:p>
        </p:txBody>
      </p:sp>
    </p:spTree>
    <p:extLst>
      <p:ext uri="{BB962C8B-B14F-4D97-AF65-F5344CB8AC3E}">
        <p14:creationId xmlns:p14="http://schemas.microsoft.com/office/powerpoint/2010/main" val="4065344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2" tIns="46796" rIns="89992" bIns="46796"/>
          <a:lstStyle/>
          <a:p>
            <a:pPr eaLnBrk="1" hangingPunct="1">
              <a:spcBef>
                <a:spcPts val="45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mtClean="0">
                <a:latin typeface="Arial" panose="020B0604020202020204" pitchFamily="34" charset="0"/>
              </a:rPr>
              <a:t>The 10-year Implementation Plan is the implicit convention that glues together all Members and POs.</a:t>
            </a:r>
          </a:p>
        </p:txBody>
      </p:sp>
    </p:spTree>
    <p:extLst>
      <p:ext uri="{BB962C8B-B14F-4D97-AF65-F5344CB8AC3E}">
        <p14:creationId xmlns:p14="http://schemas.microsoft.com/office/powerpoint/2010/main" val="252561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73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2" tIns="46796" rIns="89992" bIns="46796"/>
          <a:lstStyle/>
          <a:p>
            <a:pPr eaLnBrk="1" hangingPunct="1">
              <a:spcBef>
                <a:spcPts val="45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mtClean="0">
                <a:latin typeface="Arial" panose="020B0604020202020204" pitchFamily="34" charset="0"/>
              </a:rPr>
              <a:t>Idea is to build a shared, end-to-end information system. Previously, each SBA had its own observing system operating in quasi-isolation. It would make more sense to share observing systems because a given problem can benefit from multiple observations. Likewise a single data set can serve multiple purposes. The scientific community is needed to help build the system of systems, which is designed for the broadest use possible.</a:t>
            </a:r>
          </a:p>
        </p:txBody>
      </p:sp>
    </p:spTree>
    <p:extLst>
      <p:ext uri="{BB962C8B-B14F-4D97-AF65-F5344CB8AC3E}">
        <p14:creationId xmlns:p14="http://schemas.microsoft.com/office/powerpoint/2010/main" val="260779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F4D79A-ABC0-49A8-8455-1FF4FBE3D83C}" type="slidenum">
              <a:rPr lang="en-ZA" altLang="ja-JP">
                <a:solidFill>
                  <a:srgbClr val="000000"/>
                </a:solidFill>
              </a:rPr>
              <a:pPr eaLnBrk="1" hangingPunct="1"/>
              <a:t>3</a:t>
            </a:fld>
            <a:endParaRPr lang="en-ZA" altLang="ja-JP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smtClean="0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GEOSS </a:t>
            </a:r>
            <a:r>
              <a:rPr lang="en-GB" altLang="ja-JP" smtClean="0">
                <a:solidFill>
                  <a:srgbClr val="04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r>
              <a:rPr lang="en-GB" altLang="ja-JP" smtClean="0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GB" altLang="ja-JP" smtClean="0">
                <a:solidFill>
                  <a:srgbClr val="04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global distributed system,</a:t>
            </a:r>
            <a:r>
              <a:rPr lang="en-US" altLang="ja-JP" smtClean="0">
                <a:latin typeface="Arial" panose="020B0604020202020204" pitchFamily="34" charset="0"/>
                <a:ea typeface="宋体" panose="02010600030101010101" pitchFamily="2" charset="-122"/>
              </a:rPr>
              <a:t> including satellite observation systems, Global in situ networks and systems, </a:t>
            </a:r>
            <a:r>
              <a:rPr lang="en-GB" altLang="ja-JP" smtClean="0">
                <a:solidFill>
                  <a:srgbClr val="CC66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And local and regional in situ networks.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smtClean="0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GEOSS </a:t>
            </a:r>
            <a:r>
              <a:rPr lang="en-GB" altLang="ja-JP" smtClean="0">
                <a:solidFill>
                  <a:srgbClr val="04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 deliver the benefits of EO to both data &amp; information providers and consumers world wide.</a:t>
            </a:r>
          </a:p>
        </p:txBody>
      </p:sp>
    </p:spTree>
    <p:extLst>
      <p:ext uri="{BB962C8B-B14F-4D97-AF65-F5344CB8AC3E}">
        <p14:creationId xmlns:p14="http://schemas.microsoft.com/office/powerpoint/2010/main" val="270015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F10CF1-F6C4-439A-A540-1A53D68ADB1C}" type="slidenum">
              <a:rPr lang="en-ZA" altLang="ja-JP">
                <a:solidFill>
                  <a:srgbClr val="000000"/>
                </a:solidFill>
              </a:rPr>
              <a:pPr eaLnBrk="1" hangingPunct="1"/>
              <a:t>4</a:t>
            </a:fld>
            <a:endParaRPr lang="en-ZA" altLang="ja-JP">
              <a:solidFill>
                <a:srgbClr val="000000"/>
              </a:solidFill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49688" y="9426575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CE69936-98D0-48E2-85D0-403F23B02725}" type="slidenum">
              <a:rPr lang="en-ZA" altLang="ja-JP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ZA" altLang="ja-JP" sz="1200">
              <a:solidFill>
                <a:srgbClr val="000000"/>
              </a:solidFill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0" y="9426575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ZA" altLang="ja-JP" sz="1200">
              <a:solidFill>
                <a:srgbClr val="000000"/>
              </a:solidFill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ZA" altLang="ja-JP" sz="1200">
              <a:solidFill>
                <a:srgbClr val="000000"/>
              </a:solidFill>
            </a:endParaRPr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en-ZA" altLang="ja-JP" sz="1200">
              <a:solidFill>
                <a:srgbClr val="000000"/>
              </a:solidFill>
            </a:endParaRPr>
          </a:p>
        </p:txBody>
      </p:sp>
      <p:sp>
        <p:nvSpPr>
          <p:cNvPr id="3687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550863"/>
            <a:ext cx="3941762" cy="2955925"/>
          </a:xfrm>
          <a:ln/>
        </p:spPr>
      </p:sp>
      <p:sp>
        <p:nvSpPr>
          <p:cNvPr id="3687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04838" y="3636963"/>
            <a:ext cx="5588000" cy="5794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228600" indent="-227013" eaLnBrk="1" hangingPunct="1">
              <a:spcBef>
                <a:spcPts val="525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US" altLang="ja-JP" sz="1400" dirty="0" smtClean="0">
                <a:latin typeface="Arial" panose="020B0604020202020204" pitchFamily="34" charset="0"/>
              </a:rPr>
              <a:t>Seven shortcoming were identified as target areas that </a:t>
            </a:r>
            <a:r>
              <a:rPr lang="en-US" altLang="ja-JP" sz="1400" dirty="0" err="1" smtClean="0">
                <a:latin typeface="Arial" panose="020B0604020202020204" pitchFamily="34" charset="0"/>
              </a:rPr>
              <a:t>GEOSS</a:t>
            </a:r>
            <a:r>
              <a:rPr lang="en-US" altLang="ja-JP" sz="1400" dirty="0" smtClean="0">
                <a:latin typeface="Arial" panose="020B0604020202020204" pitchFamily="34" charset="0"/>
              </a:rPr>
              <a:t> could address:</a:t>
            </a:r>
          </a:p>
          <a:p>
            <a:pPr marL="228600" indent="-227013" eaLnBrk="1" hangingPunct="1">
              <a:spcBef>
                <a:spcPts val="525"/>
              </a:spcBef>
              <a:buFont typeface="Times New Roman" panose="02020603050405020304" pitchFamily="18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US" altLang="ja-JP" sz="1400" dirty="0" smtClean="0">
                <a:latin typeface="Arial" panose="020B0604020202020204" pitchFamily="34" charset="0"/>
              </a:rPr>
              <a:t>Lack of access to data and associated benefits in the developing world</a:t>
            </a:r>
          </a:p>
          <a:p>
            <a:pPr marL="228600" indent="-227013" eaLnBrk="1" hangingPunct="1">
              <a:spcBef>
                <a:spcPts val="525"/>
              </a:spcBef>
              <a:buFont typeface="Times New Roman" panose="02020603050405020304" pitchFamily="18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US" altLang="ja-JP" sz="1400" dirty="0" smtClean="0">
                <a:latin typeface="Arial" panose="020B0604020202020204" pitchFamily="34" charset="0"/>
              </a:rPr>
              <a:t>Eroding technical infrastructure</a:t>
            </a:r>
          </a:p>
          <a:p>
            <a:pPr marL="228600" indent="-227013" eaLnBrk="1" hangingPunct="1">
              <a:spcBef>
                <a:spcPts val="525"/>
              </a:spcBef>
              <a:buFont typeface="Times New Roman" panose="02020603050405020304" pitchFamily="18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US" altLang="ja-JP" sz="1400" dirty="0" smtClean="0">
                <a:latin typeface="Arial" panose="020B0604020202020204" pitchFamily="34" charset="0"/>
              </a:rPr>
              <a:t>Large spatial and temporal gaps in specific data sets</a:t>
            </a:r>
          </a:p>
          <a:p>
            <a:pPr marL="228600" indent="-227013" eaLnBrk="1" hangingPunct="1">
              <a:spcBef>
                <a:spcPts val="525"/>
              </a:spcBef>
              <a:buFont typeface="Times New Roman" panose="02020603050405020304" pitchFamily="18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US" altLang="ja-JP" sz="1400" dirty="0" smtClean="0">
                <a:latin typeface="Arial" panose="020B0604020202020204" pitchFamily="34" charset="0"/>
              </a:rPr>
              <a:t>Inadequate data integration and interoperability</a:t>
            </a:r>
          </a:p>
          <a:p>
            <a:pPr marL="228600" indent="-227013" eaLnBrk="1" hangingPunct="1">
              <a:spcBef>
                <a:spcPts val="525"/>
              </a:spcBef>
              <a:buFont typeface="Times New Roman" panose="02020603050405020304" pitchFamily="18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US" altLang="ja-JP" sz="1400" dirty="0" smtClean="0">
                <a:latin typeface="Arial" panose="020B0604020202020204" pitchFamily="34" charset="0"/>
              </a:rPr>
              <a:t>Uncertainty over continuity of observations</a:t>
            </a:r>
          </a:p>
          <a:p>
            <a:pPr marL="228600" indent="-227013" eaLnBrk="1" hangingPunct="1">
              <a:spcBef>
                <a:spcPts val="525"/>
              </a:spcBef>
              <a:buFont typeface="Times New Roman" panose="02020603050405020304" pitchFamily="18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US" altLang="ja-JP" sz="1400" dirty="0" smtClean="0">
                <a:latin typeface="Arial" panose="020B0604020202020204" pitchFamily="34" charset="0"/>
              </a:rPr>
              <a:t>Inadequate user involvement</a:t>
            </a:r>
          </a:p>
          <a:p>
            <a:pPr marL="228600" indent="-227013" eaLnBrk="1" hangingPunct="1">
              <a:spcBef>
                <a:spcPts val="525"/>
              </a:spcBef>
              <a:buFont typeface="Times New Roman" panose="02020603050405020304" pitchFamily="18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US" altLang="ja-JP" sz="1400" dirty="0" smtClean="0">
                <a:latin typeface="Arial" panose="020B0604020202020204" pitchFamily="34" charset="0"/>
              </a:rPr>
              <a:t>Lack of relevant processing systems to transform data into useful information </a:t>
            </a:r>
          </a:p>
        </p:txBody>
      </p:sp>
    </p:spTree>
    <p:extLst>
      <p:ext uri="{BB962C8B-B14F-4D97-AF65-F5344CB8AC3E}">
        <p14:creationId xmlns:p14="http://schemas.microsoft.com/office/powerpoint/2010/main" val="266563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61615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68F329-5505-4214-AE6D-AB000DD63847}" type="slidenum">
              <a:rPr lang="en-ZA" altLang="ja-JP">
                <a:solidFill>
                  <a:srgbClr val="000000"/>
                </a:solidFill>
              </a:rPr>
              <a:pPr eaLnBrk="1" hangingPunct="1"/>
              <a:t>7</a:t>
            </a:fld>
            <a:endParaRPr lang="en-ZA" altLang="ja-JP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/>
              <a:t>See slide text</a:t>
            </a:r>
            <a:endParaRPr lang="en-GB" altLang="ja-JP" smtClean="0"/>
          </a:p>
          <a:p>
            <a:endParaRPr lang="en-GB" altLang="ja-JP" smtClean="0"/>
          </a:p>
        </p:txBody>
      </p:sp>
    </p:spTree>
    <p:extLst>
      <p:ext uri="{BB962C8B-B14F-4D97-AF65-F5344CB8AC3E}">
        <p14:creationId xmlns:p14="http://schemas.microsoft.com/office/powerpoint/2010/main" val="40250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41E5B6-6452-440F-B678-41164C66269A}" type="slidenum">
              <a:rPr lang="en-ZA" altLang="ja-JP">
                <a:solidFill>
                  <a:srgbClr val="000000"/>
                </a:solidFill>
              </a:rPr>
              <a:pPr eaLnBrk="1" hangingPunct="1"/>
              <a:t>8</a:t>
            </a:fld>
            <a:endParaRPr lang="en-ZA" altLang="ja-JP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327451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41E5B6-6452-440F-B678-41164C66269A}" type="slidenum">
              <a:rPr lang="en-ZA" altLang="ja-JP">
                <a:solidFill>
                  <a:srgbClr val="000000"/>
                </a:solidFill>
              </a:rPr>
              <a:pPr eaLnBrk="1" hangingPunct="1"/>
              <a:t>9</a:t>
            </a:fld>
            <a:endParaRPr lang="en-ZA" altLang="ja-JP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487105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25995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041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126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1513" cy="50276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7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273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0813" cy="11414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08413" cy="38084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3810000" cy="38084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85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0813" cy="11414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811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892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013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713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2183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2627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339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5632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75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6675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03286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8854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029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9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5657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3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ja-JP" noProof="0" smtClean="0"/>
              <a:t>Click to edit Master title style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124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ja-JP" noProof="0" smtClean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525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93976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810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810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5098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18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6138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2005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418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4290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2449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1943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536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468313" y="98107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ja-JP" noProof="0" smtClean="0"/>
              <a:t>Click to edit Master title style</a:t>
            </a:r>
          </a:p>
        </p:txBody>
      </p:sp>
      <p:sp>
        <p:nvSpPr>
          <p:cNvPr id="195588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6838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ja-JP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1130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8244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576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08413" cy="3808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3810000" cy="3808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6078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5849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5455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24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71973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78433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5262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029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9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8845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951BC5-B8B7-492E-9C1F-8D9FF31C0595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48837012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00C18-903B-43BC-AC4D-9C3E7AAD5637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97519510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6A7E7E-70CD-4E3C-B329-083DE37F3CB7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5448453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272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2813" y="1638300"/>
            <a:ext cx="4276725" cy="47720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314DB5-EBA1-4665-9EDC-4B9A38B4D717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16630529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BB345A-3612-4CB9-9B7A-D1FF6D251C35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3427391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65D7E6-C91E-4DAF-9891-95578E5E2DB0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80201650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96BA68-27DA-478B-9D25-A36A5D0ABB50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28138649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756404-A6AD-4C16-9D2A-DE7C897B219B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6715191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4C0E84-6D32-424B-8DEC-3C36B86345ED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53456827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22BAF0-D34E-4ED7-8D9E-A231FFA53366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01350059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1650" y="950913"/>
            <a:ext cx="2185988" cy="54594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93688" y="950913"/>
            <a:ext cx="6405562" cy="54594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4AD4B7-0A2E-4682-90F8-003CA290BDBE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403244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288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1402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1420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0813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outline text format</a:t>
            </a:r>
          </a:p>
          <a:p>
            <a:pPr lvl="1"/>
            <a:r>
              <a:rPr lang="en-GB" altLang="ja-JP" smtClean="0"/>
              <a:t>Second Outline Level</a:t>
            </a:r>
          </a:p>
          <a:p>
            <a:pPr lvl="2"/>
            <a:r>
              <a:rPr lang="en-GB" altLang="ja-JP" smtClean="0"/>
              <a:t>Third Outline Level</a:t>
            </a:r>
          </a:p>
          <a:p>
            <a:pPr lvl="3"/>
            <a:r>
              <a:rPr lang="en-GB" altLang="ja-JP" smtClean="0"/>
              <a:t>Fourth Outline Level</a:t>
            </a:r>
          </a:p>
          <a:p>
            <a:pPr lvl="4"/>
            <a:r>
              <a:rPr lang="en-GB" altLang="ja-JP" smtClean="0"/>
              <a:t>Fifth Outline Level</a:t>
            </a:r>
          </a:p>
          <a:p>
            <a:pPr lvl="4"/>
            <a:r>
              <a:rPr lang="en-GB" altLang="ja-JP" smtClean="0"/>
              <a:t>Sixth Outline Level</a:t>
            </a:r>
          </a:p>
          <a:p>
            <a:pPr lvl="4"/>
            <a:r>
              <a:rPr lang="en-GB" altLang="ja-JP" smtClean="0"/>
              <a:t>Seventh Outline Level</a:t>
            </a:r>
          </a:p>
          <a:p>
            <a:pPr lvl="4"/>
            <a:r>
              <a:rPr lang="en-GB" altLang="ja-JP" smtClean="0"/>
              <a:t>Eighth Outline Level</a:t>
            </a:r>
          </a:p>
          <a:p>
            <a:pPr lvl="4"/>
            <a:r>
              <a:rPr lang="en-GB" altLang="ja-JP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005FA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9456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950913"/>
            <a:ext cx="87391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638300"/>
            <a:ext cx="87058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37388" y="6500813"/>
            <a:ext cx="1905000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buClrTx/>
              <a:buSzTx/>
              <a:buFontTx/>
              <a:buNone/>
              <a:defRPr sz="8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fld id="{AB5ABF1C-8572-474C-AF52-CAB114FA9F48}" type="slidenum">
              <a:rPr lang="en-GB" altLang="ja-JP"/>
              <a:pPr/>
              <a:t>‹#›</a:t>
            </a:fld>
            <a:endParaRPr lang="en-GB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hf hd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79784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FAA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3988" cy="1146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3600"/>
              <a:t>What is GEO?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93913"/>
            <a:ext cx="7772400" cy="4648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>
              <a:lnSpc>
                <a:spcPct val="8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600" dirty="0"/>
              <a:t>launched in </a:t>
            </a:r>
            <a:r>
              <a:rPr lang="en-US" altLang="ja-JP" sz="2600" dirty="0">
                <a:solidFill>
                  <a:srgbClr val="0099CC"/>
                </a:solidFill>
              </a:rPr>
              <a:t>response to calls for action</a:t>
            </a:r>
            <a:r>
              <a:rPr lang="en-US" altLang="ja-JP" sz="2600" dirty="0"/>
              <a:t> by the 2002 World Summit on Sustainable Development, Earth Observation Summits, and by the G8 (Group of Eight) leading industrialized countries </a:t>
            </a:r>
          </a:p>
          <a:p>
            <a:pPr marL="341313" indent="-341313"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600" dirty="0">
                <a:solidFill>
                  <a:srgbClr val="0099CC"/>
                </a:solidFill>
              </a:rPr>
              <a:t>voluntary partnership</a:t>
            </a:r>
            <a:r>
              <a:rPr lang="en-US" altLang="ja-JP" sz="2600" dirty="0"/>
              <a:t> of governments and international organizations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dirty="0"/>
              <a:t>89 member governments + EC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dirty="0"/>
              <a:t>7</a:t>
            </a:r>
            <a:r>
              <a:rPr lang="en-US" altLang="ja-JP" sz="2000" dirty="0" smtClean="0"/>
              <a:t>7 </a:t>
            </a:r>
            <a:r>
              <a:rPr lang="en-US" altLang="ja-JP" sz="2000" dirty="0"/>
              <a:t>Participating Organizations (PO)</a:t>
            </a:r>
          </a:p>
          <a:p>
            <a:pPr marL="341313" indent="-341313">
              <a:lnSpc>
                <a:spcPct val="8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600" dirty="0"/>
              <a:t>provides a </a:t>
            </a:r>
            <a:r>
              <a:rPr lang="en-US" altLang="ja-JP" sz="2600" dirty="0">
                <a:solidFill>
                  <a:srgbClr val="0099CC"/>
                </a:solidFill>
              </a:rPr>
              <a:t>framework</a:t>
            </a:r>
            <a:r>
              <a:rPr lang="en-US" altLang="ja-JP" sz="2600" dirty="0"/>
              <a:t> within which these partners can develop new projects and coordinate their strategies and investments</a:t>
            </a:r>
          </a:p>
          <a:p>
            <a:pPr marL="341313" indent="-341313">
              <a:lnSpc>
                <a:spcPct val="8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600" dirty="0"/>
              <a:t>charged with </a:t>
            </a:r>
            <a:r>
              <a:rPr lang="en-US" altLang="ja-JP" sz="2600" dirty="0">
                <a:solidFill>
                  <a:srgbClr val="0099CC"/>
                </a:solidFill>
              </a:rPr>
              <a:t>developing </a:t>
            </a:r>
            <a:r>
              <a:rPr lang="en-US" altLang="ja-JP" sz="2600" dirty="0" err="1">
                <a:solidFill>
                  <a:srgbClr val="0099CC"/>
                </a:solidFill>
              </a:rPr>
              <a:t>GEOSS</a:t>
            </a:r>
            <a:endParaRPr lang="en-US" altLang="ja-JP" sz="2600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/>
          <p:cNvSpPr>
            <a:spLocks noGrp="1"/>
          </p:cNvSpPr>
          <p:nvPr>
            <p:ph type="title" idx="4294967295"/>
          </p:nvPr>
        </p:nvSpPr>
        <p:spPr>
          <a:xfrm>
            <a:off x="539750" y="836613"/>
            <a:ext cx="7772400" cy="1079500"/>
          </a:xfrm>
        </p:spPr>
        <p:txBody>
          <a:bodyPr/>
          <a:lstStyle/>
          <a:p>
            <a:pPr algn="ctr"/>
            <a:r>
              <a:rPr lang="en-US" altLang="ja-JP" i="1"/>
              <a:t>GEO post-2015: Strategic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76475"/>
            <a:ext cx="8964613" cy="45815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ja-JP">
                <a:ea typeface="ＭＳ Ｐゴシック" panose="020B0600070205080204" pitchFamily="50" charset="-128"/>
              </a:rPr>
              <a:t>GEO will function as a </a:t>
            </a:r>
            <a:r>
              <a:rPr lang="en-GB" altLang="ja-JP" u="sng">
                <a:solidFill>
                  <a:srgbClr val="CC0000"/>
                </a:solidFill>
                <a:ea typeface="ＭＳ Ｐゴシック" panose="020B0600070205080204" pitchFamily="50" charset="-128"/>
              </a:rPr>
              <a:t>catalyst</a:t>
            </a:r>
            <a:r>
              <a:rPr lang="en-GB" altLang="ja-JP">
                <a:ea typeface="ＭＳ Ｐゴシック" panose="020B0600070205080204" pitchFamily="50" charset="-128"/>
              </a:rPr>
              <a:t> for Earth observations, </a:t>
            </a:r>
            <a:r>
              <a:rPr lang="en-GB" altLang="ja-JP" u="sng">
                <a:solidFill>
                  <a:srgbClr val="CC0000"/>
                </a:solidFill>
                <a:ea typeface="ＭＳ Ｐゴシック" panose="020B0600070205080204" pitchFamily="50" charset="-128"/>
              </a:rPr>
              <a:t>coordinating</a:t>
            </a:r>
            <a:r>
              <a:rPr lang="en-GB" altLang="ja-JP">
                <a:ea typeface="ＭＳ Ｐゴシック" panose="020B0600070205080204" pitchFamily="50" charset="-128"/>
              </a:rPr>
              <a:t> Earth observations, seeking active </a:t>
            </a:r>
            <a:r>
              <a:rPr lang="en-GB" altLang="ja-JP" u="sng">
                <a:solidFill>
                  <a:srgbClr val="CC0000"/>
                </a:solidFill>
                <a:ea typeface="ＭＳ Ｐゴシック" panose="020B0600070205080204" pitchFamily="50" charset="-128"/>
              </a:rPr>
              <a:t>collaboration</a:t>
            </a:r>
            <a:r>
              <a:rPr lang="en-GB" altLang="ja-JP">
                <a:solidFill>
                  <a:srgbClr val="CC0000"/>
                </a:solidFill>
                <a:ea typeface="ＭＳ Ｐゴシック" panose="020B0600070205080204" pitchFamily="50" charset="-128"/>
              </a:rPr>
              <a:t> </a:t>
            </a:r>
            <a:r>
              <a:rPr lang="en-GB" altLang="ja-JP">
                <a:ea typeface="ＭＳ Ｐゴシック" panose="020B0600070205080204" pitchFamily="50" charset="-128"/>
              </a:rPr>
              <a:t>with other initiatives having EO mandate</a:t>
            </a:r>
          </a:p>
          <a:p>
            <a:pPr>
              <a:spcAft>
                <a:spcPts val="600"/>
              </a:spcAft>
            </a:pPr>
            <a:r>
              <a:rPr lang="en-GB" altLang="ja-JP">
                <a:ea typeface="ＭＳ Ｐゴシック" panose="020B0600070205080204" pitchFamily="50" charset="-128"/>
              </a:rPr>
              <a:t>GEO will commit appropriate resources to implement  and sustain a more </a:t>
            </a:r>
            <a:r>
              <a:rPr lang="en-GB" altLang="ja-JP" u="sng">
                <a:solidFill>
                  <a:srgbClr val="CC0000"/>
                </a:solidFill>
                <a:ea typeface="ＭＳ Ｐゴシック" panose="020B0600070205080204" pitchFamily="50" charset="-128"/>
              </a:rPr>
              <a:t>robust and expanded GEOSS information system</a:t>
            </a:r>
            <a:r>
              <a:rPr lang="en-GB" altLang="ja-JP">
                <a:solidFill>
                  <a:srgbClr val="CC0000"/>
                </a:solidFill>
                <a:ea typeface="ＭＳ Ｐゴシック" panose="020B0600070205080204" pitchFamily="50" charset="-128"/>
              </a:rPr>
              <a:t> </a:t>
            </a:r>
            <a:r>
              <a:rPr lang="en-GB" altLang="ja-JP">
                <a:ea typeface="ＭＳ Ｐゴシック" panose="020B0600070205080204" pitchFamily="50" charset="-128"/>
              </a:rPr>
              <a:t>including repositories of “big</a:t>
            </a:r>
            <a:r>
              <a:rPr lang="en-GB" altLang="ja-JP" u="sng">
                <a:solidFill>
                  <a:srgbClr val="CC0000"/>
                </a:solidFill>
                <a:ea typeface="ＭＳ Ｐゴシック" panose="020B0600070205080204" pitchFamily="50" charset="-128"/>
              </a:rPr>
              <a:t> </a:t>
            </a:r>
            <a:r>
              <a:rPr lang="en-GB" altLang="ja-JP">
                <a:ea typeface="ＭＳ Ｐゴシック" panose="020B0600070205080204" pitchFamily="50" charset="-128"/>
              </a:rPr>
              <a:t>data”…</a:t>
            </a:r>
          </a:p>
          <a:p>
            <a:pPr>
              <a:spcAft>
                <a:spcPts val="600"/>
              </a:spcAft>
            </a:pPr>
            <a:r>
              <a:rPr lang="en-GB" altLang="ja-JP">
                <a:ea typeface="ＭＳ Ｐゴシック" panose="020B0600070205080204" pitchFamily="50" charset="-128"/>
              </a:rPr>
              <a:t>GEO will </a:t>
            </a:r>
            <a:r>
              <a:rPr lang="en-GB" altLang="ja-JP" u="sng">
                <a:solidFill>
                  <a:srgbClr val="CC0000"/>
                </a:solidFill>
                <a:ea typeface="ＭＳ Ｐゴシック" panose="020B0600070205080204" pitchFamily="50" charset="-128"/>
              </a:rPr>
              <a:t>cultivate specific global initiatives, applications and services</a:t>
            </a:r>
            <a:r>
              <a:rPr lang="en-GB" altLang="ja-JP" u="sng">
                <a:ea typeface="ＭＳ Ｐゴシック" panose="020B0600070205080204" pitchFamily="50" charset="-128"/>
              </a:rPr>
              <a:t> </a:t>
            </a:r>
            <a:r>
              <a:rPr lang="en-GB" altLang="ja-JP">
                <a:ea typeface="ＭＳ Ｐゴシック" panose="020B0600070205080204" pitchFamily="50" charset="-128"/>
              </a:rPr>
              <a:t>based on Earth observations, to be adopted, supported, and managed by specific governments and organizations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437" y="947310"/>
            <a:ext cx="8991599" cy="4419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b="1" dirty="0"/>
              <a:t>GEO is a framework to promote international cooperation.</a:t>
            </a:r>
          </a:p>
          <a:p>
            <a:pPr marL="741363" lvl="1" indent="-284163">
              <a:lnSpc>
                <a:spcPts val="2800"/>
              </a:lnSpc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dirty="0" smtClean="0"/>
              <a:t>bringing </a:t>
            </a:r>
            <a:r>
              <a:rPr lang="en-US" altLang="ja-JP" sz="2800" dirty="0"/>
              <a:t>together data architecture experts, scientists, users, and capacity-building specialists.</a:t>
            </a:r>
          </a:p>
          <a:p>
            <a:pPr marL="741363" lvl="1" indent="-284163">
              <a:lnSpc>
                <a:spcPts val="2800"/>
              </a:lnSpc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altLang="ja-JP" sz="2800" dirty="0"/>
              <a:t>visibility as data/networks/systems </a:t>
            </a:r>
            <a:r>
              <a:rPr lang="fr-CH" altLang="ja-JP" sz="2800" dirty="0" smtClean="0"/>
              <a:t>contributing to society.</a:t>
            </a:r>
            <a:endParaRPr lang="fr-CH" altLang="ja-JP" sz="2800" dirty="0"/>
          </a:p>
          <a:p>
            <a:pPr marL="741363" lvl="1" indent="-284163">
              <a:lnSpc>
                <a:spcPts val="2800"/>
              </a:lnSpc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ja-JP" sz="2800" dirty="0" smtClean="0">
                <a:ea typeface="ＭＳ Ｐゴシック" panose="020B0600070205080204" pitchFamily="50" charset="-128"/>
              </a:rPr>
              <a:t>developing </a:t>
            </a:r>
            <a:r>
              <a:rPr lang="en-GB" altLang="ja-JP" sz="2800" dirty="0">
                <a:ea typeface="ＭＳ Ｐゴシック" panose="020B0600070205080204" pitchFamily="50" charset="-128"/>
              </a:rPr>
              <a:t>capacity to collect and use Earth observations, and promoting regional </a:t>
            </a:r>
            <a:r>
              <a:rPr lang="en-GB" altLang="ja-JP" sz="2800" dirty="0" smtClean="0">
                <a:ea typeface="ＭＳ Ｐゴシック" panose="020B0600070205080204" pitchFamily="50" charset="-128"/>
              </a:rPr>
              <a:t>coordination in collaboration with Member countries </a:t>
            </a:r>
          </a:p>
          <a:p>
            <a:pPr marL="741363" lvl="1" indent="-284163">
              <a:lnSpc>
                <a:spcPts val="2800"/>
              </a:lnSpc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dirty="0">
                <a:solidFill>
                  <a:srgbClr val="000000"/>
                </a:solidFill>
              </a:rPr>
              <a:t>facilitating the delivery of global datasets to improve </a:t>
            </a:r>
            <a:r>
              <a:rPr lang="en-US" altLang="ja-JP" sz="2800" dirty="0" smtClean="0">
                <a:solidFill>
                  <a:srgbClr val="000000"/>
                </a:solidFill>
              </a:rPr>
              <a:t>modeling, </a:t>
            </a:r>
            <a:r>
              <a:rPr lang="en-US" altLang="ja-JP" sz="2800" i="1" dirty="0" smtClean="0">
                <a:solidFill>
                  <a:srgbClr val="000000"/>
                </a:solidFill>
              </a:rPr>
              <a:t>e.g. v</a:t>
            </a:r>
            <a:r>
              <a:rPr lang="fr-CH" altLang="ja-JP" sz="2800" i="1" dirty="0" smtClean="0"/>
              <a:t>irtual constellations</a:t>
            </a:r>
            <a:r>
              <a:rPr lang="en-US" altLang="ja-JP" sz="2800" i="1" dirty="0" smtClean="0">
                <a:solidFill>
                  <a:srgbClr val="000000"/>
                </a:solidFill>
              </a:rPr>
              <a:t> </a:t>
            </a:r>
          </a:p>
          <a:p>
            <a:pPr marL="741363" lvl="1" indent="-284163">
              <a:lnSpc>
                <a:spcPts val="2800"/>
              </a:lnSpc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ja-JP" sz="2800" dirty="0" smtClean="0">
                <a:ea typeface="ＭＳ Ｐゴシック" panose="020B0600070205080204" pitchFamily="50" charset="-128"/>
              </a:rPr>
              <a:t>engaging </a:t>
            </a:r>
            <a:r>
              <a:rPr lang="en-GB" altLang="ja-JP" sz="2800" dirty="0">
                <a:ea typeface="ＭＳ Ｐゴシック" panose="020B0600070205080204" pitchFamily="50" charset="-128"/>
              </a:rPr>
              <a:t>with users and </a:t>
            </a:r>
            <a:r>
              <a:rPr lang="en-GB" altLang="ja-JP" sz="2800" dirty="0" smtClean="0">
                <a:ea typeface="ＭＳ Ｐゴシック" panose="020B0600070205080204" pitchFamily="50" charset="-128"/>
              </a:rPr>
              <a:t>decision-makers</a:t>
            </a:r>
          </a:p>
          <a:p>
            <a:pPr marL="741363" lvl="1" indent="-284163">
              <a:lnSpc>
                <a:spcPts val="2800"/>
              </a:lnSpc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ja-JP" sz="2800" dirty="0" smtClean="0">
                <a:ea typeface="ＭＳ Ｐゴシック" panose="020B0600070205080204" pitchFamily="50" charset="-128"/>
              </a:rPr>
              <a:t>supporting </a:t>
            </a:r>
            <a:r>
              <a:rPr lang="en-GB" altLang="ja-JP" sz="2800" dirty="0">
                <a:ea typeface="ＭＳ Ｐゴシック" panose="020B0600070205080204" pitchFamily="50" charset="-128"/>
              </a:rPr>
              <a:t>research and development of integrated applications of Earth </a:t>
            </a:r>
            <a:r>
              <a:rPr lang="en-GB" altLang="ja-JP" sz="2800" dirty="0" smtClean="0">
                <a:ea typeface="ＭＳ Ｐゴシック" panose="020B0600070205080204" pitchFamily="50" charset="-128"/>
              </a:rPr>
              <a:t>observations;</a:t>
            </a:r>
          </a:p>
          <a:p>
            <a:pPr marL="1141413" lvl="2" indent="-227013">
              <a:lnSpc>
                <a:spcPts val="2800"/>
              </a:lnSpc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altLang="ja-JP" sz="2800" i="1" dirty="0" smtClean="0"/>
              <a:t>but </a:t>
            </a:r>
            <a:r>
              <a:rPr lang="fr-CH" altLang="ja-JP" sz="2800" i="1" dirty="0"/>
              <a:t>GEO is not a funding mechanism!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66381" y="116313"/>
            <a:ext cx="295465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48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US" altLang="ja-JP" sz="4800" dirty="0" err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WCRP</a:t>
            </a:r>
            <a:endParaRPr kumimoji="1" lang="ja-JP" altLang="en-US" sz="48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3988" cy="1146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3600"/>
              <a:t>What is GEOSS?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848600" cy="4652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455613" indent="-455613">
              <a:lnSpc>
                <a:spcPct val="80000"/>
              </a:lnSpc>
              <a:spcBef>
                <a:spcPts val="550"/>
              </a:spcBef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US" altLang="ja-JP" sz="2600">
                <a:solidFill>
                  <a:srgbClr val="6699FF"/>
                </a:solidFill>
              </a:rPr>
              <a:t>G</a:t>
            </a:r>
            <a:r>
              <a:rPr lang="en-US" altLang="ja-JP" sz="2600"/>
              <a:t>lobal </a:t>
            </a:r>
            <a:r>
              <a:rPr lang="en-US" altLang="ja-JP" sz="2600">
                <a:solidFill>
                  <a:srgbClr val="6699FF"/>
                </a:solidFill>
              </a:rPr>
              <a:t>E</a:t>
            </a:r>
            <a:r>
              <a:rPr lang="en-US" altLang="ja-JP" sz="2600"/>
              <a:t>arth </a:t>
            </a:r>
            <a:r>
              <a:rPr lang="en-US" altLang="ja-JP" sz="2600">
                <a:solidFill>
                  <a:srgbClr val="6699FF"/>
                </a:solidFill>
              </a:rPr>
              <a:t>O</a:t>
            </a:r>
            <a:r>
              <a:rPr lang="en-US" altLang="ja-JP" sz="2600"/>
              <a:t>bservation </a:t>
            </a:r>
            <a:r>
              <a:rPr lang="en-US" altLang="ja-JP" sz="2600">
                <a:solidFill>
                  <a:srgbClr val="6699FF"/>
                </a:solidFill>
              </a:rPr>
              <a:t>S</a:t>
            </a:r>
            <a:r>
              <a:rPr lang="en-US" altLang="ja-JP" sz="2600"/>
              <a:t>ystem of </a:t>
            </a:r>
            <a:r>
              <a:rPr lang="en-US" altLang="ja-JP" sz="2600">
                <a:solidFill>
                  <a:srgbClr val="6699FF"/>
                </a:solidFill>
              </a:rPr>
              <a:t>S</a:t>
            </a:r>
            <a:r>
              <a:rPr lang="en-US" altLang="ja-JP" sz="2600"/>
              <a:t>ystems</a:t>
            </a:r>
          </a:p>
          <a:p>
            <a:pPr marL="455613" indent="-455613">
              <a:lnSpc>
                <a:spcPct val="80000"/>
              </a:lnSpc>
              <a:spcBef>
                <a:spcPts val="550"/>
              </a:spcBef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US" altLang="ja-JP" sz="2600"/>
              <a:t>an </a:t>
            </a:r>
            <a:r>
              <a:rPr lang="en-US" altLang="ja-JP" sz="2600">
                <a:solidFill>
                  <a:srgbClr val="0099CC"/>
                </a:solidFill>
              </a:rPr>
              <a:t>integrating public</a:t>
            </a:r>
            <a:r>
              <a:rPr lang="en-US" altLang="ja-JP" sz="2600"/>
              <a:t> </a:t>
            </a:r>
            <a:r>
              <a:rPr lang="en-US" altLang="ja-JP" sz="2600">
                <a:solidFill>
                  <a:srgbClr val="0099CC"/>
                </a:solidFill>
              </a:rPr>
              <a:t>infrastructure</a:t>
            </a:r>
            <a:r>
              <a:rPr lang="en-US" altLang="ja-JP" sz="2600"/>
              <a:t>, interconnecting a diverse, growing array of Earth observing instruments and information systems for monitoring and forecasting changes in the global environment</a:t>
            </a:r>
          </a:p>
          <a:p>
            <a:pPr marL="455613" indent="-455613">
              <a:lnSpc>
                <a:spcPct val="80000"/>
              </a:lnSpc>
              <a:spcBef>
                <a:spcPts val="550"/>
              </a:spcBef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US" altLang="ja-JP" sz="2600"/>
              <a:t>supports policymakers, resource managers, science researchers and other experts to </a:t>
            </a:r>
            <a:r>
              <a:rPr lang="en-US" altLang="ja-JP" sz="2600">
                <a:solidFill>
                  <a:srgbClr val="0099CC"/>
                </a:solidFill>
              </a:rPr>
              <a:t>support informed decision making for society</a:t>
            </a:r>
          </a:p>
          <a:p>
            <a:pPr marL="455613" indent="-455613">
              <a:lnSpc>
                <a:spcPct val="80000"/>
              </a:lnSpc>
              <a:spcBef>
                <a:spcPts val="550"/>
              </a:spcBef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US" altLang="ja-JP" sz="2600"/>
              <a:t>10-year </a:t>
            </a:r>
            <a:r>
              <a:rPr lang="en-US" altLang="ja-JP" sz="2600">
                <a:solidFill>
                  <a:srgbClr val="6699FF"/>
                </a:solidFill>
              </a:rPr>
              <a:t>implementation plan</a:t>
            </a:r>
          </a:p>
          <a:p>
            <a:pPr marL="455613" indent="-455613">
              <a:lnSpc>
                <a:spcPct val="80000"/>
              </a:lnSpc>
              <a:spcBef>
                <a:spcPts val="550"/>
              </a:spcBef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US" altLang="ja-JP" sz="2600"/>
              <a:t>2015: </a:t>
            </a:r>
            <a:r>
              <a:rPr lang="en-US" altLang="ja-JP" sz="2600">
                <a:solidFill>
                  <a:srgbClr val="6699FF"/>
                </a:solidFill>
              </a:rPr>
              <a:t>Global, Coordinated, Comprehensive and Sustained System of Observing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914400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ja-JP" sz="2400" b="1">
                <a:solidFill>
                  <a:srgbClr val="005FAA"/>
                </a:solidFill>
                <a:ea typeface="宋体" panose="02010600030101010101" pitchFamily="2" charset="-122"/>
              </a:rPr>
              <a:t>GEOSS: A Global, Coordinated, Comprehensive and Sustained System of Observing Systems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695325" y="2330450"/>
            <a:ext cx="8197850" cy="1885950"/>
          </a:xfrm>
        </p:spPr>
        <p:txBody>
          <a:bodyPr anchor="t"/>
          <a:lstStyle/>
          <a:p>
            <a:pPr marL="531813" indent="-531813" eaLnBrk="1" hangingPunct="1">
              <a:lnSpc>
                <a:spcPct val="80000"/>
              </a:lnSpc>
              <a:spcBef>
                <a:spcPts val="500"/>
              </a:spcBef>
              <a:buClr>
                <a:srgbClr val="005FAA"/>
              </a:buClr>
              <a:buFont typeface="Wingdings" pitchFamily="2" charset="2"/>
              <a:buChar char="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2000" dirty="0" smtClean="0"/>
              <a:t>Improve and Coordinate Observation </a:t>
            </a:r>
            <a:r>
              <a:rPr lang="en-US" sz="2000" dirty="0" smtClean="0"/>
              <a:t>Systems</a:t>
            </a:r>
            <a:endParaRPr lang="en-US" sz="2000" dirty="0" smtClean="0"/>
          </a:p>
          <a:p>
            <a:pPr marL="531813" indent="-531813" eaLnBrk="1" hangingPunct="1">
              <a:lnSpc>
                <a:spcPct val="80000"/>
              </a:lnSpc>
              <a:spcBef>
                <a:spcPts val="500"/>
              </a:spcBef>
              <a:buClr>
                <a:srgbClr val="005FAA"/>
              </a:buClr>
              <a:buFont typeface="Wingdings" pitchFamily="2" charset="2"/>
              <a:buChar char="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2000" dirty="0" smtClean="0"/>
              <a:t>Provide Easier &amp; More Open Data Access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500"/>
              </a:spcBef>
              <a:buClr>
                <a:srgbClr val="005FAA"/>
              </a:buClr>
              <a:buFont typeface="Wingdings" pitchFamily="2" charset="2"/>
              <a:buChar char="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2000" dirty="0" smtClean="0"/>
              <a:t>Foster Use (Science, Applications)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500"/>
              </a:spcBef>
              <a:buClr>
                <a:srgbClr val="005FAA"/>
              </a:buClr>
              <a:buFont typeface="Wingdings" pitchFamily="2" charset="2"/>
              <a:buChar char="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2000" dirty="0" smtClean="0"/>
              <a:t>Building Capacity 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500"/>
              </a:spcBef>
              <a:buClr>
                <a:srgbClr val="005FAA"/>
              </a:buClr>
              <a:buFont typeface="Wingdings" pitchFamily="2" charset="2"/>
              <a:buChar char="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ZA" sz="2000" dirty="0" smtClean="0">
                <a:ea typeface="宋体" pitchFamily="2" charset="-122"/>
              </a:rPr>
              <a:t>Identify gaps in observations (based on user requirements)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4419600"/>
            <a:ext cx="83820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5613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ja-JP" sz="3000" b="1">
                <a:solidFill>
                  <a:srgbClr val="005FAA"/>
                </a:solidFill>
                <a:ea typeface="ＭＳ Ｐゴシック" panose="020B0600070205080204" pitchFamily="50" charset="-128"/>
              </a:rPr>
              <a:t>             </a:t>
            </a:r>
            <a:r>
              <a:rPr lang="en-US" altLang="ja-JP" sz="2400" b="1">
                <a:solidFill>
                  <a:srgbClr val="000000"/>
                </a:solidFill>
                <a:ea typeface="ＭＳ Ｐゴシック" panose="020B0600070205080204" pitchFamily="50" charset="-128"/>
              </a:rPr>
              <a:t>…Earth Observation Systems should be</a:t>
            </a:r>
            <a:br>
              <a:rPr lang="en-US" altLang="ja-JP" sz="2400" b="1">
                <a:solidFill>
                  <a:srgbClr val="000000"/>
                </a:solidFill>
                <a:ea typeface="ＭＳ Ｐゴシック" panose="020B0600070205080204" pitchFamily="50" charset="-128"/>
              </a:rPr>
            </a:br>
            <a:r>
              <a:rPr lang="en-US" altLang="ja-JP" sz="2400" b="1">
                <a:solidFill>
                  <a:srgbClr val="000000"/>
                </a:solidFill>
                <a:ea typeface="ＭＳ Ｐゴシック" panose="020B0600070205080204" pitchFamily="50" charset="-128"/>
              </a:rPr>
              <a:t>coordinated and shared internationally</a:t>
            </a:r>
            <a:br>
              <a:rPr lang="en-US" altLang="ja-JP" sz="2400" b="1">
                <a:solidFill>
                  <a:srgbClr val="000000"/>
                </a:solidFill>
                <a:ea typeface="ＭＳ Ｐゴシック" panose="020B0600070205080204" pitchFamily="50" charset="-128"/>
              </a:rPr>
            </a:br>
            <a:r>
              <a:rPr lang="en-US" altLang="ja-JP" sz="2400" b="1">
                <a:solidFill>
                  <a:srgbClr val="000000"/>
                </a:solidFill>
                <a:ea typeface="ＭＳ Ｐゴシック" panose="020B0600070205080204" pitchFamily="50" charset="-128"/>
              </a:rPr>
              <a:t/>
            </a:r>
            <a:br>
              <a:rPr lang="en-US" altLang="ja-JP" sz="2400" b="1">
                <a:solidFill>
                  <a:srgbClr val="000000"/>
                </a:solidFill>
                <a:ea typeface="ＭＳ Ｐゴシック" panose="020B0600070205080204" pitchFamily="50" charset="-128"/>
              </a:rPr>
            </a:br>
            <a:r>
              <a:rPr lang="en-US" altLang="ja-JP" sz="2400" b="1">
                <a:solidFill>
                  <a:srgbClr val="000000"/>
                </a:solidFill>
                <a:ea typeface="ＭＳ Ｐゴシック" panose="020B0600070205080204" pitchFamily="50" charset="-128"/>
              </a:rPr>
              <a:t>… to answer Society’s need for informed </a:t>
            </a:r>
            <a:br>
              <a:rPr lang="en-US" altLang="ja-JP" sz="2400" b="1">
                <a:solidFill>
                  <a:srgbClr val="000000"/>
                </a:solidFill>
                <a:ea typeface="ＭＳ Ｐゴシック" panose="020B0600070205080204" pitchFamily="50" charset="-128"/>
              </a:rPr>
            </a:br>
            <a:r>
              <a:rPr lang="en-US" altLang="ja-JP" sz="2400" b="1">
                <a:solidFill>
                  <a:srgbClr val="000000"/>
                </a:solidFill>
                <a:ea typeface="ＭＳ Ｐゴシック" panose="020B0600070205080204" pitchFamily="50" charset="-128"/>
              </a:rPr>
              <a:t>decision making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685800" y="1066800"/>
            <a:ext cx="7772400" cy="838200"/>
          </a:xfrm>
        </p:spPr>
        <p:txBody>
          <a:bodyPr anchor="ctr"/>
          <a:lstStyle/>
          <a:p>
            <a:pPr marL="0" indent="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3200" b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GEOSS: main 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CasellaDiTesto 1023"/>
          <p:cNvSpPr txBox="1">
            <a:spLocks noChangeArrowheads="1"/>
          </p:cNvSpPr>
          <p:nvPr/>
        </p:nvSpPr>
        <p:spPr bwMode="auto">
          <a:xfrm>
            <a:off x="1219200" y="9906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it-IT" altLang="ja-JP" sz="3600" b="1">
                <a:solidFill>
                  <a:srgbClr val="0000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Interoperability Brokers</a:t>
            </a:r>
            <a:endParaRPr lang="en-US" altLang="ja-JP" sz="3600" b="1">
              <a:solidFill>
                <a:srgbClr val="00009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1757363"/>
            <a:ext cx="9339263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84810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 smtClean="0">
                <a:ea typeface="ＭＳ Ｐゴシック" panose="020B0600070205080204" pitchFamily="50" charset="-128"/>
              </a:rPr>
              <a:t>GEOSS Implementation requires:</a:t>
            </a:r>
            <a:br>
              <a:rPr lang="en-US" altLang="ja-JP" sz="3200" smtClean="0">
                <a:ea typeface="ＭＳ Ｐゴシック" panose="020B0600070205080204" pitchFamily="50" charset="-128"/>
              </a:rPr>
            </a:br>
            <a:r>
              <a:rPr lang="en-US" altLang="ja-JP" sz="3200" i="1" smtClean="0">
                <a:ea typeface="ＭＳ Ｐゴシック" panose="020B0600070205080204" pitchFamily="50" charset="-128"/>
              </a:rPr>
              <a:t>Data Sharing Principles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7770813" cy="3025775"/>
          </a:xfrm>
          <a:solidFill>
            <a:schemeClr val="bg1">
              <a:alpha val="58038"/>
            </a:schemeClr>
          </a:solidFill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ja-JP" b="1" smtClean="0">
                <a:ea typeface="ＭＳ Ｐゴシック" panose="020B0600070205080204" pitchFamily="50" charset="-128"/>
              </a:rPr>
              <a:t>Full and Open Exchange of Data…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ja-JP" smtClean="0">
                <a:ea typeface="ＭＳ Ｐゴシック" panose="020B0600070205080204" pitchFamily="50" charset="-128"/>
              </a:rPr>
              <a:t>Recognizing Relevant International Instruments and National Policies and Legislation</a:t>
            </a:r>
            <a:endParaRPr lang="en-GB" altLang="zh-CN" smtClean="0">
              <a:ea typeface="宋体" panose="02010600030101010101" pitchFamily="2" charset="-122"/>
            </a:endParaRP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zh-CN" b="1" smtClean="0">
                <a:ea typeface="宋体" panose="02010600030101010101" pitchFamily="2" charset="-122"/>
              </a:rPr>
              <a:t>Data and Products at Minimum Time delay and Minimum Cost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zh-CN" b="1" smtClean="0">
                <a:ea typeface="宋体" panose="02010600030101010101" pitchFamily="2" charset="-122"/>
              </a:rPr>
              <a:t>Free of Charge or Cost of Reproduction for Research and Education</a:t>
            </a:r>
            <a:endParaRPr lang="en-GB" altLang="ja-JP" b="1" smtClean="0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66725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3200" dirty="0" smtClean="0">
                <a:ea typeface="ＭＳ Ｐゴシック" panose="020B0600070205080204" pitchFamily="50" charset="-128"/>
              </a:rPr>
              <a:t>Climate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60363" y="1219200"/>
            <a:ext cx="3049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ja-JP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Before 2015, GEO aims to: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12526"/>
            <a:ext cx="2209800" cy="15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09575" y="1600200"/>
            <a:ext cx="8353425" cy="1505157"/>
          </a:xfrm>
          <a:prstGeom prst="rect">
            <a:avLst/>
          </a:prstGeom>
          <a:solidFill>
            <a:srgbClr val="FFFFFF">
              <a:alpha val="74901"/>
            </a:srgbClr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2286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  <a:buClrTx/>
              <a:buFontTx/>
              <a:buNone/>
            </a:pPr>
            <a:r>
              <a:rPr lang="en-US" altLang="ja-JP" sz="22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Achieve effective and sustained operation of the global climate observing system and reliable delivery of climate information of a quality needed for predicting, mitigating and adapting to climate variability and change, including for better understanding of the global carbon cycle.</a:t>
            </a:r>
            <a:endParaRPr lang="en-US" altLang="ja-JP" sz="22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8775" y="3184790"/>
            <a:ext cx="8448675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This will be achieved through: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the full implementation of the </a:t>
            </a:r>
            <a:r>
              <a:rPr lang="en-US" altLang="ja-JP" sz="2000" dirty="0" err="1" smtClean="0">
                <a:solidFill>
                  <a:schemeClr val="tx1"/>
                </a:solidFill>
                <a:ea typeface="宋体" panose="02010600030101010101" pitchFamily="2" charset="-122"/>
              </a:rPr>
              <a:t>GCOS</a:t>
            </a: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 as the climate observing component of </a:t>
            </a:r>
            <a:r>
              <a:rPr lang="en-US" altLang="ja-JP" sz="2000" dirty="0" err="1" smtClean="0">
                <a:solidFill>
                  <a:schemeClr val="tx1"/>
                </a:solidFill>
                <a:ea typeface="宋体" panose="02010600030101010101" pitchFamily="2" charset="-122"/>
              </a:rPr>
              <a:t>GEOSS</a:t>
            </a: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, and especially through strong support for the climate-relevant functions and activities of </a:t>
            </a:r>
            <a:r>
              <a:rPr lang="en-US" altLang="ja-JP" sz="2000" dirty="0" err="1" smtClean="0">
                <a:solidFill>
                  <a:schemeClr val="tx1"/>
                </a:solidFill>
                <a:ea typeface="宋体" panose="02010600030101010101" pitchFamily="2" charset="-122"/>
              </a:rPr>
              <a:t>GOOS</a:t>
            </a: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, </a:t>
            </a:r>
            <a:r>
              <a:rPr lang="en-US" altLang="ja-JP" sz="2000" dirty="0" err="1" smtClean="0">
                <a:solidFill>
                  <a:schemeClr val="tx1"/>
                </a:solidFill>
                <a:ea typeface="宋体" panose="02010600030101010101" pitchFamily="2" charset="-122"/>
              </a:rPr>
              <a:t>GTOS</a:t>
            </a: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, </a:t>
            </a:r>
            <a:r>
              <a:rPr lang="en-US" altLang="ja-JP" sz="2000" dirty="0" err="1" smtClean="0">
                <a:solidFill>
                  <a:schemeClr val="tx1"/>
                </a:solidFill>
                <a:ea typeface="宋体" panose="02010600030101010101" pitchFamily="2" charset="-122"/>
              </a:rPr>
              <a:t>GOS</a:t>
            </a: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 and </a:t>
            </a:r>
            <a:r>
              <a:rPr lang="en-US" altLang="ja-JP" sz="2000" dirty="0" err="1" smtClean="0">
                <a:solidFill>
                  <a:schemeClr val="tx1"/>
                </a:solidFill>
                <a:ea typeface="宋体" panose="02010600030101010101" pitchFamily="2" charset="-122"/>
              </a:rPr>
              <a:t>GAW</a:t>
            </a: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, </a:t>
            </a:r>
            <a:r>
              <a:rPr lang="en-US" altLang="ja-JP" sz="2000" dirty="0" err="1" smtClean="0">
                <a:solidFill>
                  <a:schemeClr val="tx1"/>
                </a:solidFill>
                <a:ea typeface="宋体" panose="02010600030101010101" pitchFamily="2" charset="-122"/>
              </a:rPr>
              <a:t>WCRP</a:t>
            </a: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, and CEOS.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promotion of data sharing as well as coordination of data management and exchange systems;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contributions to major advances in the monitoring and prediction of climate on seasonal, </a:t>
            </a:r>
            <a:r>
              <a:rPr lang="en-US" altLang="ja-JP" sz="2000" dirty="0" err="1" smtClean="0">
                <a:solidFill>
                  <a:schemeClr val="tx1"/>
                </a:solidFill>
                <a:ea typeface="宋体" panose="02010600030101010101" pitchFamily="2" charset="-122"/>
              </a:rPr>
              <a:t>interannual</a:t>
            </a: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 and decadal time scales, including the occurrence of extreme events;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strengthened </a:t>
            </a:r>
            <a:r>
              <a:rPr lang="en-US" altLang="ja-JP" sz="2000" dirty="0" err="1" smtClean="0">
                <a:solidFill>
                  <a:schemeClr val="tx1"/>
                </a:solidFill>
                <a:ea typeface="宋体" panose="02010600030101010101" pitchFamily="2" charset="-122"/>
              </a:rPr>
              <a:t>GCOS</a:t>
            </a: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 support for the assessment role of the </a:t>
            </a:r>
            <a:r>
              <a:rPr lang="en-US" altLang="ja-JP" sz="2000" dirty="0" err="1" smtClean="0">
                <a:solidFill>
                  <a:schemeClr val="tx1"/>
                </a:solidFill>
                <a:ea typeface="宋体" panose="02010600030101010101" pitchFamily="2" charset="-122"/>
              </a:rPr>
              <a:t>IPCC</a:t>
            </a: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 and the policy development role of the </a:t>
            </a:r>
            <a:r>
              <a:rPr lang="en-US" altLang="ja-JP" sz="2000" dirty="0" err="1" smtClean="0">
                <a:solidFill>
                  <a:schemeClr val="tx1"/>
                </a:solidFill>
                <a:ea typeface="宋体" panose="02010600030101010101" pitchFamily="2" charset="-122"/>
              </a:rPr>
              <a:t>UNFCCC</a:t>
            </a: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enhanced efforts for data rescue and digitization.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5884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66725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3200" dirty="0" smtClean="0">
                <a:ea typeface="ＭＳ Ｐゴシック" panose="020B0600070205080204" pitchFamily="50" charset="-128"/>
              </a:rPr>
              <a:t>Water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60363" y="1219200"/>
            <a:ext cx="3049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ja-JP" b="1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Before 2015, GEO aims to: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12526"/>
            <a:ext cx="2209800" cy="15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09575" y="1600200"/>
            <a:ext cx="8353425" cy="1505157"/>
          </a:xfrm>
          <a:prstGeom prst="rect">
            <a:avLst/>
          </a:prstGeom>
          <a:solidFill>
            <a:srgbClr val="FFFFFF">
              <a:alpha val="74901"/>
            </a:srgbClr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2286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  <a:buClrTx/>
              <a:buFontTx/>
              <a:buNone/>
            </a:pPr>
            <a:r>
              <a:rPr lang="en-US" altLang="ja-JP" sz="22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Produce comprehensive sets of data and information products to support decision-making for efficient management of the world's water resources, based on coordinated, sustained observations of the water cycle on multiple scales.</a:t>
            </a:r>
            <a:endParaRPr lang="en-US" altLang="ja-JP" sz="22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1963" y="3733800"/>
            <a:ext cx="86058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ja-JP" sz="2800" kern="0" dirty="0">
                <a:solidFill>
                  <a:schemeClr val="tx1"/>
                </a:solidFill>
                <a:ea typeface="宋体" panose="02010600030101010101" pitchFamily="2" charset="-122"/>
              </a:rPr>
              <a:t>WA-01 Integrated Water </a:t>
            </a:r>
            <a:r>
              <a:rPr lang="en-US" altLang="ja-JP" sz="2800" kern="0" dirty="0" smtClean="0">
                <a:solidFill>
                  <a:schemeClr val="tx1"/>
                </a:solidFill>
                <a:ea typeface="宋体" panose="02010600030101010101" pitchFamily="2" charset="-122"/>
              </a:rPr>
              <a:t>Information (incl. Floods and Droughts)</a:t>
            </a:r>
          </a:p>
          <a:p>
            <a:pPr eaLnBrk="1" hangingPunct="1"/>
            <a:r>
              <a:rPr lang="en-US" altLang="ja-JP" sz="2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C1:</a:t>
            </a:r>
            <a:r>
              <a:rPr lang="en-US" altLang="ja-JP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Integrated Water-cycle Products and Services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ja-JP" sz="2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C2</a:t>
            </a:r>
            <a:r>
              <a:rPr lang="en-US" altLang="ja-JP" sz="2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:</a:t>
            </a:r>
            <a:r>
              <a:rPr lang="en-US" altLang="ja-JP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Information Systems for Hydro-meteorological Extremes </a:t>
            </a:r>
            <a:r>
              <a:rPr lang="en-US" altLang="ja-JP" sz="2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C3</a:t>
            </a:r>
            <a:r>
              <a:rPr lang="en-US" altLang="ja-JP" sz="2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:</a:t>
            </a:r>
            <a:r>
              <a:rPr lang="en-US" altLang="ja-JP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Information Service for Cold Regions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ja-JP" sz="2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C4</a:t>
            </a:r>
            <a:r>
              <a:rPr lang="en-US" altLang="ja-JP" sz="2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:</a:t>
            </a:r>
            <a:r>
              <a:rPr lang="en-US" altLang="ja-JP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Global Water-Quality Products and Services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ja-JP" sz="2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C5</a:t>
            </a:r>
            <a:r>
              <a:rPr lang="en-US" altLang="ja-JP" sz="2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:</a:t>
            </a:r>
            <a:r>
              <a:rPr lang="en-US" altLang="ja-JP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Information System Development and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2820397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GEO_presentation_template">
  <a:themeElements>
    <a:clrScheme name="">
      <a:dk1>
        <a:srgbClr val="000098"/>
      </a:dk1>
      <a:lt1>
        <a:srgbClr val="FFFFFF"/>
      </a:lt1>
      <a:dk2>
        <a:srgbClr val="000098"/>
      </a:dk2>
      <a:lt2>
        <a:srgbClr val="808080"/>
      </a:lt2>
      <a:accent1>
        <a:srgbClr val="FFCC99"/>
      </a:accent1>
      <a:accent2>
        <a:srgbClr val="000098"/>
      </a:accent2>
      <a:accent3>
        <a:srgbClr val="FFFFFF"/>
      </a:accent3>
      <a:accent4>
        <a:srgbClr val="000081"/>
      </a:accent4>
      <a:accent5>
        <a:srgbClr val="FFE2CA"/>
      </a:accent5>
      <a:accent6>
        <a:srgbClr val="000089"/>
      </a:accent6>
      <a:hlink>
        <a:srgbClr val="000098"/>
      </a:hlink>
      <a:folHlink>
        <a:srgbClr val="000098"/>
      </a:folHlink>
    </a:clrScheme>
    <a:fontScheme name="14_GEO_presentation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4_GEO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GEO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GEO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GEO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GEO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GEO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GEO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17430</TotalTime>
  <Words>873</Words>
  <Application>Microsoft Office PowerPoint</Application>
  <PresentationFormat>画面に合わせる (4:3)</PresentationFormat>
  <Paragraphs>76</Paragraphs>
  <Slides>11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11</vt:i4>
      </vt:variant>
    </vt:vector>
  </HeadingPairs>
  <TitlesOfParts>
    <vt:vector size="23" baseType="lpstr">
      <vt:lpstr>ＭＳ Ｐゴシック</vt:lpstr>
      <vt:lpstr>宋体</vt:lpstr>
      <vt:lpstr>Arial</vt:lpstr>
      <vt:lpstr>Times</vt:lpstr>
      <vt:lpstr>Times New Roman</vt:lpstr>
      <vt:lpstr>Wingdings</vt:lpstr>
      <vt:lpstr>Default Design</vt:lpstr>
      <vt:lpstr>Blank Presentation</vt:lpstr>
      <vt:lpstr>1_Blank Presentation</vt:lpstr>
      <vt:lpstr>3_Blank Presentation</vt:lpstr>
      <vt:lpstr>14_GEO_presentation_template</vt:lpstr>
      <vt:lpstr>2_Blank Presentation</vt:lpstr>
      <vt:lpstr>What is GEO?</vt:lpstr>
      <vt:lpstr>What is GEOSS?</vt:lpstr>
      <vt:lpstr>PowerPoint プレゼンテーション</vt:lpstr>
      <vt:lpstr>GEOSS: main objectives</vt:lpstr>
      <vt:lpstr>PowerPoint プレゼンテーション</vt:lpstr>
      <vt:lpstr>PowerPoint プレゼンテーション</vt:lpstr>
      <vt:lpstr>GEOSS Implementation requires: Data Sharing Principles</vt:lpstr>
      <vt:lpstr>Climate</vt:lpstr>
      <vt:lpstr>Water</vt:lpstr>
      <vt:lpstr>GEO post-2015: Strategic Objectives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and GEOSS…….</dc:title>
  <dc:creator>Imraan Saloojee</dc:creator>
  <cp:lastModifiedBy>tkoike</cp:lastModifiedBy>
  <cp:revision>1243</cp:revision>
  <cp:lastPrinted>1601-01-01T00:00:00Z</cp:lastPrinted>
  <dcterms:created xsi:type="dcterms:W3CDTF">2006-04-30T14:15:52Z</dcterms:created>
  <dcterms:modified xsi:type="dcterms:W3CDTF">2014-05-07T09:23:17Z</dcterms:modified>
</cp:coreProperties>
</file>