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741" r:id="rId1"/>
    <p:sldMasterId id="2147483850" r:id="rId2"/>
  </p:sldMasterIdLst>
  <p:notesMasterIdLst>
    <p:notesMasterId r:id="rId12"/>
  </p:notesMasterIdLst>
  <p:handoutMasterIdLst>
    <p:handoutMasterId r:id="rId13"/>
  </p:handoutMasterIdLst>
  <p:sldIdLst>
    <p:sldId id="361" r:id="rId3"/>
    <p:sldId id="450" r:id="rId4"/>
    <p:sldId id="488" r:id="rId5"/>
    <p:sldId id="487" r:id="rId6"/>
    <p:sldId id="485" r:id="rId7"/>
    <p:sldId id="486" r:id="rId8"/>
    <p:sldId id="489" r:id="rId9"/>
    <p:sldId id="480" r:id="rId10"/>
    <p:sldId id="479" r:id="rId11"/>
  </p:sldIdLst>
  <p:sldSz cx="9144000" cy="6858000" type="screen4x3"/>
  <p:notesSz cx="9601200" cy="7315200"/>
  <p:embeddedFontLst>
    <p:embeddedFont>
      <p:font typeface="Garamond" panose="02020404030301010803" pitchFamily="18" charset="0"/>
      <p:regular r:id="rId14"/>
      <p:bold r:id="rId15"/>
      <p:italic r:id="rId16"/>
    </p:embeddedFont>
    <p:embeddedFont>
      <p:font typeface="Comic Sans MS" panose="030F0702030302020204" pitchFamily="66" charset="0"/>
      <p:regular r:id="rId17"/>
      <p:bold r:id="rId18"/>
    </p:embeddedFont>
    <p:embeddedFont>
      <p:font typeface="ＭＳ Ｐゴシック" panose="020B0600070205080204" pitchFamily="34" charset="-128"/>
      <p:regular r:id="rId19"/>
    </p:embeddedFont>
  </p:embeddedFontLst>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00"/>
    <a:srgbClr val="FF9933"/>
    <a:srgbClr val="FF6600"/>
    <a:srgbClr val="CC3300"/>
    <a:srgbClr val="99CCFF"/>
    <a:srgbClr val="0000FF"/>
    <a:srgbClr val="FFFFCC"/>
    <a:srgbClr val="00908D"/>
    <a:srgbClr val="00BE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9302" autoAdjust="0"/>
  </p:normalViewPr>
  <p:slideViewPr>
    <p:cSldViewPr>
      <p:cViewPr>
        <p:scale>
          <a:sx n="84" d="100"/>
          <a:sy n="84" d="100"/>
        </p:scale>
        <p:origin x="-105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82" y="-90"/>
      </p:cViewPr>
      <p:guideLst>
        <p:guide orient="horz" pos="2303"/>
        <p:guide pos="302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4160838" cy="288925"/>
          </a:xfrm>
          <a:prstGeom prst="rect">
            <a:avLst/>
          </a:prstGeom>
          <a:noFill/>
          <a:ln w="9525">
            <a:noFill/>
            <a:miter lim="800000"/>
            <a:headEnd/>
            <a:tailEnd/>
          </a:ln>
          <a:effectLst/>
        </p:spPr>
        <p:txBody>
          <a:bodyPr vert="horz" wrap="square" lIns="94698" tIns="47348" rIns="94698" bIns="47348" numCol="1" anchor="t" anchorCtr="0" compatLnSpc="1">
            <a:prstTxWarp prst="textNoShape">
              <a:avLst/>
            </a:prstTxWarp>
            <a:spAutoFit/>
          </a:bodyPr>
          <a:lstStyle>
            <a:lvl1pPr defTabSz="946763" eaLnBrk="0" hangingPunct="0">
              <a:spcBef>
                <a:spcPct val="50000"/>
              </a:spcBef>
              <a:defRPr sz="1200" u="sng">
                <a:latin typeface="Comic Sans MS" pitchFamily="66" charset="0"/>
              </a:defRPr>
            </a:lvl1pPr>
          </a:lstStyle>
          <a:p>
            <a:pPr>
              <a:defRPr/>
            </a:pPr>
            <a:endParaRPr lang="en-US"/>
          </a:p>
        </p:txBody>
      </p:sp>
      <p:sp>
        <p:nvSpPr>
          <p:cNvPr id="34819" name="Rectangle 3"/>
          <p:cNvSpPr>
            <a:spLocks noGrp="1" noChangeArrowheads="1"/>
          </p:cNvSpPr>
          <p:nvPr>
            <p:ph type="dt" sz="quarter" idx="1"/>
          </p:nvPr>
        </p:nvSpPr>
        <p:spPr bwMode="auto">
          <a:xfrm>
            <a:off x="5440363" y="0"/>
            <a:ext cx="4160837" cy="288925"/>
          </a:xfrm>
          <a:prstGeom prst="rect">
            <a:avLst/>
          </a:prstGeom>
          <a:noFill/>
          <a:ln w="9525">
            <a:noFill/>
            <a:miter lim="800000"/>
            <a:headEnd/>
            <a:tailEnd/>
          </a:ln>
          <a:effectLst/>
        </p:spPr>
        <p:txBody>
          <a:bodyPr vert="horz" wrap="square" lIns="94698" tIns="47348" rIns="94698" bIns="47348" numCol="1" anchor="t" anchorCtr="0" compatLnSpc="1">
            <a:prstTxWarp prst="textNoShape">
              <a:avLst/>
            </a:prstTxWarp>
            <a:spAutoFit/>
          </a:bodyPr>
          <a:lstStyle>
            <a:lvl1pPr algn="r" defTabSz="946763" eaLnBrk="0" hangingPunct="0">
              <a:spcBef>
                <a:spcPct val="50000"/>
              </a:spcBef>
              <a:defRPr sz="1200" u="sng">
                <a:latin typeface="Comic Sans MS" pitchFamily="66" charset="0"/>
              </a:defRPr>
            </a:lvl1pPr>
          </a:lstStyle>
          <a:p>
            <a:pPr>
              <a:defRPr/>
            </a:pPr>
            <a:endParaRPr lang="en-US"/>
          </a:p>
        </p:txBody>
      </p:sp>
      <p:sp>
        <p:nvSpPr>
          <p:cNvPr id="34820" name="Rectangle 4"/>
          <p:cNvSpPr>
            <a:spLocks noGrp="1" noChangeArrowheads="1"/>
          </p:cNvSpPr>
          <p:nvPr>
            <p:ph type="ftr" sz="quarter" idx="2"/>
          </p:nvPr>
        </p:nvSpPr>
        <p:spPr bwMode="auto">
          <a:xfrm>
            <a:off x="0" y="7026275"/>
            <a:ext cx="4160838" cy="288925"/>
          </a:xfrm>
          <a:prstGeom prst="rect">
            <a:avLst/>
          </a:prstGeom>
          <a:noFill/>
          <a:ln w="9525">
            <a:noFill/>
            <a:miter lim="800000"/>
            <a:headEnd/>
            <a:tailEnd/>
          </a:ln>
          <a:effectLst/>
        </p:spPr>
        <p:txBody>
          <a:bodyPr vert="horz" wrap="square" lIns="94698" tIns="47348" rIns="94698" bIns="47348" numCol="1" anchor="b" anchorCtr="0" compatLnSpc="1">
            <a:prstTxWarp prst="textNoShape">
              <a:avLst/>
            </a:prstTxWarp>
            <a:spAutoFit/>
          </a:bodyPr>
          <a:lstStyle>
            <a:lvl1pPr defTabSz="946763" eaLnBrk="0" hangingPunct="0">
              <a:spcBef>
                <a:spcPct val="50000"/>
              </a:spcBef>
              <a:defRPr sz="1200" u="sng">
                <a:latin typeface="Comic Sans MS" pitchFamily="66" charset="0"/>
              </a:defRPr>
            </a:lvl1pPr>
          </a:lstStyle>
          <a:p>
            <a:pPr>
              <a:defRPr/>
            </a:pPr>
            <a:endParaRPr lang="en-US"/>
          </a:p>
        </p:txBody>
      </p:sp>
      <p:sp>
        <p:nvSpPr>
          <p:cNvPr id="34821" name="Rectangle 5"/>
          <p:cNvSpPr>
            <a:spLocks noGrp="1" noChangeArrowheads="1"/>
          </p:cNvSpPr>
          <p:nvPr>
            <p:ph type="sldNum" sz="quarter" idx="3"/>
          </p:nvPr>
        </p:nvSpPr>
        <p:spPr bwMode="auto">
          <a:xfrm>
            <a:off x="5440363" y="7027863"/>
            <a:ext cx="4160837" cy="287337"/>
          </a:xfrm>
          <a:prstGeom prst="rect">
            <a:avLst/>
          </a:prstGeom>
          <a:noFill/>
          <a:ln w="9525">
            <a:noFill/>
            <a:miter lim="800000"/>
            <a:headEnd/>
            <a:tailEnd/>
          </a:ln>
          <a:effectLst/>
        </p:spPr>
        <p:txBody>
          <a:bodyPr vert="horz" wrap="square" lIns="94698" tIns="47348" rIns="94698" bIns="47348" numCol="1" anchor="b" anchorCtr="0" compatLnSpc="1">
            <a:prstTxWarp prst="textNoShape">
              <a:avLst/>
            </a:prstTxWarp>
            <a:spAutoFit/>
          </a:bodyPr>
          <a:lstStyle>
            <a:lvl1pPr algn="r" defTabSz="946763" eaLnBrk="0" hangingPunct="0">
              <a:spcBef>
                <a:spcPct val="50000"/>
              </a:spcBef>
              <a:defRPr sz="1200" u="sng">
                <a:latin typeface="Comic Sans MS" pitchFamily="66" charset="0"/>
              </a:defRPr>
            </a:lvl1pPr>
          </a:lstStyle>
          <a:p>
            <a:pPr>
              <a:defRPr/>
            </a:pPr>
            <a:fld id="{8328F376-4F66-4CC0-B533-71B604445D7A}" type="slidenum">
              <a:rPr lang="en-US"/>
              <a:pPr>
                <a:defRPr/>
              </a:pPr>
              <a:t>‹#›</a:t>
            </a:fld>
            <a:endParaRPr lang="en-US"/>
          </a:p>
        </p:txBody>
      </p:sp>
    </p:spTree>
    <p:extLst>
      <p:ext uri="{BB962C8B-B14F-4D97-AF65-F5344CB8AC3E}">
        <p14:creationId xmlns:p14="http://schemas.microsoft.com/office/powerpoint/2010/main" val="2132724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4698" tIns="47348" rIns="94698" bIns="47348" numCol="1" anchor="t" anchorCtr="0" compatLnSpc="1">
            <a:prstTxWarp prst="textNoShape">
              <a:avLst/>
            </a:prstTxWarp>
          </a:bodyPr>
          <a:lstStyle>
            <a:lvl1pPr defTabSz="946763" eaLnBrk="0" hangingPunct="0">
              <a:defRPr sz="1200">
                <a:latin typeface="Comic Sans MS" pitchFamily="66" charset="0"/>
              </a:defRPr>
            </a:lvl1pPr>
          </a:lstStyle>
          <a:p>
            <a:pPr>
              <a:defRPr/>
            </a:pPr>
            <a:endParaRPr lang="en-US"/>
          </a:p>
        </p:txBody>
      </p:sp>
      <p:sp>
        <p:nvSpPr>
          <p:cNvPr id="17411" name="Rectangle 3"/>
          <p:cNvSpPr>
            <a:spLocks noGrp="1" noChangeArrowheads="1"/>
          </p:cNvSpPr>
          <p:nvPr>
            <p:ph type="dt" idx="1"/>
          </p:nvPr>
        </p:nvSpPr>
        <p:spPr bwMode="auto">
          <a:xfrm>
            <a:off x="5440363" y="0"/>
            <a:ext cx="4160837" cy="366713"/>
          </a:xfrm>
          <a:prstGeom prst="rect">
            <a:avLst/>
          </a:prstGeom>
          <a:noFill/>
          <a:ln w="9525">
            <a:noFill/>
            <a:miter lim="800000"/>
            <a:headEnd/>
            <a:tailEnd/>
          </a:ln>
          <a:effectLst/>
        </p:spPr>
        <p:txBody>
          <a:bodyPr vert="horz" wrap="square" lIns="94698" tIns="47348" rIns="94698" bIns="47348" numCol="1" anchor="t" anchorCtr="0" compatLnSpc="1">
            <a:prstTxWarp prst="textNoShape">
              <a:avLst/>
            </a:prstTxWarp>
          </a:bodyPr>
          <a:lstStyle>
            <a:lvl1pPr algn="r" defTabSz="946763" eaLnBrk="0" hangingPunct="0">
              <a:defRPr sz="1200">
                <a:latin typeface="Comic Sans MS" pitchFamily="66"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2970213" y="547688"/>
            <a:ext cx="3659187" cy="27447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1284288" y="3476625"/>
            <a:ext cx="7032625" cy="3290888"/>
          </a:xfrm>
          <a:prstGeom prst="rect">
            <a:avLst/>
          </a:prstGeom>
          <a:noFill/>
          <a:ln w="9525">
            <a:noFill/>
            <a:miter lim="800000"/>
            <a:headEnd/>
            <a:tailEnd/>
          </a:ln>
          <a:effectLst/>
        </p:spPr>
        <p:txBody>
          <a:bodyPr vert="horz" wrap="square" lIns="94698" tIns="47348" rIns="94698" bIns="473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6948488"/>
            <a:ext cx="4160838" cy="366712"/>
          </a:xfrm>
          <a:prstGeom prst="rect">
            <a:avLst/>
          </a:prstGeom>
          <a:noFill/>
          <a:ln w="9525">
            <a:noFill/>
            <a:miter lim="800000"/>
            <a:headEnd/>
            <a:tailEnd/>
          </a:ln>
          <a:effectLst/>
        </p:spPr>
        <p:txBody>
          <a:bodyPr vert="horz" wrap="square" lIns="94698" tIns="47348" rIns="94698" bIns="47348" numCol="1" anchor="b" anchorCtr="0" compatLnSpc="1">
            <a:prstTxWarp prst="textNoShape">
              <a:avLst/>
            </a:prstTxWarp>
          </a:bodyPr>
          <a:lstStyle>
            <a:lvl1pPr defTabSz="946763" eaLnBrk="0" hangingPunct="0">
              <a:defRPr sz="1200">
                <a:latin typeface="Comic Sans MS" pitchFamily="66" charset="0"/>
              </a:defRPr>
            </a:lvl1pPr>
          </a:lstStyle>
          <a:p>
            <a:pPr>
              <a:defRPr/>
            </a:pPr>
            <a:endParaRPr lang="en-US"/>
          </a:p>
        </p:txBody>
      </p:sp>
      <p:sp>
        <p:nvSpPr>
          <p:cNvPr id="17415" name="Rectangle 7"/>
          <p:cNvSpPr>
            <a:spLocks noGrp="1" noChangeArrowheads="1"/>
          </p:cNvSpPr>
          <p:nvPr>
            <p:ph type="sldNum" sz="quarter" idx="5"/>
          </p:nvPr>
        </p:nvSpPr>
        <p:spPr bwMode="auto">
          <a:xfrm>
            <a:off x="5440363" y="6948488"/>
            <a:ext cx="4160837" cy="366712"/>
          </a:xfrm>
          <a:prstGeom prst="rect">
            <a:avLst/>
          </a:prstGeom>
          <a:noFill/>
          <a:ln w="9525">
            <a:noFill/>
            <a:miter lim="800000"/>
            <a:headEnd/>
            <a:tailEnd/>
          </a:ln>
          <a:effectLst/>
        </p:spPr>
        <p:txBody>
          <a:bodyPr vert="horz" wrap="square" lIns="94698" tIns="47348" rIns="94698" bIns="47348" numCol="1" anchor="b" anchorCtr="0" compatLnSpc="1">
            <a:prstTxWarp prst="textNoShape">
              <a:avLst/>
            </a:prstTxWarp>
          </a:bodyPr>
          <a:lstStyle>
            <a:lvl1pPr algn="r" defTabSz="946763" eaLnBrk="0" hangingPunct="0">
              <a:defRPr sz="1200">
                <a:latin typeface="Comic Sans MS" pitchFamily="66" charset="0"/>
              </a:defRPr>
            </a:lvl1pPr>
          </a:lstStyle>
          <a:p>
            <a:pPr>
              <a:defRPr/>
            </a:pPr>
            <a:fld id="{148C576F-97A3-4D6F-B382-48E7C440010E}" type="slidenum">
              <a:rPr lang="en-US"/>
              <a:pPr>
                <a:defRPr/>
              </a:pPr>
              <a:t>‹#›</a:t>
            </a:fld>
            <a:endParaRPr lang="en-US"/>
          </a:p>
        </p:txBody>
      </p:sp>
    </p:spTree>
    <p:extLst>
      <p:ext uri="{BB962C8B-B14F-4D97-AF65-F5344CB8AC3E}">
        <p14:creationId xmlns:p14="http://schemas.microsoft.com/office/powerpoint/2010/main" val="31802151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46150"/>
            <a:fld id="{211EDC9C-2E20-4F66-B9FB-D6C45B446009}" type="slidenum">
              <a:rPr lang="en-US" smtClean="0"/>
              <a:pPr defTabSz="946150"/>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46150"/>
            <a:fld id="{1156E69F-DF43-4F4B-83B4-022A736A1CAB}" type="slidenum">
              <a:rPr lang="en-US" smtClean="0"/>
              <a:pPr defTabSz="946150"/>
              <a:t>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46150"/>
            <a:fld id="{1156E69F-DF43-4F4B-83B4-022A736A1CAB}" type="slidenum">
              <a:rPr lang="en-US" smtClean="0"/>
              <a:pPr defTabSz="946150"/>
              <a:t>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46150"/>
            <a:fld id="{1156E69F-DF43-4F4B-83B4-022A736A1CAB}" type="slidenum">
              <a:rPr lang="en-US" smtClean="0"/>
              <a:pPr defTabSz="946150"/>
              <a:t>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42" eaLnBrk="0" hangingPunct="0">
              <a:defRPr>
                <a:solidFill>
                  <a:schemeClr val="tx1"/>
                </a:solidFill>
                <a:latin typeface="Garamond" pitchFamily="18" charset="0"/>
                <a:cs typeface="Arial" charset="0"/>
              </a:defRPr>
            </a:lvl1pPr>
            <a:lvl2pPr marL="772519" indent="-297123" defTabSz="945842" eaLnBrk="0" hangingPunct="0">
              <a:defRPr>
                <a:solidFill>
                  <a:schemeClr val="tx1"/>
                </a:solidFill>
                <a:latin typeface="Garamond" pitchFamily="18" charset="0"/>
                <a:cs typeface="Arial" charset="0"/>
              </a:defRPr>
            </a:lvl2pPr>
            <a:lvl3pPr marL="1188491" indent="-237698" defTabSz="945842" eaLnBrk="0" hangingPunct="0">
              <a:defRPr>
                <a:solidFill>
                  <a:schemeClr val="tx1"/>
                </a:solidFill>
                <a:latin typeface="Garamond" pitchFamily="18" charset="0"/>
                <a:cs typeface="Arial" charset="0"/>
              </a:defRPr>
            </a:lvl3pPr>
            <a:lvl4pPr marL="1663888" indent="-237698" defTabSz="945842" eaLnBrk="0" hangingPunct="0">
              <a:defRPr>
                <a:solidFill>
                  <a:schemeClr val="tx1"/>
                </a:solidFill>
                <a:latin typeface="Garamond" pitchFamily="18" charset="0"/>
                <a:cs typeface="Arial" charset="0"/>
              </a:defRPr>
            </a:lvl4pPr>
            <a:lvl5pPr marL="2139285" indent="-237698" defTabSz="945842" eaLnBrk="0" hangingPunct="0">
              <a:defRPr>
                <a:solidFill>
                  <a:schemeClr val="tx1"/>
                </a:solidFill>
                <a:latin typeface="Garamond" pitchFamily="18" charset="0"/>
                <a:cs typeface="Arial" charset="0"/>
              </a:defRPr>
            </a:lvl5pPr>
            <a:lvl6pPr marL="2614681" indent="-237698" defTabSz="945842" eaLnBrk="0" fontAlgn="base" hangingPunct="0">
              <a:spcBef>
                <a:spcPct val="0"/>
              </a:spcBef>
              <a:spcAft>
                <a:spcPct val="0"/>
              </a:spcAft>
              <a:defRPr>
                <a:solidFill>
                  <a:schemeClr val="tx1"/>
                </a:solidFill>
                <a:latin typeface="Garamond" pitchFamily="18" charset="0"/>
                <a:cs typeface="Arial" charset="0"/>
              </a:defRPr>
            </a:lvl6pPr>
            <a:lvl7pPr marL="3090078" indent="-237698" defTabSz="945842" eaLnBrk="0" fontAlgn="base" hangingPunct="0">
              <a:spcBef>
                <a:spcPct val="0"/>
              </a:spcBef>
              <a:spcAft>
                <a:spcPct val="0"/>
              </a:spcAft>
              <a:defRPr>
                <a:solidFill>
                  <a:schemeClr val="tx1"/>
                </a:solidFill>
                <a:latin typeface="Garamond" pitchFamily="18" charset="0"/>
                <a:cs typeface="Arial" charset="0"/>
              </a:defRPr>
            </a:lvl7pPr>
            <a:lvl8pPr marL="3565474" indent="-237698" defTabSz="945842" eaLnBrk="0" fontAlgn="base" hangingPunct="0">
              <a:spcBef>
                <a:spcPct val="0"/>
              </a:spcBef>
              <a:spcAft>
                <a:spcPct val="0"/>
              </a:spcAft>
              <a:defRPr>
                <a:solidFill>
                  <a:schemeClr val="tx1"/>
                </a:solidFill>
                <a:latin typeface="Garamond" pitchFamily="18" charset="0"/>
                <a:cs typeface="Arial" charset="0"/>
              </a:defRPr>
            </a:lvl8pPr>
            <a:lvl9pPr marL="4040871" indent="-237698" defTabSz="945842" eaLnBrk="0" fontAlgn="base" hangingPunct="0">
              <a:spcBef>
                <a:spcPct val="0"/>
              </a:spcBef>
              <a:spcAft>
                <a:spcPct val="0"/>
              </a:spcAft>
              <a:defRPr>
                <a:solidFill>
                  <a:schemeClr val="tx1"/>
                </a:solidFill>
                <a:latin typeface="Garamond" pitchFamily="18" charset="0"/>
                <a:cs typeface="Arial" charset="0"/>
              </a:defRPr>
            </a:lvl9pPr>
          </a:lstStyle>
          <a:p>
            <a:fld id="{32C2A0EB-5A7D-4B2B-94FE-784E0832AE6A}" type="slidenum">
              <a:rPr lang="en-US">
                <a:solidFill>
                  <a:prstClr val="black"/>
                </a:solidFill>
                <a:latin typeface="Comic Sans MS" pitchFamily="66" charset="0"/>
              </a:rPr>
              <a:pPr/>
              <a:t>5</a:t>
            </a:fld>
            <a:endParaRPr lang="en-US" dirty="0">
              <a:solidFill>
                <a:prstClr val="black"/>
              </a:solidFill>
              <a:latin typeface="Comic Sans MS" pitchFamily="66"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dirty="0" smtClean="0"/>
              <a:t>This is a partial illustration of the GOSIC Home Page. It is a partial view.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42" eaLnBrk="0" hangingPunct="0">
              <a:defRPr>
                <a:solidFill>
                  <a:schemeClr val="tx1"/>
                </a:solidFill>
                <a:latin typeface="Garamond" pitchFamily="18" charset="0"/>
                <a:cs typeface="Arial" charset="0"/>
              </a:defRPr>
            </a:lvl1pPr>
            <a:lvl2pPr marL="772519" indent="-297123" defTabSz="945842" eaLnBrk="0" hangingPunct="0">
              <a:defRPr>
                <a:solidFill>
                  <a:schemeClr val="tx1"/>
                </a:solidFill>
                <a:latin typeface="Garamond" pitchFamily="18" charset="0"/>
                <a:cs typeface="Arial" charset="0"/>
              </a:defRPr>
            </a:lvl2pPr>
            <a:lvl3pPr marL="1188491" indent="-237698" defTabSz="945842" eaLnBrk="0" hangingPunct="0">
              <a:defRPr>
                <a:solidFill>
                  <a:schemeClr val="tx1"/>
                </a:solidFill>
                <a:latin typeface="Garamond" pitchFamily="18" charset="0"/>
                <a:cs typeface="Arial" charset="0"/>
              </a:defRPr>
            </a:lvl3pPr>
            <a:lvl4pPr marL="1663888" indent="-237698" defTabSz="945842" eaLnBrk="0" hangingPunct="0">
              <a:defRPr>
                <a:solidFill>
                  <a:schemeClr val="tx1"/>
                </a:solidFill>
                <a:latin typeface="Garamond" pitchFamily="18" charset="0"/>
                <a:cs typeface="Arial" charset="0"/>
              </a:defRPr>
            </a:lvl4pPr>
            <a:lvl5pPr marL="2139285" indent="-237698" defTabSz="945842" eaLnBrk="0" hangingPunct="0">
              <a:defRPr>
                <a:solidFill>
                  <a:schemeClr val="tx1"/>
                </a:solidFill>
                <a:latin typeface="Garamond" pitchFamily="18" charset="0"/>
                <a:cs typeface="Arial" charset="0"/>
              </a:defRPr>
            </a:lvl5pPr>
            <a:lvl6pPr marL="2614681" indent="-237698" defTabSz="945842" eaLnBrk="0" fontAlgn="base" hangingPunct="0">
              <a:spcBef>
                <a:spcPct val="0"/>
              </a:spcBef>
              <a:spcAft>
                <a:spcPct val="0"/>
              </a:spcAft>
              <a:defRPr>
                <a:solidFill>
                  <a:schemeClr val="tx1"/>
                </a:solidFill>
                <a:latin typeface="Garamond" pitchFamily="18" charset="0"/>
                <a:cs typeface="Arial" charset="0"/>
              </a:defRPr>
            </a:lvl6pPr>
            <a:lvl7pPr marL="3090078" indent="-237698" defTabSz="945842" eaLnBrk="0" fontAlgn="base" hangingPunct="0">
              <a:spcBef>
                <a:spcPct val="0"/>
              </a:spcBef>
              <a:spcAft>
                <a:spcPct val="0"/>
              </a:spcAft>
              <a:defRPr>
                <a:solidFill>
                  <a:schemeClr val="tx1"/>
                </a:solidFill>
                <a:latin typeface="Garamond" pitchFamily="18" charset="0"/>
                <a:cs typeface="Arial" charset="0"/>
              </a:defRPr>
            </a:lvl7pPr>
            <a:lvl8pPr marL="3565474" indent="-237698" defTabSz="945842" eaLnBrk="0" fontAlgn="base" hangingPunct="0">
              <a:spcBef>
                <a:spcPct val="0"/>
              </a:spcBef>
              <a:spcAft>
                <a:spcPct val="0"/>
              </a:spcAft>
              <a:defRPr>
                <a:solidFill>
                  <a:schemeClr val="tx1"/>
                </a:solidFill>
                <a:latin typeface="Garamond" pitchFamily="18" charset="0"/>
                <a:cs typeface="Arial" charset="0"/>
              </a:defRPr>
            </a:lvl8pPr>
            <a:lvl9pPr marL="4040871" indent="-237698" defTabSz="945842" eaLnBrk="0" fontAlgn="base" hangingPunct="0">
              <a:spcBef>
                <a:spcPct val="0"/>
              </a:spcBef>
              <a:spcAft>
                <a:spcPct val="0"/>
              </a:spcAft>
              <a:defRPr>
                <a:solidFill>
                  <a:schemeClr val="tx1"/>
                </a:solidFill>
                <a:latin typeface="Garamond" pitchFamily="18" charset="0"/>
                <a:cs typeface="Arial" charset="0"/>
              </a:defRPr>
            </a:lvl9pPr>
          </a:lstStyle>
          <a:p>
            <a:fld id="{32C2A0EB-5A7D-4B2B-94FE-784E0832AE6A}" type="slidenum">
              <a:rPr lang="en-US">
                <a:solidFill>
                  <a:prstClr val="black"/>
                </a:solidFill>
                <a:latin typeface="Comic Sans MS" pitchFamily="66" charset="0"/>
              </a:rPr>
              <a:pPr/>
              <a:t>6</a:t>
            </a:fld>
            <a:endParaRPr lang="en-US" dirty="0">
              <a:solidFill>
                <a:prstClr val="black"/>
              </a:solidFill>
              <a:latin typeface="Comic Sans MS" pitchFamily="66"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dirty="0" smtClean="0"/>
              <a:t>This is a partial illustration of the GOSIC Home Page. It is a partial view.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42" eaLnBrk="0" hangingPunct="0">
              <a:defRPr>
                <a:solidFill>
                  <a:schemeClr val="tx1"/>
                </a:solidFill>
                <a:latin typeface="Garamond" pitchFamily="18" charset="0"/>
                <a:cs typeface="Arial" charset="0"/>
              </a:defRPr>
            </a:lvl1pPr>
            <a:lvl2pPr marL="772519" indent="-297123" defTabSz="945842" eaLnBrk="0" hangingPunct="0">
              <a:defRPr>
                <a:solidFill>
                  <a:schemeClr val="tx1"/>
                </a:solidFill>
                <a:latin typeface="Garamond" pitchFamily="18" charset="0"/>
                <a:cs typeface="Arial" charset="0"/>
              </a:defRPr>
            </a:lvl2pPr>
            <a:lvl3pPr marL="1188491" indent="-237698" defTabSz="945842" eaLnBrk="0" hangingPunct="0">
              <a:defRPr>
                <a:solidFill>
                  <a:schemeClr val="tx1"/>
                </a:solidFill>
                <a:latin typeface="Garamond" pitchFamily="18" charset="0"/>
                <a:cs typeface="Arial" charset="0"/>
              </a:defRPr>
            </a:lvl3pPr>
            <a:lvl4pPr marL="1663888" indent="-237698" defTabSz="945842" eaLnBrk="0" hangingPunct="0">
              <a:defRPr>
                <a:solidFill>
                  <a:schemeClr val="tx1"/>
                </a:solidFill>
                <a:latin typeface="Garamond" pitchFamily="18" charset="0"/>
                <a:cs typeface="Arial" charset="0"/>
              </a:defRPr>
            </a:lvl4pPr>
            <a:lvl5pPr marL="2139285" indent="-237698" defTabSz="945842" eaLnBrk="0" hangingPunct="0">
              <a:defRPr>
                <a:solidFill>
                  <a:schemeClr val="tx1"/>
                </a:solidFill>
                <a:latin typeface="Garamond" pitchFamily="18" charset="0"/>
                <a:cs typeface="Arial" charset="0"/>
              </a:defRPr>
            </a:lvl5pPr>
            <a:lvl6pPr marL="2614681" indent="-237698" defTabSz="945842" eaLnBrk="0" fontAlgn="base" hangingPunct="0">
              <a:spcBef>
                <a:spcPct val="0"/>
              </a:spcBef>
              <a:spcAft>
                <a:spcPct val="0"/>
              </a:spcAft>
              <a:defRPr>
                <a:solidFill>
                  <a:schemeClr val="tx1"/>
                </a:solidFill>
                <a:latin typeface="Garamond" pitchFamily="18" charset="0"/>
                <a:cs typeface="Arial" charset="0"/>
              </a:defRPr>
            </a:lvl6pPr>
            <a:lvl7pPr marL="3090078" indent="-237698" defTabSz="945842" eaLnBrk="0" fontAlgn="base" hangingPunct="0">
              <a:spcBef>
                <a:spcPct val="0"/>
              </a:spcBef>
              <a:spcAft>
                <a:spcPct val="0"/>
              </a:spcAft>
              <a:defRPr>
                <a:solidFill>
                  <a:schemeClr val="tx1"/>
                </a:solidFill>
                <a:latin typeface="Garamond" pitchFamily="18" charset="0"/>
                <a:cs typeface="Arial" charset="0"/>
              </a:defRPr>
            </a:lvl7pPr>
            <a:lvl8pPr marL="3565474" indent="-237698" defTabSz="945842" eaLnBrk="0" fontAlgn="base" hangingPunct="0">
              <a:spcBef>
                <a:spcPct val="0"/>
              </a:spcBef>
              <a:spcAft>
                <a:spcPct val="0"/>
              </a:spcAft>
              <a:defRPr>
                <a:solidFill>
                  <a:schemeClr val="tx1"/>
                </a:solidFill>
                <a:latin typeface="Garamond" pitchFamily="18" charset="0"/>
                <a:cs typeface="Arial" charset="0"/>
              </a:defRPr>
            </a:lvl8pPr>
            <a:lvl9pPr marL="4040871" indent="-237698" defTabSz="945842" eaLnBrk="0" fontAlgn="base" hangingPunct="0">
              <a:spcBef>
                <a:spcPct val="0"/>
              </a:spcBef>
              <a:spcAft>
                <a:spcPct val="0"/>
              </a:spcAft>
              <a:defRPr>
                <a:solidFill>
                  <a:schemeClr val="tx1"/>
                </a:solidFill>
                <a:latin typeface="Garamond" pitchFamily="18" charset="0"/>
                <a:cs typeface="Arial" charset="0"/>
              </a:defRPr>
            </a:lvl9pPr>
          </a:lstStyle>
          <a:p>
            <a:fld id="{32C2A0EB-5A7D-4B2B-94FE-784E0832AE6A}" type="slidenum">
              <a:rPr lang="en-US">
                <a:solidFill>
                  <a:prstClr val="black"/>
                </a:solidFill>
                <a:latin typeface="Comic Sans MS" pitchFamily="66" charset="0"/>
              </a:rPr>
              <a:pPr/>
              <a:t>7</a:t>
            </a:fld>
            <a:endParaRPr lang="en-US" dirty="0">
              <a:solidFill>
                <a:prstClr val="black"/>
              </a:solidFill>
              <a:latin typeface="Comic Sans MS" pitchFamily="66"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dirty="0" smtClean="0"/>
              <a:t>This is a partial illustration of the GOSIC Home Page. It is a partial view.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a:solidFill>
                  <a:schemeClr val="tx1"/>
                </a:solidFill>
                <a:latin typeface="Garamond" pitchFamily="18" charset="0"/>
                <a:cs typeface="Arial" charset="0"/>
              </a:defRPr>
            </a:lvl1pPr>
            <a:lvl2pPr marL="742950" indent="-285750" defTabSz="946150" eaLnBrk="0" hangingPunct="0">
              <a:defRPr>
                <a:solidFill>
                  <a:schemeClr val="tx1"/>
                </a:solidFill>
                <a:latin typeface="Garamond" pitchFamily="18" charset="0"/>
                <a:cs typeface="Arial" charset="0"/>
              </a:defRPr>
            </a:lvl2pPr>
            <a:lvl3pPr marL="1143000" indent="-228600" defTabSz="946150" eaLnBrk="0" hangingPunct="0">
              <a:defRPr>
                <a:solidFill>
                  <a:schemeClr val="tx1"/>
                </a:solidFill>
                <a:latin typeface="Garamond" pitchFamily="18" charset="0"/>
                <a:cs typeface="Arial" charset="0"/>
              </a:defRPr>
            </a:lvl3pPr>
            <a:lvl4pPr marL="1600200" indent="-228600" defTabSz="946150" eaLnBrk="0" hangingPunct="0">
              <a:defRPr>
                <a:solidFill>
                  <a:schemeClr val="tx1"/>
                </a:solidFill>
                <a:latin typeface="Garamond" pitchFamily="18" charset="0"/>
                <a:cs typeface="Arial" charset="0"/>
              </a:defRPr>
            </a:lvl4pPr>
            <a:lvl5pPr marL="2057400" indent="-228600" defTabSz="946150" eaLnBrk="0" hangingPunct="0">
              <a:defRPr>
                <a:solidFill>
                  <a:schemeClr val="tx1"/>
                </a:solidFill>
                <a:latin typeface="Garamond" pitchFamily="18" charset="0"/>
                <a:cs typeface="Arial" charset="0"/>
              </a:defRPr>
            </a:lvl5pPr>
            <a:lvl6pPr marL="2514600" indent="-228600" defTabSz="946150" eaLnBrk="0" fontAlgn="base" hangingPunct="0">
              <a:spcBef>
                <a:spcPct val="0"/>
              </a:spcBef>
              <a:spcAft>
                <a:spcPct val="0"/>
              </a:spcAft>
              <a:defRPr>
                <a:solidFill>
                  <a:schemeClr val="tx1"/>
                </a:solidFill>
                <a:latin typeface="Garamond" pitchFamily="18" charset="0"/>
                <a:cs typeface="Arial" charset="0"/>
              </a:defRPr>
            </a:lvl6pPr>
            <a:lvl7pPr marL="2971800" indent="-228600" defTabSz="946150" eaLnBrk="0" fontAlgn="base" hangingPunct="0">
              <a:spcBef>
                <a:spcPct val="0"/>
              </a:spcBef>
              <a:spcAft>
                <a:spcPct val="0"/>
              </a:spcAft>
              <a:defRPr>
                <a:solidFill>
                  <a:schemeClr val="tx1"/>
                </a:solidFill>
                <a:latin typeface="Garamond" pitchFamily="18" charset="0"/>
                <a:cs typeface="Arial" charset="0"/>
              </a:defRPr>
            </a:lvl7pPr>
            <a:lvl8pPr marL="3429000" indent="-228600" defTabSz="946150" eaLnBrk="0" fontAlgn="base" hangingPunct="0">
              <a:spcBef>
                <a:spcPct val="0"/>
              </a:spcBef>
              <a:spcAft>
                <a:spcPct val="0"/>
              </a:spcAft>
              <a:defRPr>
                <a:solidFill>
                  <a:schemeClr val="tx1"/>
                </a:solidFill>
                <a:latin typeface="Garamond" pitchFamily="18" charset="0"/>
                <a:cs typeface="Arial" charset="0"/>
              </a:defRPr>
            </a:lvl8pPr>
            <a:lvl9pPr marL="3886200" indent="-228600" defTabSz="946150" eaLnBrk="0" fontAlgn="base" hangingPunct="0">
              <a:spcBef>
                <a:spcPct val="0"/>
              </a:spcBef>
              <a:spcAft>
                <a:spcPct val="0"/>
              </a:spcAft>
              <a:defRPr>
                <a:solidFill>
                  <a:schemeClr val="tx1"/>
                </a:solidFill>
                <a:latin typeface="Garamond" pitchFamily="18" charset="0"/>
                <a:cs typeface="Arial" charset="0"/>
              </a:defRPr>
            </a:lvl9pPr>
          </a:lstStyle>
          <a:p>
            <a:fld id="{D3410B3C-DB1F-4825-A0FA-890115B30C28}" type="slidenum">
              <a:rPr lang="en-US" smtClean="0">
                <a:solidFill>
                  <a:srgbClr val="000000"/>
                </a:solidFill>
                <a:latin typeface="Comic Sans MS" pitchFamily="66" charset="0"/>
              </a:rPr>
              <a:pPr/>
              <a:t>8</a:t>
            </a:fld>
            <a:endParaRPr lang="en-US" dirty="0" smtClean="0">
              <a:solidFill>
                <a:srgbClr val="000000"/>
              </a:solidFill>
              <a:latin typeface="Comic Sans MS" pitchFamily="66"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a:solidFill>
                  <a:schemeClr val="tx1"/>
                </a:solidFill>
                <a:latin typeface="Garamond" pitchFamily="18" charset="0"/>
                <a:cs typeface="Arial" charset="0"/>
              </a:defRPr>
            </a:lvl1pPr>
            <a:lvl2pPr marL="742950" indent="-285750" defTabSz="946150" eaLnBrk="0" hangingPunct="0">
              <a:defRPr>
                <a:solidFill>
                  <a:schemeClr val="tx1"/>
                </a:solidFill>
                <a:latin typeface="Garamond" pitchFamily="18" charset="0"/>
                <a:cs typeface="Arial" charset="0"/>
              </a:defRPr>
            </a:lvl2pPr>
            <a:lvl3pPr marL="1143000" indent="-228600" defTabSz="946150" eaLnBrk="0" hangingPunct="0">
              <a:defRPr>
                <a:solidFill>
                  <a:schemeClr val="tx1"/>
                </a:solidFill>
                <a:latin typeface="Garamond" pitchFamily="18" charset="0"/>
                <a:cs typeface="Arial" charset="0"/>
              </a:defRPr>
            </a:lvl3pPr>
            <a:lvl4pPr marL="1600200" indent="-228600" defTabSz="946150" eaLnBrk="0" hangingPunct="0">
              <a:defRPr>
                <a:solidFill>
                  <a:schemeClr val="tx1"/>
                </a:solidFill>
                <a:latin typeface="Garamond" pitchFamily="18" charset="0"/>
                <a:cs typeface="Arial" charset="0"/>
              </a:defRPr>
            </a:lvl4pPr>
            <a:lvl5pPr marL="2057400" indent="-228600" defTabSz="946150" eaLnBrk="0" hangingPunct="0">
              <a:defRPr>
                <a:solidFill>
                  <a:schemeClr val="tx1"/>
                </a:solidFill>
                <a:latin typeface="Garamond" pitchFamily="18" charset="0"/>
                <a:cs typeface="Arial" charset="0"/>
              </a:defRPr>
            </a:lvl5pPr>
            <a:lvl6pPr marL="2514600" indent="-228600" defTabSz="946150" eaLnBrk="0" fontAlgn="base" hangingPunct="0">
              <a:spcBef>
                <a:spcPct val="0"/>
              </a:spcBef>
              <a:spcAft>
                <a:spcPct val="0"/>
              </a:spcAft>
              <a:defRPr>
                <a:solidFill>
                  <a:schemeClr val="tx1"/>
                </a:solidFill>
                <a:latin typeface="Garamond" pitchFamily="18" charset="0"/>
                <a:cs typeface="Arial" charset="0"/>
              </a:defRPr>
            </a:lvl6pPr>
            <a:lvl7pPr marL="2971800" indent="-228600" defTabSz="946150" eaLnBrk="0" fontAlgn="base" hangingPunct="0">
              <a:spcBef>
                <a:spcPct val="0"/>
              </a:spcBef>
              <a:spcAft>
                <a:spcPct val="0"/>
              </a:spcAft>
              <a:defRPr>
                <a:solidFill>
                  <a:schemeClr val="tx1"/>
                </a:solidFill>
                <a:latin typeface="Garamond" pitchFamily="18" charset="0"/>
                <a:cs typeface="Arial" charset="0"/>
              </a:defRPr>
            </a:lvl7pPr>
            <a:lvl8pPr marL="3429000" indent="-228600" defTabSz="946150" eaLnBrk="0" fontAlgn="base" hangingPunct="0">
              <a:spcBef>
                <a:spcPct val="0"/>
              </a:spcBef>
              <a:spcAft>
                <a:spcPct val="0"/>
              </a:spcAft>
              <a:defRPr>
                <a:solidFill>
                  <a:schemeClr val="tx1"/>
                </a:solidFill>
                <a:latin typeface="Garamond" pitchFamily="18" charset="0"/>
                <a:cs typeface="Arial" charset="0"/>
              </a:defRPr>
            </a:lvl8pPr>
            <a:lvl9pPr marL="3886200" indent="-228600" defTabSz="94615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EBE4EBD7-EBA6-43CA-98A9-A67C99F9D21B}" type="slidenum">
              <a:rPr lang="en-US" smtClean="0">
                <a:latin typeface="Arial" charset="0"/>
                <a:ea typeface="ＭＳ Ｐゴシック" pitchFamily="34" charset="-128"/>
              </a:rPr>
              <a:pPr eaLnBrk="1" hangingPunct="1"/>
              <a:t>9</a:t>
            </a:fld>
            <a:endParaRPr lang="en-US" smtClean="0">
              <a:latin typeface="Arial" charset="0"/>
              <a:ea typeface="ＭＳ Ｐゴシック" pitchFamily="34"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40858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0858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C27B1908-14A7-414A-828C-09F66D10C32A}"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91E2A9B-1B51-4AA1-A667-837BE8AB81B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760D9A6-CEB9-491E-8FE6-F2BF2031F59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grpSp>
      <p:sp>
        <p:nvSpPr>
          <p:cNvPr id="40858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0858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38DE1CDB-3766-4AB3-84C4-B67585B6E06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93939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A01D571-C5B7-4635-960D-9B5705A84FEC}"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363310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1E35CE0-6F9A-4052-AE0D-1F91AA81338D}"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548226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DC5884D-B62B-418E-AC4D-4BF949B29C5E}"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688826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620AD9DC-7A5D-4A51-A882-236666BB9187}"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7984537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6B1AADC-86F7-4A71-82F2-F071458D9CB7}"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590938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E40B015C-B5BB-4866-A656-D4E3EDA3ECF8}"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685782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EFA79D4-DB4F-4C99-806A-B95623E5273C}"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454418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F1B3284-BE03-4F5E-A3CB-73206509A35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95791D1-D8B1-40F7-94D2-EB79906E4236}"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3306461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E3EA5DD-8260-41FD-8E28-185251FC4964}"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0471299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0FD442F-A66A-4685-B15F-0565D89E6D2A}"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784437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BF61F2F-1B36-42CB-908C-F70D12DFC10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3D4A418-3DEA-4D42-9A3F-CC21B381224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4460B47A-0833-44EC-BEB0-23C10B55085A}"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0060EDB-DA45-43E1-BA9B-697498855AFA}"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914EEB7A-F5B7-4152-A8BE-D4BC06946FD3}"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A0F7D78-E2D7-40BC-9298-0A25E548544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51B85E6-547F-46B8-A420-7D10A04D650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755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0755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292126A-C7E4-4A09-BC22-DE36D9DE35E0}"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07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407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407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407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407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407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407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40756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756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40756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49"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755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solidFill>
                <a:srgbClr val="FFFFFF"/>
              </a:solidFill>
            </a:endParaRPr>
          </a:p>
        </p:txBody>
      </p:sp>
      <p:sp>
        <p:nvSpPr>
          <p:cNvPr id="40755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F5FEF6B-1C1F-412B-B4AC-90E9B4252E30}" type="slidenum">
              <a:rPr lang="en-US">
                <a:solidFill>
                  <a:srgbClr val="FFFFFF"/>
                </a:solidFill>
              </a:rPr>
              <a:pPr>
                <a:defRPr/>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07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endParaRPr>
              </a:p>
            </p:txBody>
          </p:sp>
          <p:sp>
            <p:nvSpPr>
              <p:cNvPr id="407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endParaRPr>
              </a:p>
            </p:txBody>
          </p:sp>
          <p:sp>
            <p:nvSpPr>
              <p:cNvPr id="407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407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solidFill>
                    <a:srgbClr val="FFFFFF"/>
                  </a:solidFill>
                </a:endParaRPr>
              </a:p>
            </p:txBody>
          </p:sp>
          <p:sp>
            <p:nvSpPr>
              <p:cNvPr id="407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grpSp>
        <p:sp>
          <p:nvSpPr>
            <p:cNvPr id="407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407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grpSp>
      <p:sp>
        <p:nvSpPr>
          <p:cNvPr id="40756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756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solidFill>
                <a:srgbClr val="FFFFFF"/>
              </a:solidFill>
            </a:endParaRPr>
          </a:p>
        </p:txBody>
      </p:sp>
      <p:sp>
        <p:nvSpPr>
          <p:cNvPr id="40756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50903981"/>
      </p:ext>
    </p:extLst>
  </p:cSld>
  <p:clrMap bg1="dk2" tx1="lt1" bg2="dk1"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ctrTitle"/>
          </p:nvPr>
        </p:nvSpPr>
        <p:spPr>
          <a:xfrm>
            <a:off x="-3313" y="2362200"/>
            <a:ext cx="9144000" cy="1736725"/>
          </a:xfrm>
        </p:spPr>
        <p:txBody>
          <a:bodyPr/>
          <a:lstStyle/>
          <a:p>
            <a:pPr eaLnBrk="1" hangingPunct="1">
              <a:defRPr/>
            </a:pPr>
            <a:r>
              <a:rPr lang="en-US" sz="4000" dirty="0" smtClean="0">
                <a:solidFill>
                  <a:schemeClr val="tx1"/>
                </a:solidFill>
                <a:effectLst>
                  <a:outerShdw blurRad="38100" dist="38100" dir="2700000" algn="tl">
                    <a:srgbClr val="000000">
                      <a:alpha val="43137"/>
                    </a:srgbClr>
                  </a:outerShdw>
                </a:effectLst>
                <a:latin typeface="+mn-lt"/>
              </a:rPr>
              <a:t>Essential Climate Variables (ECV)</a:t>
            </a:r>
            <a:br>
              <a:rPr lang="en-US" sz="4000" dirty="0" smtClean="0">
                <a:solidFill>
                  <a:schemeClr val="tx1"/>
                </a:solidFill>
                <a:effectLst>
                  <a:outerShdw blurRad="38100" dist="38100" dir="2700000" algn="tl">
                    <a:srgbClr val="000000">
                      <a:alpha val="43137"/>
                    </a:srgbClr>
                  </a:outerShdw>
                </a:effectLst>
                <a:latin typeface="+mn-lt"/>
              </a:rPr>
            </a:br>
            <a:r>
              <a:rPr lang="en-US" sz="4000" dirty="0" smtClean="0">
                <a:solidFill>
                  <a:schemeClr val="tx1"/>
                </a:solidFill>
                <a:effectLst>
                  <a:outerShdw blurRad="38100" dist="38100" dir="2700000" algn="tl">
                    <a:srgbClr val="000000">
                      <a:alpha val="43137"/>
                    </a:srgbClr>
                  </a:outerShdw>
                </a:effectLst>
                <a:latin typeface="+mn-lt"/>
              </a:rPr>
              <a:t>Inventory</a:t>
            </a:r>
            <a:endParaRPr lang="en-US" sz="4000" b="0" i="1" dirty="0">
              <a:solidFill>
                <a:schemeClr val="tx1"/>
              </a:solidFill>
              <a:effectLst>
                <a:outerShdw blurRad="38100" dist="38100" dir="2700000" algn="tl">
                  <a:srgbClr val="000000">
                    <a:alpha val="43137"/>
                  </a:srgbClr>
                </a:outerShdw>
              </a:effectLst>
              <a:latin typeface="+mn-lt"/>
            </a:endParaRPr>
          </a:p>
        </p:txBody>
      </p:sp>
      <p:sp>
        <p:nvSpPr>
          <p:cNvPr id="306184" name="Rectangle 8"/>
          <p:cNvSpPr>
            <a:spLocks noChangeArrowheads="1"/>
          </p:cNvSpPr>
          <p:nvPr/>
        </p:nvSpPr>
        <p:spPr bwMode="auto">
          <a:xfrm>
            <a:off x="182217" y="5105400"/>
            <a:ext cx="4876800" cy="1219200"/>
          </a:xfrm>
          <a:prstGeom prst="rect">
            <a:avLst/>
          </a:prstGeom>
          <a:noFill/>
          <a:ln w="9525">
            <a:noFill/>
            <a:miter lim="800000"/>
            <a:headEnd/>
            <a:tailEnd/>
          </a:ln>
          <a:effectLst/>
        </p:spPr>
        <p:txBody>
          <a:bodyPr/>
          <a:lstStyle/>
          <a:p>
            <a:pPr>
              <a:lnSpc>
                <a:spcPct val="90000"/>
              </a:lnSpc>
              <a:spcBef>
                <a:spcPct val="20000"/>
              </a:spcBef>
              <a:buClr>
                <a:schemeClr val="hlink"/>
              </a:buClr>
              <a:buSzPct val="70000"/>
              <a:buFont typeface="Wingdings" pitchFamily="2" charset="2"/>
              <a:buNone/>
              <a:defRPr/>
            </a:pPr>
            <a:r>
              <a:rPr lang="en-US" sz="2400" b="1" dirty="0" smtClean="0">
                <a:effectLst>
                  <a:outerShdw blurRad="38100" dist="38100" dir="2700000" algn="tl">
                    <a:srgbClr val="000000">
                      <a:alpha val="43137"/>
                    </a:srgbClr>
                  </a:outerShdw>
                </a:effectLst>
              </a:rPr>
              <a:t>NOAA/NESDIS</a:t>
            </a:r>
            <a:endParaRPr lang="en-US" sz="2400" b="1" dirty="0">
              <a:effectLst>
                <a:outerShdw blurRad="38100" dist="38100" dir="2700000" algn="tl">
                  <a:srgbClr val="000000">
                    <a:alpha val="43137"/>
                  </a:srgbClr>
                </a:outerShdw>
              </a:effectLst>
            </a:endParaRPr>
          </a:p>
          <a:p>
            <a:pPr>
              <a:lnSpc>
                <a:spcPct val="90000"/>
              </a:lnSpc>
              <a:spcBef>
                <a:spcPct val="20000"/>
              </a:spcBef>
              <a:buClr>
                <a:schemeClr val="hlink"/>
              </a:buClr>
              <a:buSzPct val="70000"/>
              <a:buFont typeface="Wingdings" pitchFamily="2" charset="2"/>
              <a:buNone/>
              <a:defRPr/>
            </a:pPr>
            <a:r>
              <a:rPr lang="en-US" sz="2400" b="1" dirty="0">
                <a:effectLst>
                  <a:outerShdw blurRad="38100" dist="38100" dir="2700000" algn="tl">
                    <a:srgbClr val="000000">
                      <a:alpha val="43137"/>
                    </a:srgbClr>
                  </a:outerShdw>
                </a:effectLst>
              </a:rPr>
              <a:t>National Climatic Data Center</a:t>
            </a:r>
          </a:p>
          <a:p>
            <a:pPr>
              <a:lnSpc>
                <a:spcPct val="90000"/>
              </a:lnSpc>
              <a:spcBef>
                <a:spcPct val="20000"/>
              </a:spcBef>
              <a:buClr>
                <a:schemeClr val="hlink"/>
              </a:buClr>
              <a:buSzPct val="70000"/>
              <a:buFont typeface="Wingdings" pitchFamily="2" charset="2"/>
              <a:buNone/>
              <a:defRPr/>
            </a:pPr>
            <a:r>
              <a:rPr lang="en-US" sz="2400" b="1" dirty="0">
                <a:effectLst>
                  <a:outerShdw blurRad="38100" dist="38100" dir="2700000" algn="tl">
                    <a:srgbClr val="000000">
                      <a:alpha val="43137"/>
                    </a:srgbClr>
                  </a:outerShdw>
                </a:effectLst>
              </a:rPr>
              <a:t>Asheville, </a:t>
            </a:r>
            <a:r>
              <a:rPr lang="en-US" sz="2400" b="1" dirty="0" smtClean="0">
                <a:effectLst>
                  <a:outerShdw blurRad="38100" dist="38100" dir="2700000" algn="tl">
                    <a:srgbClr val="000000">
                      <a:alpha val="43137"/>
                    </a:srgbClr>
                  </a:outerShdw>
                </a:effectLst>
              </a:rPr>
              <a:t>NC</a:t>
            </a:r>
            <a:endParaRPr lang="en-US" sz="2400" b="1" dirty="0">
              <a:effectLst>
                <a:outerShdw blurRad="38100" dist="38100" dir="2700000" algn="tl">
                  <a:srgbClr val="000000">
                    <a:alpha val="43137"/>
                  </a:srgbClr>
                </a:outerShdw>
              </a:effectLst>
            </a:endParaRPr>
          </a:p>
          <a:p>
            <a:pPr algn="ctr">
              <a:spcBef>
                <a:spcPct val="20000"/>
              </a:spcBef>
              <a:buClr>
                <a:schemeClr val="hlink"/>
              </a:buClr>
              <a:buSzPct val="70000"/>
              <a:buFont typeface="Wingdings" pitchFamily="2" charset="2"/>
              <a:buNone/>
              <a:defRPr/>
            </a:pPr>
            <a:endParaRPr lang="en-US" sz="2800" b="1" dirty="0">
              <a:effectLst>
                <a:outerShdw blurRad="38100" dist="38100" dir="2700000" algn="tl">
                  <a:srgbClr val="000000">
                    <a:alpha val="43137"/>
                  </a:srgbClr>
                </a:outerShdw>
              </a:effectLst>
              <a:latin typeface="+mn-lt"/>
            </a:endParaRPr>
          </a:p>
          <a:p>
            <a:pPr algn="ctr">
              <a:spcBef>
                <a:spcPct val="20000"/>
              </a:spcBef>
              <a:buClr>
                <a:schemeClr val="hlink"/>
              </a:buClr>
              <a:buSzPct val="70000"/>
              <a:buFont typeface="Wingdings" pitchFamily="2" charset="2"/>
              <a:buNone/>
              <a:defRPr/>
            </a:pPr>
            <a:endParaRPr lang="en-US" sz="2800" b="1" dirty="0">
              <a:effectLst>
                <a:outerShdw blurRad="38100" dist="38100" dir="2700000" algn="tl">
                  <a:srgbClr val="000000">
                    <a:alpha val="43137"/>
                  </a:srgbClr>
                </a:outerShdw>
              </a:effectLst>
              <a:latin typeface="+mn-lt"/>
            </a:endParaRPr>
          </a:p>
          <a:p>
            <a:pPr algn="ctr">
              <a:spcBef>
                <a:spcPct val="20000"/>
              </a:spcBef>
              <a:buClr>
                <a:schemeClr val="hlink"/>
              </a:buClr>
              <a:buSzPct val="70000"/>
              <a:buFont typeface="Wingdings" pitchFamily="2" charset="2"/>
              <a:buNone/>
              <a:defRPr/>
            </a:pPr>
            <a:endParaRPr lang="en-US" sz="2800" b="1" dirty="0">
              <a:effectLst>
                <a:outerShdw blurRad="38100" dist="38100" dir="2700000" algn="tl">
                  <a:srgbClr val="000000">
                    <a:alpha val="43137"/>
                  </a:srgbClr>
                </a:outerShdw>
              </a:effectLst>
              <a:latin typeface="+mn-lt"/>
            </a:endParaRPr>
          </a:p>
          <a:p>
            <a:pPr algn="ctr">
              <a:spcBef>
                <a:spcPct val="20000"/>
              </a:spcBef>
              <a:buClr>
                <a:schemeClr val="hlink"/>
              </a:buClr>
              <a:buSzPct val="70000"/>
              <a:buFont typeface="Wingdings" pitchFamily="2" charset="2"/>
              <a:buNone/>
              <a:defRPr/>
            </a:pPr>
            <a:endParaRPr lang="en-US" sz="2400" b="1" dirty="0">
              <a:latin typeface="Arial" charset="0"/>
            </a:endParaRPr>
          </a:p>
          <a:p>
            <a:pPr algn="ctr">
              <a:spcBef>
                <a:spcPct val="20000"/>
              </a:spcBef>
              <a:buClr>
                <a:schemeClr val="hlink"/>
              </a:buClr>
              <a:buSzPct val="70000"/>
              <a:buFont typeface="Wingdings" pitchFamily="2" charset="2"/>
              <a:buNone/>
              <a:defRPr/>
            </a:pPr>
            <a:endParaRPr lang="en-US" sz="2400" b="1" dirty="0">
              <a:effectLst>
                <a:outerShdw blurRad="38100" dist="38100" dir="2700000" algn="tl">
                  <a:srgbClr val="000000"/>
                </a:outerShdw>
              </a:effectLst>
              <a:latin typeface="Arial" charset="0"/>
            </a:endParaRPr>
          </a:p>
        </p:txBody>
      </p:sp>
      <p:sp>
        <p:nvSpPr>
          <p:cNvPr id="306185" name="Rectangle 9"/>
          <p:cNvSpPr>
            <a:spLocks noChangeArrowheads="1"/>
          </p:cNvSpPr>
          <p:nvPr/>
        </p:nvSpPr>
        <p:spPr bwMode="auto">
          <a:xfrm>
            <a:off x="76200" y="5257800"/>
            <a:ext cx="3505200" cy="1447800"/>
          </a:xfrm>
          <a:prstGeom prst="rect">
            <a:avLst/>
          </a:prstGeom>
          <a:noFill/>
          <a:ln w="9525">
            <a:noFill/>
            <a:miter lim="800000"/>
            <a:headEnd/>
            <a:tailEnd/>
          </a:ln>
          <a:effectLst/>
        </p:spPr>
        <p:txBody>
          <a:bodyPr/>
          <a:lstStyle/>
          <a:p>
            <a:pPr algn="ctr">
              <a:lnSpc>
                <a:spcPct val="90000"/>
              </a:lnSpc>
              <a:spcBef>
                <a:spcPct val="20000"/>
              </a:spcBef>
              <a:buClr>
                <a:schemeClr val="hlink"/>
              </a:buClr>
              <a:buSzPct val="70000"/>
              <a:buFont typeface="Wingdings" pitchFamily="2" charset="2"/>
              <a:buNone/>
              <a:defRPr/>
            </a:pPr>
            <a:endParaRPr lang="en-US" sz="2000" b="1" dirty="0"/>
          </a:p>
          <a:p>
            <a:pPr algn="ctr">
              <a:lnSpc>
                <a:spcPct val="90000"/>
              </a:lnSpc>
              <a:spcBef>
                <a:spcPct val="20000"/>
              </a:spcBef>
              <a:buClr>
                <a:schemeClr val="hlink"/>
              </a:buClr>
              <a:buSzPct val="70000"/>
              <a:buFont typeface="Wingdings" pitchFamily="2" charset="2"/>
              <a:buNone/>
              <a:defRPr/>
            </a:pPr>
            <a:endParaRPr lang="en-US" sz="2000" b="1" dirty="0">
              <a:effectLst>
                <a:outerShdw blurRad="38100" dist="38100" dir="2700000" algn="tl">
                  <a:srgbClr val="000000"/>
                </a:outerShdw>
              </a:effectLst>
              <a:latin typeface="Arial" charset="0"/>
            </a:endParaRPr>
          </a:p>
        </p:txBody>
      </p:sp>
      <p:sp>
        <p:nvSpPr>
          <p:cNvPr id="6" name="Rectangle 8"/>
          <p:cNvSpPr>
            <a:spLocks noChangeArrowheads="1"/>
          </p:cNvSpPr>
          <p:nvPr/>
        </p:nvSpPr>
        <p:spPr bwMode="auto">
          <a:xfrm>
            <a:off x="5817704" y="4876800"/>
            <a:ext cx="3200400" cy="1828800"/>
          </a:xfrm>
          <a:prstGeom prst="rect">
            <a:avLst/>
          </a:prstGeom>
          <a:noFill/>
          <a:ln w="9525">
            <a:noFill/>
            <a:miter lim="800000"/>
            <a:headEnd/>
            <a:tailEnd/>
          </a:ln>
          <a:effectLst/>
        </p:spPr>
        <p:txBody>
          <a:bodyPr/>
          <a:lstStyle/>
          <a:p>
            <a:pPr algn="ctr">
              <a:spcBef>
                <a:spcPct val="20000"/>
              </a:spcBef>
              <a:buClr>
                <a:schemeClr val="hlink"/>
              </a:buClr>
              <a:buSzPct val="70000"/>
              <a:buFont typeface="Wingdings" pitchFamily="2" charset="2"/>
              <a:buNone/>
              <a:defRPr/>
            </a:pPr>
            <a:r>
              <a:rPr lang="en-US" sz="2400" b="1" dirty="0" smtClean="0">
                <a:effectLst>
                  <a:outerShdw blurRad="38100" dist="38100" dir="2700000" algn="tl">
                    <a:srgbClr val="000000"/>
                  </a:outerShdw>
                </a:effectLst>
                <a:latin typeface="+mn-lt"/>
              </a:rPr>
              <a:t>WCRP Data Advisory Council 3</a:t>
            </a:r>
            <a:r>
              <a:rPr lang="en-US" sz="2400" b="1" baseline="30000" dirty="0" smtClean="0">
                <a:effectLst>
                  <a:outerShdw blurRad="38100" dist="38100" dir="2700000" algn="tl">
                    <a:srgbClr val="000000"/>
                  </a:outerShdw>
                </a:effectLst>
                <a:latin typeface="+mn-lt"/>
              </a:rPr>
              <a:t>rd</a:t>
            </a:r>
            <a:r>
              <a:rPr lang="en-US" sz="2400" b="1" dirty="0" smtClean="0">
                <a:effectLst>
                  <a:outerShdw blurRad="38100" dist="38100" dir="2700000" algn="tl">
                    <a:srgbClr val="000000"/>
                  </a:outerShdw>
                </a:effectLst>
                <a:latin typeface="+mn-lt"/>
              </a:rPr>
              <a:t> Session</a:t>
            </a:r>
          </a:p>
          <a:p>
            <a:pPr algn="ctr">
              <a:spcBef>
                <a:spcPct val="20000"/>
              </a:spcBef>
              <a:buClr>
                <a:schemeClr val="hlink"/>
              </a:buClr>
              <a:buSzPct val="70000"/>
              <a:buFont typeface="Wingdings" pitchFamily="2" charset="2"/>
              <a:buNone/>
              <a:defRPr/>
            </a:pPr>
            <a:r>
              <a:rPr lang="en-US" sz="2400" b="1" dirty="0" smtClean="0">
                <a:effectLst>
                  <a:outerShdw blurRad="38100" dist="38100" dir="2700000" algn="tl">
                    <a:srgbClr val="000000"/>
                  </a:outerShdw>
                </a:effectLst>
                <a:latin typeface="+mn-lt"/>
              </a:rPr>
              <a:t>May 6-7, 2014</a:t>
            </a:r>
          </a:p>
          <a:p>
            <a:pPr algn="ctr">
              <a:spcBef>
                <a:spcPct val="20000"/>
              </a:spcBef>
              <a:buClr>
                <a:schemeClr val="hlink"/>
              </a:buClr>
              <a:buSzPct val="70000"/>
              <a:buFont typeface="Wingdings" pitchFamily="2" charset="2"/>
              <a:buNone/>
              <a:defRPr/>
            </a:pPr>
            <a:r>
              <a:rPr lang="en-US" sz="2400" b="1" dirty="0" smtClean="0">
                <a:effectLst>
                  <a:outerShdw blurRad="38100" dist="38100" dir="2700000" algn="tl">
                    <a:srgbClr val="000000"/>
                  </a:outerShdw>
                </a:effectLst>
                <a:latin typeface="+mn-lt"/>
              </a:rPr>
              <a:t>Galway, Ireland</a:t>
            </a:r>
          </a:p>
        </p:txBody>
      </p:sp>
      <p:sp>
        <p:nvSpPr>
          <p:cNvPr id="7" name="TextBox 6"/>
          <p:cNvSpPr txBox="1"/>
          <p:nvPr/>
        </p:nvSpPr>
        <p:spPr>
          <a:xfrm>
            <a:off x="-3313" y="3833202"/>
            <a:ext cx="9144000" cy="1040285"/>
          </a:xfrm>
          <a:prstGeom prst="rect">
            <a:avLst/>
          </a:prstGeom>
          <a:noFill/>
        </p:spPr>
        <p:txBody>
          <a:bodyPr>
            <a:spAutoFit/>
          </a:bodyPr>
          <a:lstStyle/>
          <a:p>
            <a:pPr algn="ctr">
              <a:spcBef>
                <a:spcPct val="20000"/>
              </a:spcBef>
              <a:buClr>
                <a:schemeClr val="hlink"/>
              </a:buClr>
              <a:buSzPct val="70000"/>
              <a:buFont typeface="Wingdings" pitchFamily="2" charset="2"/>
              <a:buNone/>
              <a:defRPr/>
            </a:pPr>
            <a:r>
              <a:rPr lang="en-US" sz="2800" b="1" dirty="0">
                <a:effectLst>
                  <a:outerShdw blurRad="38100" dist="38100" dir="2700000" algn="tl">
                    <a:srgbClr val="000000">
                      <a:alpha val="43137"/>
                    </a:srgbClr>
                  </a:outerShdw>
                </a:effectLst>
              </a:rPr>
              <a:t>Christina J. </a:t>
            </a:r>
            <a:r>
              <a:rPr lang="en-US" sz="2800" b="1" dirty="0" smtClean="0">
                <a:effectLst>
                  <a:outerShdw blurRad="38100" dist="38100" dir="2700000" algn="tl">
                    <a:srgbClr val="000000">
                      <a:alpha val="43137"/>
                    </a:srgbClr>
                  </a:outerShdw>
                </a:effectLst>
              </a:rPr>
              <a:t>de Groot-</a:t>
            </a:r>
            <a:r>
              <a:rPr lang="en-US" sz="2800" b="1" dirty="0" err="1" smtClean="0">
                <a:effectLst>
                  <a:outerShdw blurRad="38100" dist="38100" dir="2700000" algn="tl">
                    <a:srgbClr val="000000">
                      <a:alpha val="43137"/>
                    </a:srgbClr>
                  </a:outerShdw>
                </a:effectLst>
              </a:rPr>
              <a:t>Lief</a:t>
            </a:r>
            <a:endParaRPr lang="en-US" sz="2800" b="1" dirty="0" smtClean="0">
              <a:effectLst>
                <a:outerShdw blurRad="38100" dist="38100" dir="2700000" algn="tl">
                  <a:srgbClr val="000000">
                    <a:alpha val="43137"/>
                  </a:srgbClr>
                </a:outerShdw>
              </a:effectLst>
            </a:endParaRPr>
          </a:p>
          <a:p>
            <a:pPr algn="ctr">
              <a:spcBef>
                <a:spcPct val="20000"/>
              </a:spcBef>
              <a:buClr>
                <a:schemeClr val="hlink"/>
              </a:buClr>
              <a:buSzPct val="70000"/>
              <a:buFont typeface="Wingdings" pitchFamily="2" charset="2"/>
              <a:buNone/>
              <a:defRPr/>
            </a:pPr>
            <a:r>
              <a:rPr lang="en-US" sz="2800" b="1" dirty="0" smtClean="0">
                <a:effectLst>
                  <a:outerShdw blurRad="38100" dist="38100" dir="2700000" algn="tl">
                    <a:srgbClr val="000000">
                      <a:alpha val="43137"/>
                    </a:srgbClr>
                  </a:outerShdw>
                </a:effectLst>
              </a:rPr>
              <a:t>Program Manager </a:t>
            </a:r>
            <a:endParaRPr lang="en-US" sz="2800" b="1" dirty="0">
              <a:effectLst>
                <a:outerShdw blurRad="38100" dist="38100" dir="2700000" algn="tl">
                  <a:srgbClr val="000000">
                    <a:alpha val="43137"/>
                  </a:srgbClr>
                </a:outerShdw>
              </a:effectLst>
            </a:endParaRPr>
          </a:p>
        </p:txBody>
      </p:sp>
      <p:pic>
        <p:nvPicPr>
          <p:cNvPr id="9" name="Picture 3" descr="noaa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60" y="1371599"/>
            <a:ext cx="110013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gcoslog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104" y="1311274"/>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p:nvPr/>
        </p:nvPicPr>
        <p:blipFill rotWithShape="1">
          <a:blip r:embed="rId5"/>
          <a:srcRect l="59795" t="5310" r="10257" b="84717"/>
          <a:stretch/>
        </p:blipFill>
        <p:spPr bwMode="auto">
          <a:xfrm>
            <a:off x="1" y="-7110"/>
            <a:ext cx="9144000" cy="1190625"/>
          </a:xfrm>
          <a:prstGeom prst="rect">
            <a:avLst/>
          </a:prstGeom>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7" name="Rectangle 9"/>
          <p:cNvSpPr>
            <a:spLocks noChangeArrowheads="1"/>
          </p:cNvSpPr>
          <p:nvPr/>
        </p:nvSpPr>
        <p:spPr bwMode="auto">
          <a:xfrm>
            <a:off x="26504" y="1186337"/>
            <a:ext cx="9144000" cy="5257800"/>
          </a:xfrm>
          <a:prstGeom prst="rect">
            <a:avLst/>
          </a:prstGeom>
          <a:noFill/>
          <a:ln w="9525">
            <a:noFill/>
            <a:miter lim="800000"/>
            <a:headEnd/>
            <a:tailEnd/>
          </a:ln>
          <a:effectLst/>
        </p:spPr>
        <p:txBody>
          <a:bodyPr anchor="ctr"/>
          <a:lstStyle/>
          <a:p>
            <a:pPr>
              <a:defRPr/>
            </a:pPr>
            <a:r>
              <a:rPr lang="en-US" sz="2400" b="1" dirty="0" smtClean="0">
                <a:effectLst>
                  <a:outerShdw blurRad="38100" dist="38100" dir="2700000" algn="tl">
                    <a:srgbClr val="000000">
                      <a:alpha val="43137"/>
                    </a:srgbClr>
                  </a:outerShdw>
                </a:effectLst>
              </a:rPr>
              <a:t>Essential Climate Variable (ECV) Inventory History:</a:t>
            </a:r>
          </a:p>
          <a:p>
            <a:pPr>
              <a:defRPr/>
            </a:pPr>
            <a:endParaRPr lang="en-US" sz="2800" dirty="0">
              <a:effectLst>
                <a:outerShdw blurRad="38100" dist="38100" dir="2700000" algn="tl">
                  <a:srgbClr val="000000">
                    <a:alpha val="43137"/>
                  </a:srgbClr>
                </a:outerShdw>
              </a:effectLst>
            </a:endParaRPr>
          </a:p>
          <a:p>
            <a:pPr marL="514350" indent="-514350">
              <a:buFont typeface="Arial" panose="020B0604020202020204" pitchFamily="34" charset="0"/>
              <a:buChar char="•"/>
              <a:defRPr/>
            </a:pPr>
            <a:r>
              <a:rPr lang="en-US" sz="2400" dirty="0" smtClean="0">
                <a:effectLst>
                  <a:outerShdw blurRad="38100" dist="38100" dir="2700000" algn="tl">
                    <a:srgbClr val="000000">
                      <a:alpha val="43137"/>
                    </a:srgbClr>
                  </a:outerShdw>
                </a:effectLst>
              </a:rPr>
              <a:t>Effort started in January 2011</a:t>
            </a:r>
          </a:p>
          <a:p>
            <a:pPr marL="514350" indent="-514350">
              <a:buFont typeface="Arial" panose="020B0604020202020204" pitchFamily="34" charset="0"/>
              <a:buChar char="•"/>
              <a:defRPr/>
            </a:pPr>
            <a:r>
              <a:rPr lang="en-US" sz="2400" dirty="0" smtClean="0">
                <a:effectLst>
                  <a:outerShdw blurRad="38100" dist="38100" dir="2700000" algn="tl">
                    <a:srgbClr val="000000">
                      <a:alpha val="43137"/>
                    </a:srgbClr>
                  </a:outerShdw>
                </a:effectLst>
              </a:rPr>
              <a:t>Endorsed by </a:t>
            </a:r>
            <a:r>
              <a:rPr lang="en-US" sz="2400" dirty="0"/>
              <a:t>CEOS Working Group on Climate, the Global Climate Observing System (GCOS) and WMO Space </a:t>
            </a:r>
            <a:r>
              <a:rPr lang="en-US" sz="2400" dirty="0" err="1"/>
              <a:t>Programme</a:t>
            </a:r>
            <a:endParaRPr lang="en-US" sz="2400" dirty="0" smtClean="0">
              <a:effectLst>
                <a:outerShdw blurRad="38100" dist="38100" dir="2700000" algn="tl">
                  <a:srgbClr val="000000">
                    <a:alpha val="43137"/>
                  </a:srgbClr>
                </a:outerShdw>
              </a:effectLst>
            </a:endParaRPr>
          </a:p>
          <a:p>
            <a:pPr marL="514350" indent="-514350">
              <a:buFont typeface="Arial" panose="020B0604020202020204" pitchFamily="34" charset="0"/>
              <a:buChar char="•"/>
              <a:defRPr/>
            </a:pPr>
            <a:r>
              <a:rPr lang="en-US" sz="2400" dirty="0" smtClean="0"/>
              <a:t>Initial </a:t>
            </a:r>
            <a:r>
              <a:rPr lang="en-US" sz="2400" dirty="0" smtClean="0"/>
              <a:t>workshop: </a:t>
            </a:r>
            <a:r>
              <a:rPr lang="en-US" sz="2400" dirty="0"/>
              <a:t>“Continuity and Architecture Requirements for Climate Monitoring – First Workshop on Space-based Architecture for </a:t>
            </a:r>
            <a:r>
              <a:rPr lang="en-US" sz="2400" dirty="0" smtClean="0"/>
              <a:t>Climate.” </a:t>
            </a:r>
          </a:p>
          <a:p>
            <a:pPr marL="514350" indent="-514350">
              <a:buFont typeface="Arial" panose="020B0604020202020204" pitchFamily="34" charset="0"/>
              <a:buChar char="•"/>
              <a:defRPr/>
            </a:pPr>
            <a:r>
              <a:rPr lang="en-US" sz="2400" dirty="0" smtClean="0">
                <a:effectLst>
                  <a:outerShdw blurRad="38100" dist="38100" dir="2700000" algn="tl">
                    <a:srgbClr val="000000">
                      <a:alpha val="43137"/>
                    </a:srgbClr>
                  </a:outerShdw>
                </a:effectLst>
              </a:rPr>
              <a:t>Workshop produced strategy document that </a:t>
            </a:r>
            <a:r>
              <a:rPr lang="en-US" sz="2400" dirty="0" smtClean="0"/>
              <a:t>focuses </a:t>
            </a:r>
            <a:r>
              <a:rPr lang="en-US" sz="2400" dirty="0"/>
              <a:t>on satellite observations for climate monitoring from space, and the need for an international architecture that ensures delivery of these observations over the timeframes required for analysis of the Earth’s climate system</a:t>
            </a:r>
            <a:r>
              <a:rPr lang="en-US" sz="2400" dirty="0" smtClean="0"/>
              <a:t>.</a:t>
            </a:r>
            <a:endParaRPr lang="en-US" sz="2800" dirty="0">
              <a:effectLst>
                <a:outerShdw blurRad="38100" dist="38100" dir="2700000" algn="tl">
                  <a:srgbClr val="000000">
                    <a:alpha val="43137"/>
                  </a:srgbClr>
                </a:outerShdw>
              </a:effectLst>
            </a:endParaRPr>
          </a:p>
        </p:txBody>
      </p:sp>
      <p:pic>
        <p:nvPicPr>
          <p:cNvPr id="4" name="Picture 3"/>
          <p:cNvPicPr/>
          <p:nvPr/>
        </p:nvPicPr>
        <p:blipFill rotWithShape="1">
          <a:blip r:embed="rId3"/>
          <a:srcRect l="59795" t="5310" r="10257" b="84717"/>
          <a:stretch/>
        </p:blipFill>
        <p:spPr bwMode="auto">
          <a:xfrm>
            <a:off x="1" y="-7110"/>
            <a:ext cx="9144000" cy="1190625"/>
          </a:xfrm>
          <a:prstGeom prst="rect">
            <a:avLst/>
          </a:prstGeom>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7" name="Rectangle 9"/>
          <p:cNvSpPr>
            <a:spLocks noChangeArrowheads="1"/>
          </p:cNvSpPr>
          <p:nvPr/>
        </p:nvSpPr>
        <p:spPr bwMode="auto">
          <a:xfrm>
            <a:off x="26504" y="1208915"/>
            <a:ext cx="9144000" cy="5257800"/>
          </a:xfrm>
          <a:prstGeom prst="rect">
            <a:avLst/>
          </a:prstGeom>
          <a:noFill/>
          <a:ln w="9525">
            <a:noFill/>
            <a:miter lim="800000"/>
            <a:headEnd/>
            <a:tailEnd/>
          </a:ln>
          <a:effectLst/>
        </p:spPr>
        <p:txBody>
          <a:bodyPr anchor="ctr"/>
          <a:lstStyle/>
          <a:p>
            <a:pPr>
              <a:defRPr/>
            </a:pPr>
            <a:r>
              <a:rPr lang="en-US" sz="2400" b="1" dirty="0" smtClean="0">
                <a:effectLst>
                  <a:outerShdw blurRad="38100" dist="38100" dir="2700000" algn="tl">
                    <a:srgbClr val="000000">
                      <a:alpha val="43137"/>
                    </a:srgbClr>
                  </a:outerShdw>
                </a:effectLst>
              </a:rPr>
              <a:t>Essential Climate Variable (ECV) Inventory History (cont’d):</a:t>
            </a:r>
          </a:p>
          <a:p>
            <a:pPr algn="ctr">
              <a:defRPr/>
            </a:pPr>
            <a:endParaRPr lang="en-US" sz="2400" b="1" dirty="0" smtClean="0">
              <a:effectLst>
                <a:outerShdw blurRad="38100" dist="38100" dir="2700000" algn="tl">
                  <a:srgbClr val="000000">
                    <a:alpha val="43137"/>
                  </a:srgbClr>
                </a:outerShdw>
              </a:effectLst>
            </a:endParaRPr>
          </a:p>
          <a:p>
            <a:pPr marL="514350" indent="-514350">
              <a:buFont typeface="Arial" panose="020B0604020202020204" pitchFamily="34" charset="0"/>
              <a:buChar char="•"/>
              <a:defRPr/>
            </a:pPr>
            <a:r>
              <a:rPr lang="en-US" sz="2400" dirty="0" smtClean="0"/>
              <a:t>Need to evaluate the </a:t>
            </a:r>
            <a:r>
              <a:rPr lang="en-US" sz="2400" dirty="0"/>
              <a:t>current </a:t>
            </a:r>
            <a:r>
              <a:rPr lang="en-US" sz="2400" dirty="0" smtClean="0"/>
              <a:t>data capability </a:t>
            </a:r>
            <a:r>
              <a:rPr lang="en-US" sz="2400" dirty="0"/>
              <a:t>through a systematic and granular assessment of the production of the Thematic Climate Data Records at the level of the individual </a:t>
            </a:r>
            <a:r>
              <a:rPr lang="en-US" sz="2400" dirty="0" smtClean="0"/>
              <a:t>agencies using questionnaire</a:t>
            </a:r>
          </a:p>
          <a:p>
            <a:pPr marL="514350" indent="-514350">
              <a:buFont typeface="Arial" panose="020B0604020202020204" pitchFamily="34" charset="0"/>
              <a:buChar char="•"/>
              <a:defRPr/>
            </a:pPr>
            <a:r>
              <a:rPr lang="en-US" sz="2400" dirty="0" smtClean="0">
                <a:effectLst>
                  <a:outerShdw blurRad="38100" dist="38100" dir="2700000" algn="tl">
                    <a:srgbClr val="000000">
                      <a:alpha val="43137"/>
                    </a:srgbClr>
                  </a:outerShdw>
                </a:effectLst>
              </a:rPr>
              <a:t>Online CEOS ECV Questionnaire for Satellite data was designed by the </a:t>
            </a:r>
            <a:r>
              <a:rPr lang="en-US" sz="2400" dirty="0">
                <a:effectLst>
                  <a:outerShdw blurRad="38100" dist="38100" dir="2700000" algn="tl">
                    <a:srgbClr val="000000">
                      <a:alpha val="43137"/>
                    </a:srgbClr>
                  </a:outerShdw>
                </a:effectLst>
              </a:rPr>
              <a:t>CEOS Systems Engineering Office (SEO) </a:t>
            </a:r>
            <a:r>
              <a:rPr lang="en-US" sz="2400" dirty="0" smtClean="0">
                <a:effectLst>
                  <a:outerShdw blurRad="38100" dist="38100" dir="2700000" algn="tl">
                    <a:srgbClr val="000000">
                      <a:alpha val="43137"/>
                    </a:srgbClr>
                  </a:outerShdw>
                </a:effectLst>
              </a:rPr>
              <a:t>at </a:t>
            </a:r>
            <a:r>
              <a:rPr lang="en-US" sz="2400" dirty="0" smtClean="0">
                <a:effectLst>
                  <a:outerShdw blurRad="38100" dist="38100" dir="2700000" algn="tl">
                    <a:srgbClr val="000000">
                      <a:alpha val="43137"/>
                    </a:srgbClr>
                  </a:outerShdw>
                </a:effectLst>
              </a:rPr>
              <a:t>the NASA </a:t>
            </a:r>
            <a:r>
              <a:rPr lang="en-US" sz="2400" dirty="0" smtClean="0">
                <a:effectLst>
                  <a:outerShdw blurRad="38100" dist="38100" dir="2700000" algn="tl">
                    <a:srgbClr val="000000">
                      <a:alpha val="43137"/>
                    </a:srgbClr>
                  </a:outerShdw>
                </a:effectLst>
              </a:rPr>
              <a:t>Langley Research Center in Hampton, VA</a:t>
            </a:r>
          </a:p>
          <a:p>
            <a:pPr marL="514350" indent="-514350">
              <a:buFont typeface="Arial" panose="020B0604020202020204" pitchFamily="34" charset="0"/>
              <a:buChar char="•"/>
              <a:defRPr/>
            </a:pPr>
            <a:r>
              <a:rPr lang="en-US" sz="2400" dirty="0"/>
              <a:t>T</a:t>
            </a:r>
            <a:r>
              <a:rPr lang="en-US" sz="2400" dirty="0" smtClean="0"/>
              <a:t>he </a:t>
            </a:r>
            <a:r>
              <a:rPr lang="en-US" sz="2400" dirty="0"/>
              <a:t>questionnaire is in two </a:t>
            </a:r>
            <a:r>
              <a:rPr lang="en-US" sz="2400" dirty="0" smtClean="0"/>
              <a:t>parts:</a:t>
            </a:r>
          </a:p>
          <a:p>
            <a:pPr marL="971550" lvl="1" indent="-514350">
              <a:buFont typeface="Arial" panose="020B0604020202020204" pitchFamily="34" charset="0"/>
              <a:buChar char="•"/>
              <a:defRPr/>
            </a:pPr>
            <a:r>
              <a:rPr lang="en-US" sz="2400" dirty="0" smtClean="0"/>
              <a:t>The </a:t>
            </a:r>
            <a:r>
              <a:rPr lang="en-US" sz="2400" dirty="0"/>
              <a:t>first part documenting the present and historic </a:t>
            </a:r>
            <a:r>
              <a:rPr lang="en-US" sz="2400" dirty="0" smtClean="0"/>
              <a:t>datasets</a:t>
            </a:r>
          </a:p>
          <a:p>
            <a:pPr marL="971550" lvl="1" indent="-514350">
              <a:buFont typeface="Arial" panose="020B0604020202020204" pitchFamily="34" charset="0"/>
              <a:buChar char="•"/>
              <a:defRPr/>
            </a:pPr>
            <a:r>
              <a:rPr lang="en-US" sz="2400" dirty="0" smtClean="0"/>
              <a:t>The </a:t>
            </a:r>
            <a:r>
              <a:rPr lang="en-US" sz="2400" dirty="0"/>
              <a:t>second addressing the future/planned datasets. </a:t>
            </a:r>
            <a:endParaRPr lang="en-US" sz="2400" dirty="0" smtClean="0"/>
          </a:p>
          <a:p>
            <a:pPr marL="342900" indent="-342900">
              <a:buFont typeface="Arial" panose="020B0604020202020204" pitchFamily="34" charset="0"/>
              <a:buChar char="•"/>
              <a:defRPr/>
            </a:pPr>
            <a:r>
              <a:rPr lang="en-US" sz="2400" dirty="0"/>
              <a:t>The focus of the questionnaire is on ECV Products/Thematic Climate Data </a:t>
            </a:r>
            <a:r>
              <a:rPr lang="en-US" sz="2400" dirty="0" smtClean="0"/>
              <a:t>Records </a:t>
            </a:r>
            <a:r>
              <a:rPr lang="en-US" sz="2400" dirty="0"/>
              <a:t>(TCDR) and not </a:t>
            </a:r>
            <a:r>
              <a:rPr lang="pt-BR" sz="2400" dirty="0"/>
              <a:t>Fundamental Climate Data </a:t>
            </a:r>
            <a:r>
              <a:rPr lang="pt-BR" sz="2400" dirty="0" smtClean="0"/>
              <a:t>Records </a:t>
            </a:r>
            <a:r>
              <a:rPr lang="pt-BR" sz="2400" dirty="0"/>
              <a:t>(FCDR</a:t>
            </a:r>
            <a:r>
              <a:rPr lang="pt-BR" sz="2400" dirty="0" smtClean="0"/>
              <a:t>)</a:t>
            </a:r>
            <a:r>
              <a:rPr lang="en-US" sz="2400" dirty="0" smtClean="0"/>
              <a:t>.</a:t>
            </a:r>
          </a:p>
        </p:txBody>
      </p:sp>
      <p:pic>
        <p:nvPicPr>
          <p:cNvPr id="4" name="Picture 3"/>
          <p:cNvPicPr/>
          <p:nvPr/>
        </p:nvPicPr>
        <p:blipFill rotWithShape="1">
          <a:blip r:embed="rId3"/>
          <a:srcRect l="59795" t="5310" r="10257" b="84717"/>
          <a:stretch/>
        </p:blipFill>
        <p:spPr bwMode="auto">
          <a:xfrm>
            <a:off x="1" y="-7110"/>
            <a:ext cx="9144000" cy="11906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23522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7" name="Rectangle 9"/>
          <p:cNvSpPr>
            <a:spLocks noChangeArrowheads="1"/>
          </p:cNvSpPr>
          <p:nvPr/>
        </p:nvSpPr>
        <p:spPr bwMode="auto">
          <a:xfrm>
            <a:off x="0" y="1371600"/>
            <a:ext cx="9144000" cy="4953000"/>
          </a:xfrm>
          <a:prstGeom prst="rect">
            <a:avLst/>
          </a:prstGeom>
          <a:noFill/>
          <a:ln w="9525">
            <a:noFill/>
            <a:miter lim="800000"/>
            <a:headEnd/>
            <a:tailEnd/>
          </a:ln>
          <a:effectLst/>
        </p:spPr>
        <p:txBody>
          <a:bodyPr anchor="ctr"/>
          <a:lstStyle/>
          <a:p>
            <a:pPr>
              <a:defRPr/>
            </a:pPr>
            <a:r>
              <a:rPr lang="en-US" sz="2800" b="1" dirty="0" smtClean="0">
                <a:effectLst>
                  <a:outerShdw blurRad="38100" dist="38100" dir="2700000" algn="tl">
                    <a:srgbClr val="000000">
                      <a:alpha val="43137"/>
                    </a:srgbClr>
                  </a:outerShdw>
                </a:effectLst>
              </a:rPr>
              <a:t>In-situ Questionnaire development History</a:t>
            </a:r>
            <a:r>
              <a:rPr lang="en-US" sz="2800" b="1"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a:p>
            <a:pPr marL="514350" indent="-514350">
              <a:buFont typeface="Arial" panose="020B0604020202020204" pitchFamily="34" charset="0"/>
              <a:buChar char="•"/>
              <a:defRPr/>
            </a:pPr>
            <a:r>
              <a:rPr lang="en-US" sz="2800" dirty="0" smtClean="0">
                <a:effectLst>
                  <a:outerShdw blurRad="38100" dist="38100" dir="2700000" algn="tl">
                    <a:srgbClr val="000000">
                      <a:alpha val="43137"/>
                    </a:srgbClr>
                  </a:outerShdw>
                </a:effectLst>
              </a:rPr>
              <a:t>The </a:t>
            </a:r>
            <a:r>
              <a:rPr lang="en-US" sz="2800" dirty="0" smtClean="0">
                <a:effectLst>
                  <a:outerShdw blurRad="38100" dist="38100" dir="2700000" algn="tl">
                    <a:srgbClr val="000000">
                      <a:alpha val="43137"/>
                    </a:srgbClr>
                  </a:outerShdw>
                </a:effectLst>
              </a:rPr>
              <a:t>ECV </a:t>
            </a:r>
            <a:r>
              <a:rPr lang="en-US" sz="2800" dirty="0" smtClean="0">
                <a:effectLst>
                  <a:outerShdw blurRad="38100" dist="38100" dir="2700000" algn="tl">
                    <a:srgbClr val="000000">
                      <a:alpha val="43137"/>
                    </a:srgbClr>
                  </a:outerShdw>
                </a:effectLst>
              </a:rPr>
              <a:t>questionnaire </a:t>
            </a:r>
            <a:r>
              <a:rPr lang="en-US" sz="2800" dirty="0" smtClean="0">
                <a:effectLst>
                  <a:outerShdw blurRad="38100" dist="38100" dir="2700000" algn="tl">
                    <a:srgbClr val="000000">
                      <a:alpha val="43137"/>
                    </a:srgbClr>
                  </a:outerShdw>
                </a:effectLst>
              </a:rPr>
              <a:t>for </a:t>
            </a:r>
            <a:r>
              <a:rPr lang="en-US" sz="2800" dirty="0" smtClean="0">
                <a:effectLst>
                  <a:outerShdw blurRad="38100" dist="38100" dir="2700000" algn="tl">
                    <a:srgbClr val="000000">
                      <a:alpha val="43137"/>
                    </a:srgbClr>
                  </a:outerShdw>
                </a:effectLst>
              </a:rPr>
              <a:t>in-</a:t>
            </a:r>
            <a:r>
              <a:rPr lang="en-US" sz="2800" dirty="0">
                <a:effectLst>
                  <a:outerShdw blurRad="38100" dist="38100" dir="2700000" algn="tl">
                    <a:srgbClr val="000000">
                      <a:alpha val="43137"/>
                    </a:srgbClr>
                  </a:outerShdw>
                </a:effectLst>
              </a:rPr>
              <a:t>s</a:t>
            </a:r>
            <a:r>
              <a:rPr lang="en-US" sz="2800" dirty="0" smtClean="0">
                <a:effectLst>
                  <a:outerShdw blurRad="38100" dist="38100" dir="2700000" algn="tl">
                    <a:srgbClr val="000000">
                      <a:alpha val="43137"/>
                    </a:srgbClr>
                  </a:outerShdw>
                </a:effectLst>
              </a:rPr>
              <a:t>itu </a:t>
            </a:r>
            <a:r>
              <a:rPr lang="en-US" sz="2800" dirty="0" smtClean="0">
                <a:effectLst>
                  <a:outerShdw blurRad="38100" dist="38100" dir="2700000" algn="tl">
                    <a:srgbClr val="000000">
                      <a:alpha val="43137"/>
                    </a:srgbClr>
                  </a:outerShdw>
                </a:effectLst>
              </a:rPr>
              <a:t>data </a:t>
            </a:r>
            <a:r>
              <a:rPr lang="en-US" sz="2800" dirty="0" smtClean="0">
                <a:effectLst>
                  <a:outerShdw blurRad="38100" dist="38100" dir="2700000" algn="tl">
                    <a:srgbClr val="000000">
                      <a:alpha val="43137"/>
                    </a:srgbClr>
                  </a:outerShdw>
                </a:effectLst>
              </a:rPr>
              <a:t>was </a:t>
            </a:r>
            <a:r>
              <a:rPr lang="en-US" sz="2800" dirty="0" smtClean="0">
                <a:effectLst>
                  <a:outerShdw blurRad="38100" dist="38100" dir="2700000" algn="tl">
                    <a:srgbClr val="000000">
                      <a:alpha val="43137"/>
                    </a:srgbClr>
                  </a:outerShdw>
                </a:effectLst>
              </a:rPr>
              <a:t>based on </a:t>
            </a:r>
            <a:r>
              <a:rPr lang="en-US" sz="2800" dirty="0" smtClean="0">
                <a:effectLst>
                  <a:outerShdw blurRad="38100" dist="38100" dir="2700000" algn="tl">
                    <a:srgbClr val="000000">
                      <a:alpha val="43137"/>
                    </a:srgbClr>
                  </a:outerShdw>
                </a:effectLst>
              </a:rPr>
              <a:t>the ECV questionnaire </a:t>
            </a:r>
            <a:r>
              <a:rPr lang="en-US" sz="2800" dirty="0" smtClean="0">
                <a:effectLst>
                  <a:outerShdw blurRad="38100" dist="38100" dir="2700000" algn="tl">
                    <a:srgbClr val="000000">
                      <a:alpha val="43137"/>
                    </a:srgbClr>
                  </a:outerShdw>
                </a:effectLst>
              </a:rPr>
              <a:t>for Satellite data</a:t>
            </a:r>
          </a:p>
          <a:p>
            <a:pPr marL="514350" indent="-514350">
              <a:buFont typeface="Arial" panose="020B0604020202020204" pitchFamily="34" charset="0"/>
              <a:buChar char="•"/>
              <a:defRPr/>
            </a:pPr>
            <a:r>
              <a:rPr lang="en-US" sz="2800" dirty="0" smtClean="0">
                <a:effectLst>
                  <a:outerShdw blurRad="38100" dist="38100" dir="2700000" algn="tl">
                    <a:srgbClr val="000000">
                      <a:alpha val="43137"/>
                    </a:srgbClr>
                  </a:outerShdw>
                </a:effectLst>
              </a:rPr>
              <a:t>A joint effort between NCDC</a:t>
            </a:r>
            <a:r>
              <a:rPr lang="en-US" sz="2800" dirty="0" smtClean="0">
                <a:effectLst>
                  <a:outerShdw blurRad="38100" dist="38100" dir="2700000" algn="tl">
                    <a:srgbClr val="000000">
                      <a:alpha val="43137"/>
                    </a:srgbClr>
                  </a:outerShdw>
                </a:effectLst>
              </a:rPr>
              <a:t>, GOSIC and CICS </a:t>
            </a:r>
            <a:r>
              <a:rPr lang="en-US" sz="2800" dirty="0" smtClean="0">
                <a:effectLst>
                  <a:outerShdw blurRad="38100" dist="38100" dir="2700000" algn="tl">
                    <a:srgbClr val="000000">
                      <a:alpha val="43137"/>
                    </a:srgbClr>
                  </a:outerShdw>
                </a:effectLst>
              </a:rPr>
              <a:t>adapted </a:t>
            </a:r>
            <a:r>
              <a:rPr lang="en-US" sz="2800" dirty="0" smtClean="0">
                <a:effectLst>
                  <a:outerShdw blurRad="38100" dist="38100" dir="2700000" algn="tl">
                    <a:srgbClr val="000000">
                      <a:alpha val="43137"/>
                    </a:srgbClr>
                  </a:outerShdw>
                </a:effectLst>
              </a:rPr>
              <a:t>the questionnaire for </a:t>
            </a:r>
            <a:r>
              <a:rPr lang="en-US" sz="2800" dirty="0" smtClean="0">
                <a:effectLst>
                  <a:outerShdw blurRad="38100" dist="38100" dir="2700000" algn="tl">
                    <a:srgbClr val="000000">
                      <a:alpha val="43137"/>
                    </a:srgbClr>
                  </a:outerShdw>
                </a:effectLst>
              </a:rPr>
              <a:t>in-situ data</a:t>
            </a:r>
            <a:endParaRPr lang="en-US" sz="2800" dirty="0" smtClean="0">
              <a:effectLst>
                <a:outerShdw blurRad="38100" dist="38100" dir="2700000" algn="tl">
                  <a:srgbClr val="000000">
                    <a:alpha val="43137"/>
                  </a:srgbClr>
                </a:outerShdw>
              </a:effectLst>
            </a:endParaRPr>
          </a:p>
          <a:p>
            <a:pPr marL="514350" indent="-514350">
              <a:buFont typeface="Arial" panose="020B0604020202020204" pitchFamily="34" charset="0"/>
              <a:buChar char="•"/>
              <a:defRPr/>
            </a:pPr>
            <a:r>
              <a:rPr lang="en-US" sz="2800" dirty="0" smtClean="0">
                <a:effectLst>
                  <a:outerShdw blurRad="38100" dist="38100" dir="2700000" algn="tl">
                    <a:srgbClr val="000000">
                      <a:alpha val="43137"/>
                    </a:srgbClr>
                  </a:outerShdw>
                </a:effectLst>
              </a:rPr>
              <a:t>CEOS SEO developed the online </a:t>
            </a:r>
            <a:r>
              <a:rPr lang="en-US" sz="2800" dirty="0" smtClean="0">
                <a:effectLst>
                  <a:outerShdw blurRad="38100" dist="38100" dir="2700000" algn="tl">
                    <a:srgbClr val="000000">
                      <a:alpha val="43137"/>
                    </a:srgbClr>
                  </a:outerShdw>
                </a:effectLst>
              </a:rPr>
              <a:t>in-situ questionnaire</a:t>
            </a:r>
            <a:endParaRPr lang="en-US" sz="2800" dirty="0" smtClean="0">
              <a:effectLst>
                <a:outerShdw blurRad="38100" dist="38100" dir="2700000" algn="tl">
                  <a:srgbClr val="000000">
                    <a:alpha val="43137"/>
                  </a:srgbClr>
                </a:outerShdw>
              </a:effectLst>
            </a:endParaRPr>
          </a:p>
          <a:p>
            <a:pPr marL="514350" indent="-514350">
              <a:buFont typeface="Arial" panose="020B0604020202020204" pitchFamily="34" charset="0"/>
              <a:buChar char="•"/>
              <a:defRPr/>
            </a:pPr>
            <a:r>
              <a:rPr lang="en-US" sz="2800" dirty="0" smtClean="0">
                <a:effectLst>
                  <a:outerShdw blurRad="38100" dist="38100" dir="2700000" algn="tl">
                    <a:srgbClr val="000000">
                      <a:alpha val="43137"/>
                    </a:srgbClr>
                  </a:outerShdw>
                </a:effectLst>
              </a:rPr>
              <a:t>Beta version of in-situ questionnaire has been completed and is presently </a:t>
            </a:r>
            <a:r>
              <a:rPr lang="en-US" sz="2800" dirty="0" smtClean="0">
                <a:effectLst>
                  <a:outerShdw blurRad="38100" dist="38100" dir="2700000" algn="tl">
                    <a:srgbClr val="000000">
                      <a:alpha val="43137"/>
                    </a:srgbClr>
                  </a:outerShdw>
                </a:effectLst>
              </a:rPr>
              <a:t>going through initial quality control</a:t>
            </a:r>
          </a:p>
          <a:p>
            <a:pPr marL="514350" indent="-514350">
              <a:buFont typeface="Arial" panose="020B0604020202020204" pitchFamily="34" charset="0"/>
              <a:buChar char="•"/>
              <a:defRPr/>
            </a:pPr>
            <a:r>
              <a:rPr lang="en-US" sz="2800" dirty="0" smtClean="0">
                <a:effectLst>
                  <a:outerShdw blurRad="38100" dist="38100" dir="2700000" algn="tl">
                    <a:srgbClr val="000000">
                      <a:alpha val="43137"/>
                    </a:srgbClr>
                  </a:outerShdw>
                </a:effectLst>
              </a:rPr>
              <a:t>Once this stage is completed, in-situ questionnaire will be made available through </a:t>
            </a:r>
            <a:r>
              <a:rPr lang="en-US" sz="2800" i="1" dirty="0" err="1" smtClean="0">
                <a:effectLst>
                  <a:outerShdw blurRad="38100" dist="38100" dir="2700000" algn="tl">
                    <a:srgbClr val="000000">
                      <a:alpha val="43137"/>
                    </a:srgbClr>
                  </a:outerShdw>
                </a:effectLst>
              </a:rPr>
              <a:t>googledocs</a:t>
            </a:r>
            <a:r>
              <a:rPr lang="en-US" sz="2800" dirty="0" smtClean="0">
                <a:effectLst>
                  <a:outerShdw blurRad="38100" dist="38100" dir="2700000" algn="tl">
                    <a:srgbClr val="000000">
                      <a:alpha val="43137"/>
                    </a:srgbClr>
                  </a:outerShdw>
                </a:effectLst>
              </a:rPr>
              <a:t> for evaluation and comments </a:t>
            </a:r>
            <a:r>
              <a:rPr lang="en-US" sz="2800" dirty="0" smtClean="0">
                <a:effectLst>
                  <a:outerShdw blurRad="38100" dist="38100" dir="2700000" algn="tl">
                    <a:srgbClr val="000000">
                      <a:alpha val="43137"/>
                    </a:srgbClr>
                  </a:outerShdw>
                </a:effectLst>
              </a:rPr>
              <a:t>to</a:t>
            </a:r>
            <a:r>
              <a:rPr lang="en-US" sz="2800"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the International Panels</a:t>
            </a:r>
            <a:endParaRPr lang="en-US" sz="2800" dirty="0">
              <a:effectLst>
                <a:outerShdw blurRad="38100" dist="38100" dir="2700000" algn="tl">
                  <a:srgbClr val="000000">
                    <a:alpha val="43137"/>
                  </a:srgbClr>
                </a:outerShdw>
              </a:effectLst>
            </a:endParaRPr>
          </a:p>
          <a:p>
            <a:pPr>
              <a:defRPr/>
            </a:pPr>
            <a:endParaRPr lang="en-US" sz="2800" dirty="0">
              <a:effectLst>
                <a:outerShdw blurRad="38100" dist="38100" dir="2700000" algn="tl">
                  <a:srgbClr val="000000">
                    <a:alpha val="43137"/>
                  </a:srgbClr>
                </a:outerShdw>
              </a:effectLst>
            </a:endParaRPr>
          </a:p>
        </p:txBody>
      </p:sp>
      <p:pic>
        <p:nvPicPr>
          <p:cNvPr id="4" name="Picture 3"/>
          <p:cNvPicPr/>
          <p:nvPr/>
        </p:nvPicPr>
        <p:blipFill rotWithShape="1">
          <a:blip r:embed="rId3"/>
          <a:srcRect l="59795" t="5310" r="10257" b="84717"/>
          <a:stretch/>
        </p:blipFill>
        <p:spPr bwMode="auto">
          <a:xfrm>
            <a:off x="1" y="-7110"/>
            <a:ext cx="9144000" cy="11906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51855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87868"/>
            <a:ext cx="8686800" cy="954107"/>
          </a:xfrm>
          <a:prstGeom prst="rect">
            <a:avLst/>
          </a:prstGeom>
          <a:noFill/>
        </p:spPr>
        <p:txBody>
          <a:bodyPr wrap="square" rtlCol="0">
            <a:spAutoFit/>
          </a:bodyPr>
          <a:lstStyle/>
          <a:p>
            <a:pPr algn="ctr"/>
            <a:r>
              <a:rPr lang="en-US" sz="3200" dirty="0" smtClean="0"/>
              <a:t>Online ECV Inventory</a:t>
            </a:r>
          </a:p>
          <a:p>
            <a:pPr algn="ctr"/>
            <a:r>
              <a:rPr lang="en-US" sz="2400" dirty="0">
                <a:solidFill>
                  <a:srgbClr val="FF0000"/>
                </a:solidFill>
              </a:rPr>
              <a:t>http://</a:t>
            </a:r>
            <a:r>
              <a:rPr lang="en-US" sz="2400" dirty="0" smtClean="0">
                <a:solidFill>
                  <a:srgbClr val="FF0000"/>
                </a:solidFill>
              </a:rPr>
              <a:t>ecv-inventory.com</a:t>
            </a:r>
            <a:endParaRPr lang="en-US" sz="2400" dirty="0">
              <a:solidFill>
                <a:srgbClr val="FF0000"/>
              </a:solidFill>
            </a:endParaRPr>
          </a:p>
        </p:txBody>
      </p:sp>
      <p:pic>
        <p:nvPicPr>
          <p:cNvPr id="5" name="Picture 4"/>
          <p:cNvPicPr/>
          <p:nvPr/>
        </p:nvPicPr>
        <p:blipFill rotWithShape="1">
          <a:blip r:embed="rId3"/>
          <a:srcRect l="50000" t="2564" b="32906"/>
          <a:stretch/>
        </p:blipFill>
        <p:spPr bwMode="auto">
          <a:xfrm>
            <a:off x="609600" y="1295400"/>
            <a:ext cx="8001000"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600745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8355"/>
            <a:ext cx="8686800" cy="584775"/>
          </a:xfrm>
          <a:prstGeom prst="rect">
            <a:avLst/>
          </a:prstGeom>
          <a:noFill/>
        </p:spPr>
        <p:txBody>
          <a:bodyPr wrap="square" rtlCol="0">
            <a:spAutoFit/>
          </a:bodyPr>
          <a:lstStyle/>
          <a:p>
            <a:pPr algn="ctr"/>
            <a:r>
              <a:rPr lang="en-US" sz="3200" dirty="0" smtClean="0"/>
              <a:t>Listing of Individual ECV Records</a:t>
            </a:r>
          </a:p>
        </p:txBody>
      </p:sp>
      <p:pic>
        <p:nvPicPr>
          <p:cNvPr id="4" name="Picture 3"/>
          <p:cNvPicPr/>
          <p:nvPr/>
        </p:nvPicPr>
        <p:blipFill rotWithShape="1">
          <a:blip r:embed="rId3"/>
          <a:srcRect l="49519"/>
          <a:stretch/>
        </p:blipFill>
        <p:spPr bwMode="auto">
          <a:xfrm>
            <a:off x="76200" y="672644"/>
            <a:ext cx="8991600" cy="60329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94691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0"/>
            <a:ext cx="8686800" cy="523220"/>
          </a:xfrm>
          <a:prstGeom prst="rect">
            <a:avLst/>
          </a:prstGeom>
          <a:noFill/>
        </p:spPr>
        <p:txBody>
          <a:bodyPr wrap="square" rtlCol="0">
            <a:spAutoFit/>
          </a:bodyPr>
          <a:lstStyle/>
          <a:p>
            <a:pPr algn="ctr"/>
            <a:r>
              <a:rPr lang="en-US" sz="2800" b="1" dirty="0" smtClean="0"/>
              <a:t>View of in-situ Questionnaire in MS Excel Spreadsheet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92480"/>
            <a:ext cx="7772400" cy="594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59678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b="1" dirty="0">
              <a:solidFill>
                <a:srgbClr val="0066FF"/>
              </a:solidFill>
              <a:latin typeface="Arial" charset="0"/>
            </a:endParaRPr>
          </a:p>
        </p:txBody>
      </p:sp>
      <p:sp>
        <p:nvSpPr>
          <p:cNvPr id="485379" name="Rectangle 3"/>
          <p:cNvSpPr>
            <a:spLocks noChangeArrowheads="1"/>
          </p:cNvSpPr>
          <p:nvPr/>
        </p:nvSpPr>
        <p:spPr bwMode="auto">
          <a:xfrm>
            <a:off x="0" y="1404938"/>
            <a:ext cx="9144000" cy="3908762"/>
          </a:xfrm>
          <a:prstGeom prst="rect">
            <a:avLst/>
          </a:prstGeom>
          <a:noFill/>
          <a:ln w="9525">
            <a:noFill/>
            <a:miter lim="800000"/>
            <a:headEnd/>
            <a:tailEnd/>
          </a:ln>
          <a:effectLst/>
        </p:spPr>
        <p:txBody>
          <a:bodyPr>
            <a:spAutoFit/>
          </a:bodyPr>
          <a:lstStyle/>
          <a:p>
            <a:pPr lvl="1">
              <a:defRPr/>
            </a:pPr>
            <a:r>
              <a:rPr lang="en-US" sz="2800" b="1" dirty="0" smtClean="0">
                <a:solidFill>
                  <a:srgbClr val="FFFFFF"/>
                </a:solidFill>
                <a:effectLst>
                  <a:outerShdw blurRad="38100" dist="38100" dir="2700000" algn="tl">
                    <a:srgbClr val="000000">
                      <a:alpha val="43137"/>
                    </a:srgbClr>
                  </a:outerShdw>
                </a:effectLst>
              </a:rPr>
              <a:t>Where the GOSIC </a:t>
            </a:r>
            <a:r>
              <a:rPr lang="en-US" sz="2800" b="1" dirty="0" smtClean="0">
                <a:solidFill>
                  <a:srgbClr val="FFFFFF"/>
                </a:solidFill>
                <a:effectLst>
                  <a:outerShdw blurRad="38100" dist="38100" dir="2700000" algn="tl">
                    <a:srgbClr val="000000">
                      <a:alpha val="43137"/>
                    </a:srgbClr>
                  </a:outerShdw>
                </a:effectLst>
              </a:rPr>
              <a:t>can contribute:</a:t>
            </a:r>
            <a:endParaRPr lang="en-US" sz="2800" b="1" dirty="0">
              <a:solidFill>
                <a:srgbClr val="FFFFFF"/>
              </a:solidFill>
              <a:effectLst>
                <a:outerShdw blurRad="38100" dist="38100" dir="2700000" algn="tl">
                  <a:srgbClr val="000000">
                    <a:alpha val="43137"/>
                  </a:srgbClr>
                </a:outerShdw>
              </a:effectLst>
            </a:endParaRPr>
          </a:p>
          <a:p>
            <a:pPr marL="914400" lvl="1" indent="-457200">
              <a:buFont typeface="Arial" pitchFamily="34" charset="0"/>
              <a:buChar char="•"/>
              <a:defRPr/>
            </a:pPr>
            <a:endParaRPr lang="en-US" sz="2800" dirty="0">
              <a:solidFill>
                <a:srgbClr val="FFFFFF"/>
              </a:solidFill>
              <a:effectLst>
                <a:outerShdw blurRad="38100" dist="38100" dir="2700000" algn="tl">
                  <a:srgbClr val="000000">
                    <a:alpha val="43137"/>
                  </a:srgbClr>
                </a:outerShdw>
              </a:effectLst>
            </a:endParaRPr>
          </a:p>
          <a:p>
            <a:pPr marL="914400" lvl="1" indent="-457200">
              <a:buFont typeface="Arial" pitchFamily="34" charset="0"/>
              <a:buChar char="•"/>
              <a:defRPr/>
            </a:pPr>
            <a:r>
              <a:rPr lang="en-US" sz="2400" dirty="0" smtClean="0">
                <a:solidFill>
                  <a:srgbClr val="FFFFFF"/>
                </a:solidFill>
                <a:effectLst>
                  <a:outerShdw blurRad="38100" dist="38100" dir="2700000" algn="tl">
                    <a:srgbClr val="000000">
                      <a:alpha val="43137"/>
                    </a:srgbClr>
                  </a:outerShdw>
                </a:effectLst>
              </a:rPr>
              <a:t>Provide </a:t>
            </a:r>
            <a:r>
              <a:rPr lang="en-US" sz="2400" dirty="0" smtClean="0">
                <a:solidFill>
                  <a:srgbClr val="FFFFFF"/>
                </a:solidFill>
                <a:effectLst>
                  <a:outerShdw blurRad="38100" dist="38100" dir="2700000" algn="tl">
                    <a:srgbClr val="000000">
                      <a:alpha val="43137"/>
                    </a:srgbClr>
                  </a:outerShdw>
                </a:effectLst>
              </a:rPr>
              <a:t>an ECV Dat</a:t>
            </a:r>
            <a:r>
              <a:rPr lang="en-US" sz="2400" dirty="0" smtClean="0">
                <a:solidFill>
                  <a:srgbClr val="FFFFFF"/>
                </a:solidFill>
                <a:effectLst>
                  <a:outerShdw blurRad="38100" dist="38100" dir="2700000" algn="tl">
                    <a:srgbClr val="000000">
                      <a:alpha val="43137"/>
                    </a:srgbClr>
                  </a:outerShdw>
                </a:effectLst>
              </a:rPr>
              <a:t>a and Information </a:t>
            </a:r>
            <a:r>
              <a:rPr lang="en-US" sz="2400" smtClean="0">
                <a:solidFill>
                  <a:srgbClr val="FFFFFF"/>
                </a:solidFill>
                <a:effectLst>
                  <a:outerShdw blurRad="38100" dist="38100" dir="2700000" algn="tl">
                    <a:srgbClr val="000000">
                      <a:alpha val="43137"/>
                    </a:srgbClr>
                  </a:outerShdw>
                </a:effectLst>
              </a:rPr>
              <a:t>clearinghouse </a:t>
            </a:r>
            <a:r>
              <a:rPr lang="en-US" sz="2400" smtClean="0">
                <a:solidFill>
                  <a:srgbClr val="FFFFFF"/>
                </a:solidFill>
                <a:effectLst>
                  <a:outerShdw blurRad="38100" dist="38100" dir="2700000" algn="tl">
                    <a:srgbClr val="000000">
                      <a:alpha val="43137"/>
                    </a:srgbClr>
                  </a:outerShdw>
                </a:effectLst>
              </a:rPr>
              <a:t>Portal</a:t>
            </a:r>
            <a:endParaRPr lang="en-US" sz="2400" dirty="0" smtClean="0">
              <a:solidFill>
                <a:srgbClr val="FFFFFF"/>
              </a:solidFill>
              <a:effectLst>
                <a:outerShdw blurRad="38100" dist="38100" dir="2700000" algn="tl">
                  <a:srgbClr val="000000">
                    <a:alpha val="43137"/>
                  </a:srgbClr>
                </a:outerShdw>
              </a:effectLst>
            </a:endParaRPr>
          </a:p>
          <a:p>
            <a:pPr marL="914400" lvl="1" indent="-457200">
              <a:buFont typeface="Arial" pitchFamily="34" charset="0"/>
              <a:buChar char="•"/>
              <a:defRPr/>
            </a:pPr>
            <a:r>
              <a:rPr lang="en-US" sz="2400" dirty="0" smtClean="0">
                <a:solidFill>
                  <a:srgbClr val="FFFFFF"/>
                </a:solidFill>
                <a:effectLst>
                  <a:outerShdw blurRad="38100" dist="38100" dir="2700000" algn="tl">
                    <a:srgbClr val="000000">
                      <a:alpha val="43137"/>
                    </a:srgbClr>
                  </a:outerShdw>
                </a:effectLst>
                <a:latin typeface="Garamond"/>
              </a:rPr>
              <a:t>Provide </a:t>
            </a:r>
            <a:r>
              <a:rPr lang="en-US" sz="2400" dirty="0">
                <a:solidFill>
                  <a:srgbClr val="FFFFFF"/>
                </a:solidFill>
                <a:effectLst>
                  <a:outerShdw blurRad="38100" dist="38100" dir="2700000" algn="tl">
                    <a:srgbClr val="000000">
                      <a:alpha val="43137"/>
                    </a:srgbClr>
                  </a:outerShdw>
                </a:effectLst>
                <a:latin typeface="Garamond"/>
              </a:rPr>
              <a:t>data access and discovery tool(s) to in-situ and satellites ECV data sets and documentation working with a diverse group of organizations and groups (e.g., WCRP, TOPC, GEO, and CEOS</a:t>
            </a:r>
            <a:r>
              <a:rPr lang="en-US" sz="2400" dirty="0" smtClean="0">
                <a:solidFill>
                  <a:srgbClr val="FFFFFF"/>
                </a:solidFill>
                <a:effectLst>
                  <a:outerShdw blurRad="38100" dist="38100" dir="2700000" algn="tl">
                    <a:srgbClr val="000000">
                      <a:alpha val="43137"/>
                    </a:srgbClr>
                  </a:outerShdw>
                </a:effectLst>
                <a:latin typeface="Garamond"/>
              </a:rPr>
              <a:t>)</a:t>
            </a:r>
            <a:endParaRPr lang="en-US" sz="2400" dirty="0">
              <a:solidFill>
                <a:srgbClr val="FFFFFF"/>
              </a:solidFill>
              <a:effectLst>
                <a:outerShdw blurRad="38100" dist="38100" dir="2700000" algn="tl">
                  <a:srgbClr val="000000">
                    <a:alpha val="43137"/>
                  </a:srgbClr>
                </a:outerShdw>
              </a:effectLst>
              <a:latin typeface="Garamond"/>
            </a:endParaRPr>
          </a:p>
          <a:p>
            <a:pPr marL="914400" lvl="1" indent="-457200">
              <a:buFont typeface="Arial" pitchFamily="34" charset="0"/>
              <a:buChar char="•"/>
              <a:defRPr/>
            </a:pPr>
            <a:r>
              <a:rPr lang="en-US" sz="2400" dirty="0" smtClean="0">
                <a:solidFill>
                  <a:srgbClr val="FFFFFF"/>
                </a:solidFill>
                <a:effectLst>
                  <a:outerShdw blurRad="38100" dist="38100" dir="2700000" algn="tl">
                    <a:srgbClr val="000000">
                      <a:alpha val="43137"/>
                    </a:srgbClr>
                  </a:outerShdw>
                </a:effectLst>
                <a:latin typeface="Garamond"/>
              </a:rPr>
              <a:t>Provide tools to document data sets such as the ATRAC metadata </a:t>
            </a:r>
            <a:r>
              <a:rPr lang="en-US" sz="2400" dirty="0">
                <a:solidFill>
                  <a:srgbClr val="FFFFFF"/>
                </a:solidFill>
                <a:effectLst>
                  <a:outerShdw blurRad="38100" dist="38100" dir="2700000" algn="tl">
                    <a:srgbClr val="000000">
                      <a:alpha val="43137"/>
                    </a:srgbClr>
                  </a:outerShdw>
                </a:effectLst>
                <a:latin typeface="Garamond"/>
              </a:rPr>
              <a:t>creation </a:t>
            </a:r>
            <a:r>
              <a:rPr lang="en-US" sz="2400" dirty="0" smtClean="0">
                <a:solidFill>
                  <a:srgbClr val="FFFFFF"/>
                </a:solidFill>
                <a:effectLst>
                  <a:outerShdw blurRad="38100" dist="38100" dir="2700000" algn="tl">
                    <a:srgbClr val="000000">
                      <a:alpha val="43137"/>
                    </a:srgbClr>
                  </a:outerShdw>
                </a:effectLst>
                <a:latin typeface="Garamond"/>
              </a:rPr>
              <a:t>tools </a:t>
            </a:r>
            <a:endParaRPr lang="en-US" sz="2400" dirty="0" smtClean="0">
              <a:solidFill>
                <a:srgbClr val="FFFFFF"/>
              </a:solidFill>
              <a:effectLst>
                <a:outerShdw blurRad="38100" dist="38100" dir="2700000" algn="tl">
                  <a:srgbClr val="000000">
                    <a:alpha val="43137"/>
                  </a:srgbClr>
                </a:outerShdw>
              </a:effectLst>
              <a:latin typeface="Garamond"/>
            </a:endParaRPr>
          </a:p>
          <a:p>
            <a:pPr marL="914400" lvl="1" indent="-457200">
              <a:buFont typeface="Arial" pitchFamily="34" charset="0"/>
              <a:buChar char="•"/>
              <a:defRPr/>
            </a:pPr>
            <a:r>
              <a:rPr lang="en-US" sz="2400" dirty="0" smtClean="0">
                <a:solidFill>
                  <a:srgbClr val="FFFFFF"/>
                </a:solidFill>
                <a:effectLst>
                  <a:outerShdw blurRad="38100" dist="38100" dir="2700000" algn="tl">
                    <a:srgbClr val="000000">
                      <a:alpha val="43137"/>
                    </a:srgbClr>
                  </a:outerShdw>
                </a:effectLst>
              </a:rPr>
              <a:t>Facilitate </a:t>
            </a:r>
            <a:r>
              <a:rPr lang="en-US" sz="2400" dirty="0">
                <a:solidFill>
                  <a:srgbClr val="FFFFFF"/>
                </a:solidFill>
                <a:effectLst>
                  <a:outerShdw blurRad="38100" dist="38100" dir="2700000" algn="tl">
                    <a:srgbClr val="000000">
                      <a:alpha val="43137"/>
                    </a:srgbClr>
                  </a:outerShdw>
                </a:effectLst>
              </a:rPr>
              <a:t>communication </a:t>
            </a:r>
          </a:p>
          <a:p>
            <a:pPr marL="914400" lvl="1" indent="-457200">
              <a:buFont typeface="Arial" pitchFamily="34" charset="0"/>
              <a:buChar char="•"/>
              <a:defRPr/>
            </a:pPr>
            <a:endParaRPr lang="en-US" sz="2400" dirty="0" smtClean="0">
              <a:solidFill>
                <a:srgbClr val="FFFFFF"/>
              </a:solidFill>
              <a:effectLst>
                <a:outerShdw blurRad="38100" dist="38100" dir="2700000" algn="tl">
                  <a:srgbClr val="000000">
                    <a:alpha val="43137"/>
                  </a:srgbClr>
                </a:outerShdw>
              </a:effectLst>
              <a:latin typeface="Garamond"/>
            </a:endParaRPr>
          </a:p>
        </p:txBody>
      </p:sp>
      <p:pic>
        <p:nvPicPr>
          <p:cNvPr id="5" name="Picture 4"/>
          <p:cNvPicPr/>
          <p:nvPr/>
        </p:nvPicPr>
        <p:blipFill rotWithShape="1">
          <a:blip r:embed="rId3"/>
          <a:srcRect l="59795" t="5310" r="10257" b="84717"/>
          <a:stretch/>
        </p:blipFill>
        <p:spPr bwMode="auto">
          <a:xfrm>
            <a:off x="1" y="-7110"/>
            <a:ext cx="9144000" cy="11906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52416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59795" t="5310" r="10257" b="84717"/>
          <a:stretch/>
        </p:blipFill>
        <p:spPr bwMode="auto">
          <a:xfrm>
            <a:off x="1" y="-7110"/>
            <a:ext cx="9144000" cy="1190625"/>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83516"/>
            <a:ext cx="9144000" cy="567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5" name="Rectangle 1"/>
          <p:cNvSpPr>
            <a:spLocks noChangeArrowheads="1"/>
          </p:cNvSpPr>
          <p:nvPr/>
        </p:nvSpPr>
        <p:spPr bwMode="auto">
          <a:xfrm>
            <a:off x="25400" y="1295400"/>
            <a:ext cx="4572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t>Christina J. </a:t>
            </a:r>
            <a:r>
              <a:rPr lang="en-US" sz="2000" b="1" dirty="0" smtClean="0"/>
              <a:t>de Groot-</a:t>
            </a:r>
            <a:r>
              <a:rPr lang="en-US" sz="2000" b="1" dirty="0" err="1" smtClean="0"/>
              <a:t>Lief</a:t>
            </a:r>
            <a:endParaRPr lang="en-US" sz="2000" b="1" dirty="0"/>
          </a:p>
          <a:p>
            <a:r>
              <a:rPr lang="en-US" sz="2000" b="1" dirty="0" smtClean="0"/>
              <a:t>NOAA/NESDIS/NCDC</a:t>
            </a:r>
            <a:endParaRPr lang="en-US" sz="2000" b="1" dirty="0"/>
          </a:p>
          <a:p>
            <a:r>
              <a:rPr lang="en-US" sz="2000" b="1" dirty="0"/>
              <a:t>Asheville, NC</a:t>
            </a:r>
          </a:p>
          <a:p>
            <a:r>
              <a:rPr lang="en-US" sz="2000" b="1" dirty="0"/>
              <a:t>Phone: +1-828-271-4101</a:t>
            </a:r>
          </a:p>
          <a:p>
            <a:r>
              <a:rPr lang="en-US" sz="2000" b="1" dirty="0"/>
              <a:t>e-mail: christina.lief@noaa.gov</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 y="4772787"/>
            <a:ext cx="19431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99293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11292</TotalTime>
  <Words>487</Words>
  <Application>Microsoft Office PowerPoint</Application>
  <PresentationFormat>On-screen Show (4:3)</PresentationFormat>
  <Paragraphs>59</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Garamond</vt:lpstr>
      <vt:lpstr>Comic Sans MS</vt:lpstr>
      <vt:lpstr>Wingdings</vt:lpstr>
      <vt:lpstr>ＭＳ Ｐゴシック</vt:lpstr>
      <vt:lpstr>Stream</vt:lpstr>
      <vt:lpstr>1_Stream</vt:lpstr>
      <vt:lpstr>Essential Climate Variables (ECV) Inventory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Lewes,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Observing Systems  Information Center (GOSIC)</dc:title>
  <dc:creator>Ron Wilson</dc:creator>
  <cp:lastModifiedBy>Owner</cp:lastModifiedBy>
  <cp:revision>495</cp:revision>
  <cp:lastPrinted>1999-03-25T22:22:57Z</cp:lastPrinted>
  <dcterms:created xsi:type="dcterms:W3CDTF">1999-03-23T14:08:23Z</dcterms:created>
  <dcterms:modified xsi:type="dcterms:W3CDTF">2014-05-04T01:04:16Z</dcterms:modified>
</cp:coreProperties>
</file>