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9" r:id="rId5"/>
    <p:sldId id="259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1" r:id="rId15"/>
    <p:sldId id="271" r:id="rId16"/>
    <p:sldId id="260" r:id="rId17"/>
    <p:sldId id="272" r:id="rId18"/>
  </p:sldIdLst>
  <p:sldSz cx="9144000" cy="6858000" type="screen4x3"/>
  <p:notesSz cx="68580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692"/>
    <a:srgbClr val="FE7A90"/>
    <a:srgbClr val="FF7575"/>
    <a:srgbClr val="CCFFFF"/>
    <a:srgbClr val="FF9933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2" autoAdjust="0"/>
    <p:restoredTop sz="90929"/>
  </p:normalViewPr>
  <p:slideViewPr>
    <p:cSldViewPr>
      <p:cViewPr varScale="1">
        <p:scale>
          <a:sx n="71" d="100"/>
          <a:sy n="7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8B2D6D-A246-48C6-86F9-3043AED5F99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F4B5CD-E588-4C8E-B293-13EF39A8DCA1}">
      <dgm:prSet/>
      <dgm:spPr/>
      <dgm:t>
        <a:bodyPr/>
        <a:lstStyle/>
        <a:p>
          <a:pPr rtl="0"/>
          <a:r>
            <a:rPr lang="en-GB" dirty="0" smtClean="0"/>
            <a:t>1. Observing systems</a:t>
          </a:r>
          <a:endParaRPr lang="en-GB" dirty="0"/>
        </a:p>
      </dgm:t>
    </dgm:pt>
    <dgm:pt modelId="{4CF5EC00-1D44-4DA3-A62A-09D0CED1636C}" type="parTrans" cxnId="{1AD01F91-07EA-4AA5-8C60-3318C6CA5F0E}">
      <dgm:prSet/>
      <dgm:spPr/>
      <dgm:t>
        <a:bodyPr/>
        <a:lstStyle/>
        <a:p>
          <a:endParaRPr lang="en-GB"/>
        </a:p>
      </dgm:t>
    </dgm:pt>
    <dgm:pt modelId="{A3BE5FEB-3FA9-4669-880C-9C35203C86F5}" type="sibTrans" cxnId="{1AD01F91-07EA-4AA5-8C60-3318C6CA5F0E}">
      <dgm:prSet/>
      <dgm:spPr/>
      <dgm:t>
        <a:bodyPr/>
        <a:lstStyle/>
        <a:p>
          <a:endParaRPr lang="en-GB"/>
        </a:p>
      </dgm:t>
    </dgm:pt>
    <dgm:pt modelId="{C633FD4B-3AB6-4164-8158-E4D86E207DE2}">
      <dgm:prSet/>
      <dgm:spPr/>
      <dgm:t>
        <a:bodyPr/>
        <a:lstStyle/>
        <a:p>
          <a:pPr rtl="0"/>
          <a:r>
            <a:rPr lang="en-GB" dirty="0" smtClean="0"/>
            <a:t>2. Observation records</a:t>
          </a:r>
          <a:endParaRPr lang="en-GB" dirty="0"/>
        </a:p>
      </dgm:t>
    </dgm:pt>
    <dgm:pt modelId="{1F4F3151-21F4-4DBB-810B-DC7859B229A3}" type="parTrans" cxnId="{398ECF38-4C84-47E8-ACD3-CCD379AFFD5C}">
      <dgm:prSet/>
      <dgm:spPr/>
      <dgm:t>
        <a:bodyPr/>
        <a:lstStyle/>
        <a:p>
          <a:endParaRPr lang="en-GB"/>
        </a:p>
      </dgm:t>
    </dgm:pt>
    <dgm:pt modelId="{3049B56E-1E98-4844-B045-A614580CE107}" type="sibTrans" cxnId="{398ECF38-4C84-47E8-ACD3-CCD379AFFD5C}">
      <dgm:prSet/>
      <dgm:spPr/>
      <dgm:t>
        <a:bodyPr/>
        <a:lstStyle/>
        <a:p>
          <a:endParaRPr lang="en-GB"/>
        </a:p>
      </dgm:t>
    </dgm:pt>
    <dgm:pt modelId="{7E3B7DB0-2E6D-43A9-AB72-982037D97808}">
      <dgm:prSet/>
      <dgm:spPr/>
      <dgm:t>
        <a:bodyPr/>
        <a:lstStyle/>
        <a:p>
          <a:pPr rtl="0"/>
          <a:r>
            <a:rPr lang="en-GB" dirty="0" smtClean="0"/>
            <a:t>3. Climate data records</a:t>
          </a:r>
          <a:endParaRPr lang="en-GB" dirty="0"/>
        </a:p>
      </dgm:t>
    </dgm:pt>
    <dgm:pt modelId="{9B70BAA1-B156-471C-A94F-A9E53BD9DC87}" type="parTrans" cxnId="{404FCDE6-0123-4244-8ABC-7973E10939FC}">
      <dgm:prSet/>
      <dgm:spPr/>
      <dgm:t>
        <a:bodyPr/>
        <a:lstStyle/>
        <a:p>
          <a:endParaRPr lang="en-GB"/>
        </a:p>
      </dgm:t>
    </dgm:pt>
    <dgm:pt modelId="{06F7C129-FEAA-4C4F-BF69-6A9526F7EAD1}" type="sibTrans" cxnId="{404FCDE6-0123-4244-8ABC-7973E10939FC}">
      <dgm:prSet/>
      <dgm:spPr/>
      <dgm:t>
        <a:bodyPr/>
        <a:lstStyle/>
        <a:p>
          <a:endParaRPr lang="en-GB"/>
        </a:p>
      </dgm:t>
    </dgm:pt>
    <dgm:pt modelId="{ED2D1A54-5827-49D7-AB91-60325FC396F1}">
      <dgm:prSet/>
      <dgm:spPr/>
      <dgm:t>
        <a:bodyPr/>
        <a:lstStyle/>
        <a:p>
          <a:pPr rtl="0"/>
          <a:r>
            <a:rPr lang="en-GB" dirty="0" smtClean="0"/>
            <a:t>4. Essential climate variable products</a:t>
          </a:r>
          <a:endParaRPr lang="en-GB" dirty="0"/>
        </a:p>
      </dgm:t>
    </dgm:pt>
    <dgm:pt modelId="{9044973E-C5F8-4F54-9809-FE618A266675}" type="parTrans" cxnId="{B72B660F-6268-44A1-9E6B-AF9C148614F6}">
      <dgm:prSet/>
      <dgm:spPr/>
      <dgm:t>
        <a:bodyPr/>
        <a:lstStyle/>
        <a:p>
          <a:endParaRPr lang="en-GB"/>
        </a:p>
      </dgm:t>
    </dgm:pt>
    <dgm:pt modelId="{D8CB088A-4370-4AD9-A401-2D2EA516B450}" type="sibTrans" cxnId="{B72B660F-6268-44A1-9E6B-AF9C148614F6}">
      <dgm:prSet/>
      <dgm:spPr/>
      <dgm:t>
        <a:bodyPr/>
        <a:lstStyle/>
        <a:p>
          <a:endParaRPr lang="en-GB"/>
        </a:p>
      </dgm:t>
    </dgm:pt>
    <dgm:pt modelId="{DF9BB3A6-C190-4CE1-9F4B-9EF048201393}">
      <dgm:prSet/>
      <dgm:spPr/>
      <dgm:t>
        <a:bodyPr/>
        <a:lstStyle/>
        <a:p>
          <a:pPr rtl="0"/>
          <a:r>
            <a:rPr lang="en-GB" dirty="0" smtClean="0"/>
            <a:t>5. Climate services</a:t>
          </a:r>
          <a:endParaRPr lang="en-GB" dirty="0"/>
        </a:p>
      </dgm:t>
    </dgm:pt>
    <dgm:pt modelId="{C3935400-8597-44E1-99BD-1F665289D6BA}" type="parTrans" cxnId="{F9A67976-6B55-4AB9-884A-4109A1155D55}">
      <dgm:prSet/>
      <dgm:spPr/>
      <dgm:t>
        <a:bodyPr/>
        <a:lstStyle/>
        <a:p>
          <a:endParaRPr lang="en-GB"/>
        </a:p>
      </dgm:t>
    </dgm:pt>
    <dgm:pt modelId="{09C1B46D-A3BA-4177-8474-C1FD8DA8F60F}" type="sibTrans" cxnId="{F9A67976-6B55-4AB9-884A-4109A1155D55}">
      <dgm:prSet/>
      <dgm:spPr/>
      <dgm:t>
        <a:bodyPr/>
        <a:lstStyle/>
        <a:p>
          <a:endParaRPr lang="en-GB"/>
        </a:p>
      </dgm:t>
    </dgm:pt>
    <dgm:pt modelId="{5ED02C9A-A2AA-42BB-95F0-08497811146D}" type="pres">
      <dgm:prSet presAssocID="{0A8B2D6D-A246-48C6-86F9-3043AED5F99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0C4911D-862F-4288-92EF-C9B51849E03E}" type="pres">
      <dgm:prSet presAssocID="{12F4B5CD-E588-4C8E-B293-13EF39A8DC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D4CC1C-2F9D-435B-B88B-A9F05DB94574}" type="pres">
      <dgm:prSet presAssocID="{A3BE5FEB-3FA9-4669-880C-9C35203C86F5}" presName="sibTrans" presStyleLbl="sibTrans2D1" presStyleIdx="0" presStyleCnt="4"/>
      <dgm:spPr/>
      <dgm:t>
        <a:bodyPr/>
        <a:lstStyle/>
        <a:p>
          <a:endParaRPr lang="en-GB"/>
        </a:p>
      </dgm:t>
    </dgm:pt>
    <dgm:pt modelId="{EE9CDB9B-965D-4A35-BA72-2E274301251F}" type="pres">
      <dgm:prSet presAssocID="{A3BE5FEB-3FA9-4669-880C-9C35203C86F5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A3E449E6-C92D-429E-91DE-BB7E01DF2C71}" type="pres">
      <dgm:prSet presAssocID="{C633FD4B-3AB6-4164-8158-E4D86E207D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1A2E-57D7-4809-A6E3-9C031280F40F}" type="pres">
      <dgm:prSet presAssocID="{3049B56E-1E98-4844-B045-A614580CE107}" presName="sibTrans" presStyleLbl="sibTrans2D1" presStyleIdx="1" presStyleCnt="4"/>
      <dgm:spPr/>
      <dgm:t>
        <a:bodyPr/>
        <a:lstStyle/>
        <a:p>
          <a:endParaRPr lang="en-GB"/>
        </a:p>
      </dgm:t>
    </dgm:pt>
    <dgm:pt modelId="{23CAC518-983B-4C39-8B00-A76EEA74412D}" type="pres">
      <dgm:prSet presAssocID="{3049B56E-1E98-4844-B045-A614580CE107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E8D250CA-F7D8-4C81-BA14-5C8DB2210F00}" type="pres">
      <dgm:prSet presAssocID="{7E3B7DB0-2E6D-43A9-AB72-982037D9780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9463FD-261E-460D-87CE-5F8E943896B6}" type="pres">
      <dgm:prSet presAssocID="{06F7C129-FEAA-4C4F-BF69-6A9526F7EAD1}" presName="sibTrans" presStyleLbl="sibTrans2D1" presStyleIdx="2" presStyleCnt="4"/>
      <dgm:spPr/>
      <dgm:t>
        <a:bodyPr/>
        <a:lstStyle/>
        <a:p>
          <a:endParaRPr lang="en-GB"/>
        </a:p>
      </dgm:t>
    </dgm:pt>
    <dgm:pt modelId="{FB1FBFF4-50B6-49B6-A6E9-2A9FC6FFE2B4}" type="pres">
      <dgm:prSet presAssocID="{06F7C129-FEAA-4C4F-BF69-6A9526F7EAD1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A0F3627A-67B9-416B-AEBF-CC33F13525DA}" type="pres">
      <dgm:prSet presAssocID="{ED2D1A54-5827-49D7-AB91-60325FC396F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0CD179-8E07-4F16-BBC7-67F3877EF057}" type="pres">
      <dgm:prSet presAssocID="{D8CB088A-4370-4AD9-A401-2D2EA516B450}" presName="sibTrans" presStyleLbl="sibTrans2D1" presStyleIdx="3" presStyleCnt="4"/>
      <dgm:spPr/>
      <dgm:t>
        <a:bodyPr/>
        <a:lstStyle/>
        <a:p>
          <a:endParaRPr lang="en-GB"/>
        </a:p>
      </dgm:t>
    </dgm:pt>
    <dgm:pt modelId="{FAD5A92D-6D2D-434E-BE8C-47B83C0564DA}" type="pres">
      <dgm:prSet presAssocID="{D8CB088A-4370-4AD9-A401-2D2EA516B450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01C7AF30-E457-435E-80C4-0DB98154BAAE}" type="pres">
      <dgm:prSet presAssocID="{DF9BB3A6-C190-4CE1-9F4B-9EF0482013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CDDDB1D-9AA6-450A-AB34-C96F07904EBE}" type="presOf" srcId="{D8CB088A-4370-4AD9-A401-2D2EA516B450}" destId="{FAD5A92D-6D2D-434E-BE8C-47B83C0564DA}" srcOrd="1" destOrd="0" presId="urn:microsoft.com/office/officeart/2005/8/layout/process1"/>
    <dgm:cxn modelId="{CDA8A0DE-1787-4BDA-89AC-49BCE515678D}" type="presOf" srcId="{C633FD4B-3AB6-4164-8158-E4D86E207DE2}" destId="{A3E449E6-C92D-429E-91DE-BB7E01DF2C71}" srcOrd="0" destOrd="0" presId="urn:microsoft.com/office/officeart/2005/8/layout/process1"/>
    <dgm:cxn modelId="{07F10C9D-8001-4A10-926D-8B5CC4FAE69E}" type="presOf" srcId="{ED2D1A54-5827-49D7-AB91-60325FC396F1}" destId="{A0F3627A-67B9-416B-AEBF-CC33F13525DA}" srcOrd="0" destOrd="0" presId="urn:microsoft.com/office/officeart/2005/8/layout/process1"/>
    <dgm:cxn modelId="{F9A67976-6B55-4AB9-884A-4109A1155D55}" srcId="{0A8B2D6D-A246-48C6-86F9-3043AED5F99B}" destId="{DF9BB3A6-C190-4CE1-9F4B-9EF048201393}" srcOrd="4" destOrd="0" parTransId="{C3935400-8597-44E1-99BD-1F665289D6BA}" sibTransId="{09C1B46D-A3BA-4177-8474-C1FD8DA8F60F}"/>
    <dgm:cxn modelId="{404FCDE6-0123-4244-8ABC-7973E10939FC}" srcId="{0A8B2D6D-A246-48C6-86F9-3043AED5F99B}" destId="{7E3B7DB0-2E6D-43A9-AB72-982037D97808}" srcOrd="2" destOrd="0" parTransId="{9B70BAA1-B156-471C-A94F-A9E53BD9DC87}" sibTransId="{06F7C129-FEAA-4C4F-BF69-6A9526F7EAD1}"/>
    <dgm:cxn modelId="{398ECF38-4C84-47E8-ACD3-CCD379AFFD5C}" srcId="{0A8B2D6D-A246-48C6-86F9-3043AED5F99B}" destId="{C633FD4B-3AB6-4164-8158-E4D86E207DE2}" srcOrd="1" destOrd="0" parTransId="{1F4F3151-21F4-4DBB-810B-DC7859B229A3}" sibTransId="{3049B56E-1E98-4844-B045-A614580CE107}"/>
    <dgm:cxn modelId="{FB847FCA-D39B-47F2-ABFC-9280EC490311}" type="presOf" srcId="{0A8B2D6D-A246-48C6-86F9-3043AED5F99B}" destId="{5ED02C9A-A2AA-42BB-95F0-08497811146D}" srcOrd="0" destOrd="0" presId="urn:microsoft.com/office/officeart/2005/8/layout/process1"/>
    <dgm:cxn modelId="{0A2E0D9A-658D-42BB-8C52-8478187C010F}" type="presOf" srcId="{3049B56E-1E98-4844-B045-A614580CE107}" destId="{23CAC518-983B-4C39-8B00-A76EEA74412D}" srcOrd="1" destOrd="0" presId="urn:microsoft.com/office/officeart/2005/8/layout/process1"/>
    <dgm:cxn modelId="{1AD01F91-07EA-4AA5-8C60-3318C6CA5F0E}" srcId="{0A8B2D6D-A246-48C6-86F9-3043AED5F99B}" destId="{12F4B5CD-E588-4C8E-B293-13EF39A8DCA1}" srcOrd="0" destOrd="0" parTransId="{4CF5EC00-1D44-4DA3-A62A-09D0CED1636C}" sibTransId="{A3BE5FEB-3FA9-4669-880C-9C35203C86F5}"/>
    <dgm:cxn modelId="{B72B660F-6268-44A1-9E6B-AF9C148614F6}" srcId="{0A8B2D6D-A246-48C6-86F9-3043AED5F99B}" destId="{ED2D1A54-5827-49D7-AB91-60325FC396F1}" srcOrd="3" destOrd="0" parTransId="{9044973E-C5F8-4F54-9809-FE618A266675}" sibTransId="{D8CB088A-4370-4AD9-A401-2D2EA516B450}"/>
    <dgm:cxn modelId="{F0B8E31C-95FD-446D-8AC5-DE6E1DBCB9F8}" type="presOf" srcId="{A3BE5FEB-3FA9-4669-880C-9C35203C86F5}" destId="{E3D4CC1C-2F9D-435B-B88B-A9F05DB94574}" srcOrd="0" destOrd="0" presId="urn:microsoft.com/office/officeart/2005/8/layout/process1"/>
    <dgm:cxn modelId="{B5ADC539-EEE8-438B-8FDA-37E545F8DC39}" type="presOf" srcId="{12F4B5CD-E588-4C8E-B293-13EF39A8DCA1}" destId="{D0C4911D-862F-4288-92EF-C9B51849E03E}" srcOrd="0" destOrd="0" presId="urn:microsoft.com/office/officeart/2005/8/layout/process1"/>
    <dgm:cxn modelId="{EC8E97E5-4A88-4FA3-99BD-1D14F36896CB}" type="presOf" srcId="{7E3B7DB0-2E6D-43A9-AB72-982037D97808}" destId="{E8D250CA-F7D8-4C81-BA14-5C8DB2210F00}" srcOrd="0" destOrd="0" presId="urn:microsoft.com/office/officeart/2005/8/layout/process1"/>
    <dgm:cxn modelId="{A76D45CF-46D6-4579-B233-610C5270A46A}" type="presOf" srcId="{3049B56E-1E98-4844-B045-A614580CE107}" destId="{432F1A2E-57D7-4809-A6E3-9C031280F40F}" srcOrd="0" destOrd="0" presId="urn:microsoft.com/office/officeart/2005/8/layout/process1"/>
    <dgm:cxn modelId="{3DB41EF8-2BEC-4382-8BC6-0B57E7D4A9F4}" type="presOf" srcId="{DF9BB3A6-C190-4CE1-9F4B-9EF048201393}" destId="{01C7AF30-E457-435E-80C4-0DB98154BAAE}" srcOrd="0" destOrd="0" presId="urn:microsoft.com/office/officeart/2005/8/layout/process1"/>
    <dgm:cxn modelId="{5A0984A6-F10F-4F65-B613-8338EA3F8870}" type="presOf" srcId="{A3BE5FEB-3FA9-4669-880C-9C35203C86F5}" destId="{EE9CDB9B-965D-4A35-BA72-2E274301251F}" srcOrd="1" destOrd="0" presId="urn:microsoft.com/office/officeart/2005/8/layout/process1"/>
    <dgm:cxn modelId="{FAEB9A46-9BB8-4807-944F-822DC394CF12}" type="presOf" srcId="{06F7C129-FEAA-4C4F-BF69-6A9526F7EAD1}" destId="{009463FD-261E-460D-87CE-5F8E943896B6}" srcOrd="0" destOrd="0" presId="urn:microsoft.com/office/officeart/2005/8/layout/process1"/>
    <dgm:cxn modelId="{7DECB498-9147-4D69-9F57-DFC7A9174D6B}" type="presOf" srcId="{06F7C129-FEAA-4C4F-BF69-6A9526F7EAD1}" destId="{FB1FBFF4-50B6-49B6-A6E9-2A9FC6FFE2B4}" srcOrd="1" destOrd="0" presId="urn:microsoft.com/office/officeart/2005/8/layout/process1"/>
    <dgm:cxn modelId="{B9801D23-7791-498B-9BF0-9A1983FEB721}" type="presOf" srcId="{D8CB088A-4370-4AD9-A401-2D2EA516B450}" destId="{A50CD179-8E07-4F16-BBC7-67F3877EF057}" srcOrd="0" destOrd="0" presId="urn:microsoft.com/office/officeart/2005/8/layout/process1"/>
    <dgm:cxn modelId="{770FFCA1-C466-438B-A2C5-9C690C6149AF}" type="presParOf" srcId="{5ED02C9A-A2AA-42BB-95F0-08497811146D}" destId="{D0C4911D-862F-4288-92EF-C9B51849E03E}" srcOrd="0" destOrd="0" presId="urn:microsoft.com/office/officeart/2005/8/layout/process1"/>
    <dgm:cxn modelId="{1751ED79-24EC-401A-83EB-6A65C05723CE}" type="presParOf" srcId="{5ED02C9A-A2AA-42BB-95F0-08497811146D}" destId="{E3D4CC1C-2F9D-435B-B88B-A9F05DB94574}" srcOrd="1" destOrd="0" presId="urn:microsoft.com/office/officeart/2005/8/layout/process1"/>
    <dgm:cxn modelId="{4DF7B906-50FC-46B2-88E0-6D21A65580C3}" type="presParOf" srcId="{E3D4CC1C-2F9D-435B-B88B-A9F05DB94574}" destId="{EE9CDB9B-965D-4A35-BA72-2E274301251F}" srcOrd="0" destOrd="0" presId="urn:microsoft.com/office/officeart/2005/8/layout/process1"/>
    <dgm:cxn modelId="{D1921C63-6811-429E-8829-E8D04937DC4F}" type="presParOf" srcId="{5ED02C9A-A2AA-42BB-95F0-08497811146D}" destId="{A3E449E6-C92D-429E-91DE-BB7E01DF2C71}" srcOrd="2" destOrd="0" presId="urn:microsoft.com/office/officeart/2005/8/layout/process1"/>
    <dgm:cxn modelId="{459E007E-423E-4F70-A04D-D7AE32FD77FD}" type="presParOf" srcId="{5ED02C9A-A2AA-42BB-95F0-08497811146D}" destId="{432F1A2E-57D7-4809-A6E3-9C031280F40F}" srcOrd="3" destOrd="0" presId="urn:microsoft.com/office/officeart/2005/8/layout/process1"/>
    <dgm:cxn modelId="{BCF6C2D9-BF91-4B99-B137-F5FC1EB24A02}" type="presParOf" srcId="{432F1A2E-57D7-4809-A6E3-9C031280F40F}" destId="{23CAC518-983B-4C39-8B00-A76EEA74412D}" srcOrd="0" destOrd="0" presId="urn:microsoft.com/office/officeart/2005/8/layout/process1"/>
    <dgm:cxn modelId="{62B9C8D1-C50E-4C98-87C8-A8F9C8BF9DD8}" type="presParOf" srcId="{5ED02C9A-A2AA-42BB-95F0-08497811146D}" destId="{E8D250CA-F7D8-4C81-BA14-5C8DB2210F00}" srcOrd="4" destOrd="0" presId="urn:microsoft.com/office/officeart/2005/8/layout/process1"/>
    <dgm:cxn modelId="{7FD8C51B-0E2A-4CFD-A666-BFF13A692A59}" type="presParOf" srcId="{5ED02C9A-A2AA-42BB-95F0-08497811146D}" destId="{009463FD-261E-460D-87CE-5F8E943896B6}" srcOrd="5" destOrd="0" presId="urn:microsoft.com/office/officeart/2005/8/layout/process1"/>
    <dgm:cxn modelId="{654D3651-4CD3-4480-A04D-B651792BAE81}" type="presParOf" srcId="{009463FD-261E-460D-87CE-5F8E943896B6}" destId="{FB1FBFF4-50B6-49B6-A6E9-2A9FC6FFE2B4}" srcOrd="0" destOrd="0" presId="urn:microsoft.com/office/officeart/2005/8/layout/process1"/>
    <dgm:cxn modelId="{A590821A-DB92-4090-9B3E-8CA61A2BA5E6}" type="presParOf" srcId="{5ED02C9A-A2AA-42BB-95F0-08497811146D}" destId="{A0F3627A-67B9-416B-AEBF-CC33F13525DA}" srcOrd="6" destOrd="0" presId="urn:microsoft.com/office/officeart/2005/8/layout/process1"/>
    <dgm:cxn modelId="{3EC64B97-E175-473A-B26D-1AFF41DAD233}" type="presParOf" srcId="{5ED02C9A-A2AA-42BB-95F0-08497811146D}" destId="{A50CD179-8E07-4F16-BBC7-67F3877EF057}" srcOrd="7" destOrd="0" presId="urn:microsoft.com/office/officeart/2005/8/layout/process1"/>
    <dgm:cxn modelId="{321C9540-C104-499E-ACD6-D41376363C1E}" type="presParOf" srcId="{A50CD179-8E07-4F16-BBC7-67F3877EF057}" destId="{FAD5A92D-6D2D-434E-BE8C-47B83C0564DA}" srcOrd="0" destOrd="0" presId="urn:microsoft.com/office/officeart/2005/8/layout/process1"/>
    <dgm:cxn modelId="{D23497E4-BA71-4D94-9392-2112458B1B51}" type="presParOf" srcId="{5ED02C9A-A2AA-42BB-95F0-08497811146D}" destId="{01C7AF30-E457-435E-80C4-0DB98154BAA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4911D-862F-4288-92EF-C9B51849E03E}">
      <dsp:nvSpPr>
        <dsp:cNvPr id="0" name=""/>
        <dsp:cNvSpPr/>
      </dsp:nvSpPr>
      <dsp:spPr>
        <a:xfrm>
          <a:off x="4324" y="564805"/>
          <a:ext cx="1340656" cy="1030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1. Observing systems</a:t>
          </a:r>
          <a:endParaRPr lang="en-GB" sz="1600" kern="1200" dirty="0"/>
        </a:p>
      </dsp:txBody>
      <dsp:txXfrm>
        <a:off x="34510" y="594991"/>
        <a:ext cx="1280284" cy="970257"/>
      </dsp:txXfrm>
    </dsp:sp>
    <dsp:sp modelId="{E3D4CC1C-2F9D-435B-B88B-A9F05DB94574}">
      <dsp:nvSpPr>
        <dsp:cNvPr id="0" name=""/>
        <dsp:cNvSpPr/>
      </dsp:nvSpPr>
      <dsp:spPr>
        <a:xfrm>
          <a:off x="1479047" y="913878"/>
          <a:ext cx="284219" cy="332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1479047" y="980374"/>
        <a:ext cx="198953" cy="199490"/>
      </dsp:txXfrm>
    </dsp:sp>
    <dsp:sp modelId="{A3E449E6-C92D-429E-91DE-BB7E01DF2C71}">
      <dsp:nvSpPr>
        <dsp:cNvPr id="0" name=""/>
        <dsp:cNvSpPr/>
      </dsp:nvSpPr>
      <dsp:spPr>
        <a:xfrm>
          <a:off x="1881244" y="564805"/>
          <a:ext cx="1340656" cy="1030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2. Observation records</a:t>
          </a:r>
          <a:endParaRPr lang="en-GB" sz="1600" kern="1200" dirty="0"/>
        </a:p>
      </dsp:txBody>
      <dsp:txXfrm>
        <a:off x="1911430" y="594991"/>
        <a:ext cx="1280284" cy="970257"/>
      </dsp:txXfrm>
    </dsp:sp>
    <dsp:sp modelId="{432F1A2E-57D7-4809-A6E3-9C031280F40F}">
      <dsp:nvSpPr>
        <dsp:cNvPr id="0" name=""/>
        <dsp:cNvSpPr/>
      </dsp:nvSpPr>
      <dsp:spPr>
        <a:xfrm>
          <a:off x="3355966" y="913878"/>
          <a:ext cx="284219" cy="332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3355966" y="980374"/>
        <a:ext cx="198953" cy="199490"/>
      </dsp:txXfrm>
    </dsp:sp>
    <dsp:sp modelId="{E8D250CA-F7D8-4C81-BA14-5C8DB2210F00}">
      <dsp:nvSpPr>
        <dsp:cNvPr id="0" name=""/>
        <dsp:cNvSpPr/>
      </dsp:nvSpPr>
      <dsp:spPr>
        <a:xfrm>
          <a:off x="3758163" y="564805"/>
          <a:ext cx="1340656" cy="1030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3. Climate data records</a:t>
          </a:r>
          <a:endParaRPr lang="en-GB" sz="1600" kern="1200" dirty="0"/>
        </a:p>
      </dsp:txBody>
      <dsp:txXfrm>
        <a:off x="3788349" y="594991"/>
        <a:ext cx="1280284" cy="970257"/>
      </dsp:txXfrm>
    </dsp:sp>
    <dsp:sp modelId="{009463FD-261E-460D-87CE-5F8E943896B6}">
      <dsp:nvSpPr>
        <dsp:cNvPr id="0" name=""/>
        <dsp:cNvSpPr/>
      </dsp:nvSpPr>
      <dsp:spPr>
        <a:xfrm>
          <a:off x="5232886" y="913878"/>
          <a:ext cx="284219" cy="332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5232886" y="980374"/>
        <a:ext cx="198953" cy="199490"/>
      </dsp:txXfrm>
    </dsp:sp>
    <dsp:sp modelId="{A0F3627A-67B9-416B-AEBF-CC33F13525DA}">
      <dsp:nvSpPr>
        <dsp:cNvPr id="0" name=""/>
        <dsp:cNvSpPr/>
      </dsp:nvSpPr>
      <dsp:spPr>
        <a:xfrm>
          <a:off x="5635083" y="564805"/>
          <a:ext cx="1340656" cy="1030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4. Essential climate variable products</a:t>
          </a:r>
          <a:endParaRPr lang="en-GB" sz="1600" kern="1200" dirty="0"/>
        </a:p>
      </dsp:txBody>
      <dsp:txXfrm>
        <a:off x="5665269" y="594991"/>
        <a:ext cx="1280284" cy="970257"/>
      </dsp:txXfrm>
    </dsp:sp>
    <dsp:sp modelId="{A50CD179-8E07-4F16-BBC7-67F3877EF057}">
      <dsp:nvSpPr>
        <dsp:cNvPr id="0" name=""/>
        <dsp:cNvSpPr/>
      </dsp:nvSpPr>
      <dsp:spPr>
        <a:xfrm>
          <a:off x="7109805" y="913878"/>
          <a:ext cx="284219" cy="332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7109805" y="980374"/>
        <a:ext cx="198953" cy="199490"/>
      </dsp:txXfrm>
    </dsp:sp>
    <dsp:sp modelId="{01C7AF30-E457-435E-80C4-0DB98154BAAE}">
      <dsp:nvSpPr>
        <dsp:cNvPr id="0" name=""/>
        <dsp:cNvSpPr/>
      </dsp:nvSpPr>
      <dsp:spPr>
        <a:xfrm>
          <a:off x="7512002" y="564805"/>
          <a:ext cx="1340656" cy="1030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5. Climate services</a:t>
          </a:r>
          <a:endParaRPr lang="en-GB" sz="1600" kern="1200" dirty="0"/>
        </a:p>
      </dsp:txBody>
      <dsp:txXfrm>
        <a:off x="7542188" y="594991"/>
        <a:ext cx="1280284" cy="970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28CF6A6-1C71-47A1-8021-DC267CFFB1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5256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5350"/>
            <a:ext cx="50292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AE2BBDA-35F4-4BDB-A150-6F468FA0D0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4724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007EA215-F10E-4A18-AF72-35107F7914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26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6FDAA8E3-BA16-48BC-B695-304FFE702D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36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3" y="304800"/>
            <a:ext cx="2036762" cy="5845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961063" cy="5845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B3B89316-E8DA-45F3-ABC7-267D867341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216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63E3EE20-B16E-4F07-BC75-21FE564455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3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9FFCA69C-B533-4AFA-922B-BF1DBE8B0D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117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3979863" cy="493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9463" y="1219200"/>
            <a:ext cx="3979862" cy="493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8D256F8-348F-4EC7-824E-E77EEE9A90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147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8BAC0DCC-5312-4B93-A232-197B8CE1A8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94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8050A0BB-CEA5-4AAE-BF6B-24601021CB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372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8CD61965-1C22-428D-BECE-A4C33F864E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014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3491FB09-3FA3-4CD8-80D4-1E3E30F596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518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2845BAD2-70A4-4C90-B7BE-626961B53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907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3713" y="304800"/>
            <a:ext cx="811371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112125" cy="493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468313" y="6356350"/>
            <a:ext cx="5688012" cy="282575"/>
          </a:xfrm>
          <a:prstGeom prst="parallelogram">
            <a:avLst>
              <a:gd name="adj" fmla="val 48739"/>
            </a:avLst>
          </a:prstGeom>
          <a:solidFill>
            <a:srgbClr val="0F36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3333FF"/>
              </a:solidFill>
            </a:endParaRPr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6356350"/>
            <a:ext cx="42481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5364163" y="5373688"/>
            <a:ext cx="7921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200" b="1">
                <a:solidFill>
                  <a:schemeClr val="bg1"/>
                </a:solidFill>
                <a:latin typeface="Arial" charset="0"/>
              </a:rPr>
              <a:t>Slide </a:t>
            </a:r>
            <a:fld id="{CC673C08-1391-46A0-A0AD-9CD82BEDBF41}" type="slidenum">
              <a:rPr lang="en-GB" altLang="en-US" sz="1200" b="1">
                <a:solidFill>
                  <a:schemeClr val="bg1"/>
                </a:solidFill>
                <a:latin typeface="Arial" charset="0"/>
              </a:rPr>
              <a:pPr/>
              <a:t>‹#›</a:t>
            </a:fld>
            <a:endParaRPr lang="en-GB" altLang="en-US" sz="1200" b="1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70665" name="Picture 9" descr="ECMWF_new_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6310313"/>
            <a:ext cx="2084387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32363" y="6353175"/>
            <a:ext cx="107950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altLang="en-US"/>
              <a:t>Slide </a:t>
            </a:r>
            <a:fld id="{01C0A28B-0979-4B6D-9F2D-1D7FD77302C0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993"/>
            <a:ext cx="1131811" cy="5446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dt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rgbClr val="0F3692"/>
          </a:solidFill>
          <a:latin typeface="Arial Black" pitchFamily="34" charset="0"/>
        </a:defRPr>
      </a:lvl9pPr>
    </p:titleStyle>
    <p:bodyStyle>
      <a:lvl1pPr marL="290513" indent="-290513" algn="l" defTabSz="762000" rtl="0" eaLnBrk="1" fontAlgn="base" hangingPunct="1">
        <a:lnSpc>
          <a:spcPts val="2500"/>
        </a:lnSpc>
        <a:spcBef>
          <a:spcPct val="0"/>
        </a:spcBef>
        <a:spcAft>
          <a:spcPts val="1000"/>
        </a:spcAft>
        <a:buClr>
          <a:schemeClr val="hlink"/>
        </a:buClr>
        <a:buSzPct val="100000"/>
        <a:buFont typeface="Wingdings" pitchFamily="2" charset="2"/>
        <a:buChar char="l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766763" indent="-285750" algn="l" defTabSz="762000" rtl="0" eaLnBrk="1" fontAlgn="base" hangingPunct="1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-"/>
        <a:defRPr b="1">
          <a:solidFill>
            <a:schemeClr val="tx1"/>
          </a:solidFill>
          <a:latin typeface="+mn-lt"/>
        </a:defRPr>
      </a:lvl2pPr>
      <a:lvl3pPr marL="1300163" indent="-3429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§"/>
        <a:defRPr b="1">
          <a:solidFill>
            <a:schemeClr val="tx1"/>
          </a:solidFill>
          <a:latin typeface="+mn-lt"/>
        </a:defRPr>
      </a:lvl3pPr>
      <a:lvl4pPr marL="1719263" indent="-2286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"/>
        <a:defRPr sz="2200" b="1">
          <a:solidFill>
            <a:schemeClr val="tx1"/>
          </a:solidFill>
          <a:latin typeface="+mn-lt"/>
        </a:defRPr>
      </a:lvl4pPr>
      <a:lvl5pPr marL="2138363" indent="-2286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"/>
        <a:defRPr sz="2200" b="1">
          <a:solidFill>
            <a:schemeClr val="tx1"/>
          </a:solidFill>
          <a:latin typeface="+mn-lt"/>
        </a:defRPr>
      </a:lvl5pPr>
      <a:lvl6pPr marL="2595563" indent="-2286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"/>
        <a:defRPr sz="2200" b="1">
          <a:solidFill>
            <a:schemeClr val="tx1"/>
          </a:solidFill>
          <a:latin typeface="+mn-lt"/>
        </a:defRPr>
      </a:lvl6pPr>
      <a:lvl7pPr marL="3052763" indent="-2286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"/>
        <a:defRPr sz="2200" b="1">
          <a:solidFill>
            <a:schemeClr val="tx1"/>
          </a:solidFill>
          <a:latin typeface="+mn-lt"/>
        </a:defRPr>
      </a:lvl7pPr>
      <a:lvl8pPr marL="3509963" indent="-2286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"/>
        <a:defRPr sz="2200" b="1">
          <a:solidFill>
            <a:schemeClr val="tx1"/>
          </a:solidFill>
          <a:latin typeface="+mn-lt"/>
        </a:defRPr>
      </a:lvl8pPr>
      <a:lvl9pPr marL="3967163" indent="-228600" algn="l" defTabSz="762000" rtl="0" eaLnBrk="1" fontAlgn="base" hangingPunct="1">
        <a:lnSpc>
          <a:spcPts val="2600"/>
        </a:lnSpc>
        <a:spcBef>
          <a:spcPct val="0"/>
        </a:spcBef>
        <a:spcAft>
          <a:spcPts val="800"/>
        </a:spcAft>
        <a:buClr>
          <a:schemeClr val="bg2"/>
        </a:buClr>
        <a:buSzPct val="100000"/>
        <a:buFont typeface="Wingdings" pitchFamily="2" charset="2"/>
        <a:buChar char="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520" y="2130425"/>
            <a:ext cx="8784976" cy="1470025"/>
          </a:xfrm>
        </p:spPr>
        <p:txBody>
          <a:bodyPr/>
          <a:lstStyle/>
          <a:p>
            <a:r>
              <a:rPr lang="en-US" altLang="en-US" dirty="0" smtClean="0"/>
              <a:t>CORE-CLIMAX activities relevant to WDAC3</a:t>
            </a:r>
            <a:endParaRPr lang="en-US" alt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P. </a:t>
            </a:r>
            <a:r>
              <a:rPr lang="en-GB" dirty="0" err="1" smtClean="0"/>
              <a:t>Poli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F549ECC4-D058-429F-97A3-A4E854AAD064}" type="slidenum">
              <a:rPr lang="en-GB" altLang="en-US"/>
              <a:pPr/>
              <a:t>1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48680"/>
            <a:ext cx="2723394" cy="13106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56679"/>
            <a:ext cx="8113712" cy="708025"/>
          </a:xfrm>
        </p:spPr>
        <p:txBody>
          <a:bodyPr/>
          <a:lstStyle/>
          <a:p>
            <a:r>
              <a:rPr lang="en-GB" dirty="0" smtClean="0"/>
              <a:t>Another conclusion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-108520" y="5919663"/>
            <a:ext cx="947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excerpt from Core-Climax D5.52, under responsibility of FMI, 2014</a:t>
            </a:r>
            <a:endParaRPr lang="en-GB" dirty="0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25" y="980728"/>
            <a:ext cx="3987009" cy="49307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076056" y="44624"/>
            <a:ext cx="3918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More than half the users already admit problems dealing with data sizes... Also more than half asks for greater </a:t>
            </a:r>
            <a:r>
              <a:rPr lang="en-GB" dirty="0" err="1" smtClean="0"/>
              <a:t>spatio</a:t>
            </a:r>
            <a:r>
              <a:rPr lang="en-GB" dirty="0" smtClean="0"/>
              <a:t>-temporal resolution! (not sure they are the same users…).</a:t>
            </a:r>
          </a:p>
          <a:p>
            <a:r>
              <a:rPr lang="en-GB" b="1" dirty="0" smtClean="0"/>
              <a:t>The answer cannot be to provide </a:t>
            </a:r>
            <a:r>
              <a:rPr lang="en-GB" b="1" dirty="0" err="1" smtClean="0"/>
              <a:t>Nx</a:t>
            </a:r>
            <a:r>
              <a:rPr lang="en-GB" b="1" dirty="0" smtClean="0"/>
              <a:t> larger datasets to meet their needs. </a:t>
            </a:r>
            <a:br>
              <a:rPr lang="en-GB" b="1" dirty="0" smtClean="0"/>
            </a:br>
            <a:r>
              <a:rPr lang="en-GB" dirty="0" smtClean="0"/>
              <a:t>Instead, it is probably time to seriously start exploring </a:t>
            </a:r>
            <a:r>
              <a:rPr lang="en-GB" dirty="0" err="1" smtClean="0"/>
              <a:t>subsetting</a:t>
            </a:r>
            <a:r>
              <a:rPr lang="en-GB" dirty="0" smtClean="0"/>
              <a:t>, processing, and visualization on-demand so users can reliably extract just what they need.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323528" y="2132856"/>
            <a:ext cx="4392488" cy="360040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23528" y="3573016"/>
            <a:ext cx="4392488" cy="1008112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80537" y="692696"/>
            <a:ext cx="3288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Based on 2486 responses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85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to formalize processes or encourage ‘best-practice’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3016"/>
            <a:ext cx="8112125" cy="2576959"/>
          </a:xfrm>
        </p:spPr>
        <p:txBody>
          <a:bodyPr/>
          <a:lstStyle/>
          <a:p>
            <a:r>
              <a:rPr lang="en-GB" dirty="0" smtClean="0"/>
              <a:t>The WPs of the project explore some of the steps above.</a:t>
            </a:r>
          </a:p>
          <a:p>
            <a:r>
              <a:rPr lang="en-GB" dirty="0" smtClean="0"/>
              <a:t>WP4 in particular explores the feedback of reanalysis to updates of CDRs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11</a:t>
            </a:fld>
            <a:endParaRPr lang="en-GB" alt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493963"/>
              </p:ext>
            </p:extLst>
          </p:nvPr>
        </p:nvGraphicFramePr>
        <p:xfrm>
          <a:off x="71500" y="1196752"/>
          <a:ext cx="8856984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13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WP4 initial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Based on consulting (thanks to visits) with various CDR data providers who use reanalysis as ancillary data in their processes:</a:t>
            </a:r>
          </a:p>
          <a:p>
            <a:r>
              <a:rPr lang="en-GB" dirty="0" smtClean="0"/>
              <a:t>There is a need to better identify reanalysis products uniquely and adopt traceability</a:t>
            </a:r>
          </a:p>
          <a:p>
            <a:pPr lvl="1"/>
            <a:r>
              <a:rPr lang="en-GB" dirty="0" smtClean="0"/>
              <a:t>Possible solution is for all reanalysis producers to adopt </a:t>
            </a:r>
            <a:r>
              <a:rPr lang="en-GB" dirty="0" err="1" smtClean="0"/>
              <a:t>Digitial</a:t>
            </a:r>
            <a:r>
              <a:rPr lang="en-GB" dirty="0" smtClean="0"/>
              <a:t> Objet Identifiers (DOIs)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eforehand it would be nice if they agreed between themselves, so a single system gets adopted (e.g., Tag individual fields? Tag by geophysical variable? Tag by post-processed resolution?)</a:t>
            </a:r>
          </a:p>
          <a:p>
            <a:r>
              <a:rPr lang="en-GB" dirty="0" smtClean="0"/>
              <a:t>There are multiple needs for data formats.</a:t>
            </a:r>
          </a:p>
          <a:p>
            <a:pPr lvl="1"/>
            <a:r>
              <a:rPr lang="en-GB" dirty="0" smtClean="0"/>
              <a:t>Reanalysis data providers need to support them all or come up with standard data format converters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 smtClean="0"/>
              <a:t>CORE-CLIMAX &amp; WDAC3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5121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WP4 initial conclusions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667" y="1219200"/>
            <a:ext cx="8317805" cy="4930775"/>
          </a:xfrm>
        </p:spPr>
        <p:txBody>
          <a:bodyPr/>
          <a:lstStyle/>
          <a:p>
            <a:r>
              <a:rPr lang="en-GB" dirty="0"/>
              <a:t>Data access is still a major problem</a:t>
            </a:r>
          </a:p>
          <a:p>
            <a:pPr lvl="1"/>
            <a:r>
              <a:rPr lang="en-GB" dirty="0"/>
              <a:t>Should we explore solutions to allow for users’ processing where </a:t>
            </a:r>
            <a:r>
              <a:rPr lang="en-GB" dirty="0" smtClean="0"/>
              <a:t>the </a:t>
            </a:r>
            <a:r>
              <a:rPr lang="en-GB" dirty="0"/>
              <a:t>data are, rather than trying to push </a:t>
            </a:r>
            <a:r>
              <a:rPr lang="en-GB" dirty="0" smtClean="0"/>
              <a:t>ever-more </a:t>
            </a:r>
            <a:r>
              <a:rPr lang="en-GB" dirty="0"/>
              <a:t>data to users who are, yes, interested in resolution, but only at some locations or to compute some grand averages/budgets anyway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Side thought: as trends are for computing capacity to double faster than archiving capacity, there will become a point when it is not practically feasible to imagine that users have to download masses of data to do their processing. Raises many questions…</a:t>
            </a:r>
          </a:p>
          <a:p>
            <a:r>
              <a:rPr lang="en-GB" dirty="0" smtClean="0"/>
              <a:t>“How good are the reanalysis products?”</a:t>
            </a:r>
          </a:p>
          <a:p>
            <a:pPr lvl="1"/>
            <a:r>
              <a:rPr lang="en-GB" dirty="0" smtClean="0"/>
              <a:t>Long-standing question which further justifies the move toward ensemble of reanalyses, whereby the spread is a first proxy for uncertainty</a:t>
            </a:r>
          </a:p>
          <a:p>
            <a:pPr lvl="1"/>
            <a:r>
              <a:rPr lang="en-GB" dirty="0" smtClean="0"/>
              <a:t>Consequences/opportunity for regional reanalyses to also propagate/build upon this ensemble information and add value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734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Capacity building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capacity building workshop was held at FMI in </a:t>
            </a:r>
            <a:r>
              <a:rPr lang="en-GB" dirty="0"/>
              <a:t>March </a:t>
            </a:r>
            <a:r>
              <a:rPr lang="en-GB" dirty="0" smtClean="0"/>
              <a:t>2014. Topics covered include:</a:t>
            </a:r>
          </a:p>
          <a:p>
            <a:pPr lvl="1"/>
            <a:r>
              <a:rPr lang="en-GB" dirty="0" smtClean="0"/>
              <a:t>Existing datasets and tools for climate services</a:t>
            </a:r>
          </a:p>
          <a:p>
            <a:pPr lvl="1"/>
            <a:r>
              <a:rPr lang="en-GB" dirty="0" smtClean="0"/>
              <a:t>Reanalysis and data assimilation</a:t>
            </a:r>
          </a:p>
          <a:p>
            <a:pPr lvl="1"/>
            <a:r>
              <a:rPr lang="en-GB" dirty="0" smtClean="0"/>
              <a:t>Choosing data fit for application</a:t>
            </a:r>
          </a:p>
          <a:p>
            <a:pPr lvl="1"/>
            <a:r>
              <a:rPr lang="en-GB" dirty="0" smtClean="0"/>
              <a:t>Format was 1/3 lecture, 2/3 hands-on practical</a:t>
            </a:r>
          </a:p>
          <a:p>
            <a:r>
              <a:rPr lang="en-GB" dirty="0" smtClean="0"/>
              <a:t>A second workshop, </a:t>
            </a:r>
            <a:r>
              <a:rPr lang="en-GB" dirty="0"/>
              <a:t>opened to </a:t>
            </a:r>
            <a:r>
              <a:rPr lang="en-GB" dirty="0" smtClean="0"/>
              <a:t>everyone, </a:t>
            </a:r>
            <a:r>
              <a:rPr lang="en-GB" dirty="0"/>
              <a:t>is planned for the EMS in Prague.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Please advertise and mention to contact </a:t>
            </a:r>
            <a:r>
              <a:rPr lang="en-GB" dirty="0"/>
              <a:t>&lt;w.j.timmermans@utwente.nl&gt; to register </a:t>
            </a:r>
            <a:r>
              <a:rPr lang="en-GB" dirty="0" smtClean="0"/>
              <a:t>interest.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9020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3999" cy="708025"/>
          </a:xfrm>
        </p:spPr>
        <p:txBody>
          <a:bodyPr/>
          <a:lstStyle/>
          <a:p>
            <a:r>
              <a:rPr lang="en-GB" dirty="0" smtClean="0"/>
              <a:t>Procedure for inter-comparison of reanalyses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688632"/>
          </a:xfrm>
        </p:spPr>
        <p:txBody>
          <a:bodyPr/>
          <a:lstStyle/>
          <a:p>
            <a:r>
              <a:rPr lang="en-GB" u="sng" dirty="0" smtClean="0"/>
              <a:t>Not an R&amp;D activity</a:t>
            </a:r>
          </a:p>
          <a:p>
            <a:r>
              <a:rPr lang="en-GB" dirty="0" smtClean="0"/>
              <a:t>First draft in progress, document to be delivered in 2014</a:t>
            </a:r>
          </a:p>
          <a:p>
            <a:r>
              <a:rPr lang="en-GB" dirty="0" smtClean="0"/>
              <a:t>Don’t expect miracles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dirty="0"/>
              <a:t>when it comes to covering the full scope of data produced by reanalyses </a:t>
            </a:r>
            <a:r>
              <a:rPr lang="en-GB" dirty="0" smtClean="0"/>
              <a:t>= hard work (and sometimes even possibly non-conclusive)</a:t>
            </a:r>
          </a:p>
          <a:p>
            <a:r>
              <a:rPr lang="en-GB" dirty="0" smtClean="0"/>
              <a:t>For gridded fields the comparisons may be deceptively easier than for fit to observations (observation feedback)</a:t>
            </a:r>
          </a:p>
          <a:p>
            <a:r>
              <a:rPr lang="en-GB" dirty="0" smtClean="0"/>
              <a:t>Comparing observation feedback could prove more conclusive to evaluate one reanalysis dataset against another (and understand strengths &amp; weaknesses in each)</a:t>
            </a:r>
          </a:p>
          <a:p>
            <a:pPr lvl="1"/>
            <a:r>
              <a:rPr lang="en-GB" dirty="0" smtClean="0"/>
              <a:t>Each reanalysis system tries to look its best to form quantities equivalent to the observations, because departures drive increments</a:t>
            </a:r>
          </a:p>
          <a:p>
            <a:pPr lvl="1"/>
            <a:r>
              <a:rPr lang="en-GB" dirty="0" smtClean="0"/>
              <a:t>Observation feedback access in the works (e.g., ERA-CLIM2)</a:t>
            </a:r>
          </a:p>
          <a:p>
            <a:pPr lvl="1"/>
            <a:r>
              <a:rPr lang="en-GB" dirty="0" smtClean="0"/>
              <a:t>Simple problem, however: no standards to get feedback that we can compare between reanalysis systems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4003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CORE-CLIMAX-sponsored coordination meetings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1340768"/>
            <a:ext cx="8447087" cy="4755231"/>
          </a:xfrm>
        </p:spPr>
        <p:txBody>
          <a:bodyPr/>
          <a:lstStyle/>
          <a:p>
            <a:r>
              <a:rPr lang="en-GB" dirty="0" smtClean="0"/>
              <a:t>Planned at ECMWF</a:t>
            </a:r>
          </a:p>
          <a:p>
            <a:r>
              <a:rPr lang="en-GB" dirty="0" smtClean="0"/>
              <a:t>Pending formal acceptance, but hopefully in 2014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Coordination </a:t>
            </a:r>
            <a:r>
              <a:rPr lang="en-GB" dirty="0"/>
              <a:t>Meeting Towards Exchanging Reanalysis Observation Feedback and </a:t>
            </a:r>
            <a:r>
              <a:rPr lang="en-GB" dirty="0" smtClean="0"/>
              <a:t>Blacklists</a:t>
            </a:r>
          </a:p>
          <a:p>
            <a:pPr lvl="1"/>
            <a:r>
              <a:rPr lang="en-GB" dirty="0" smtClean="0"/>
              <a:t>Focus on global atmospheric reanalyses for a practical start</a:t>
            </a:r>
          </a:p>
          <a:p>
            <a:pPr lvl="1"/>
            <a:r>
              <a:rPr lang="en-GB" dirty="0" smtClean="0"/>
              <a:t>Very likely during the week starting 10 November 2014</a:t>
            </a:r>
          </a:p>
          <a:p>
            <a:pPr lvl="1"/>
            <a:endParaRPr lang="en-GB" dirty="0"/>
          </a:p>
          <a:p>
            <a:r>
              <a:rPr lang="en-GB" dirty="0"/>
              <a:t>Coordination Meeting Towards a Global Archive of Historical In Situ Snow Data </a:t>
            </a:r>
          </a:p>
          <a:p>
            <a:pPr lvl="1"/>
            <a:r>
              <a:rPr lang="en-GB" dirty="0"/>
              <a:t>Difficult to find single point of contact at national levels, archives are not always consolidated </a:t>
            </a:r>
            <a:r>
              <a:rPr lang="en-GB" dirty="0" smtClean="0"/>
              <a:t>nationally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5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44624"/>
            <a:ext cx="8113712" cy="708025"/>
          </a:xfrm>
        </p:spPr>
        <p:txBody>
          <a:bodyPr/>
          <a:lstStyle/>
          <a:p>
            <a:r>
              <a:rPr lang="en-GB" dirty="0" smtClean="0"/>
              <a:t>Selected take-home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4930775"/>
          </a:xfrm>
        </p:spPr>
        <p:txBody>
          <a:bodyPr/>
          <a:lstStyle/>
          <a:p>
            <a:r>
              <a:rPr lang="en-GB" dirty="0" smtClean="0"/>
              <a:t>The effectiveness of this coordination project (without R&amp;D) in isolating simple, effective tracks for improvements is far beyond our expectations</a:t>
            </a:r>
          </a:p>
          <a:p>
            <a:pPr lvl="1"/>
            <a:r>
              <a:rPr lang="en-GB" dirty="0" smtClean="0"/>
              <a:t>European research on climate change needs more of this (ESF?)</a:t>
            </a:r>
          </a:p>
          <a:p>
            <a:endParaRPr lang="en-GB" dirty="0" smtClean="0"/>
          </a:p>
          <a:p>
            <a:r>
              <a:rPr lang="en-GB" dirty="0" smtClean="0"/>
              <a:t>“Access” stands out as a buzzword in all issues discussed:</a:t>
            </a:r>
          </a:p>
          <a:p>
            <a:pPr lvl="1"/>
            <a:r>
              <a:rPr lang="en-GB" dirty="0" smtClean="0"/>
              <a:t>Access to training and information about reanalysis product limitations and applicability</a:t>
            </a:r>
          </a:p>
          <a:p>
            <a:pPr lvl="2"/>
            <a:r>
              <a:rPr lang="en-GB" dirty="0" smtClean="0"/>
              <a:t>1 remaining capacity building ahead: EMS Prague</a:t>
            </a:r>
          </a:p>
          <a:p>
            <a:pPr lvl="1"/>
            <a:r>
              <a:rPr lang="en-GB" dirty="0" smtClean="0"/>
              <a:t>Access to increasingly large datasets</a:t>
            </a:r>
          </a:p>
          <a:p>
            <a:pPr lvl="2"/>
            <a:r>
              <a:rPr lang="en-GB" dirty="0"/>
              <a:t>W</a:t>
            </a:r>
            <a:r>
              <a:rPr lang="en-GB" dirty="0" smtClean="0"/>
              <a:t>ould the way forward be to move user processing to the data servers?</a:t>
            </a:r>
          </a:p>
          <a:p>
            <a:pPr lvl="1"/>
            <a:r>
              <a:rPr lang="en-GB" dirty="0" smtClean="0"/>
              <a:t>Access to observation feedback</a:t>
            </a:r>
          </a:p>
          <a:p>
            <a:pPr lvl="2"/>
            <a:r>
              <a:rPr lang="en-GB" dirty="0" smtClean="0"/>
              <a:t>Coordination meeting to agree on a way forward to exchange feedback between 4 global atm. reanalysis producers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18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116632"/>
            <a:ext cx="8113712" cy="708025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604448" cy="49307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dirty="0" smtClean="0"/>
              <a:t>CORE-CLIMAX project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dirty="0" smtClean="0"/>
              <a:t>	Components </a:t>
            </a:r>
            <a:r>
              <a:rPr lang="en-GB" dirty="0"/>
              <a:t>relevant to </a:t>
            </a:r>
            <a:r>
              <a:rPr lang="en-GB" dirty="0" smtClean="0"/>
              <a:t>WDAC3:</a:t>
            </a:r>
            <a:br>
              <a:rPr lang="en-GB" dirty="0" smtClean="0"/>
            </a:br>
            <a:r>
              <a:rPr lang="en-GB" sz="1400" dirty="0" smtClean="0"/>
              <a:t>(</a:t>
            </a:r>
            <a:r>
              <a:rPr lang="en-GB" sz="1400" dirty="0"/>
              <a:t>other </a:t>
            </a:r>
            <a:r>
              <a:rPr lang="en-GB" sz="1400" dirty="0" smtClean="0"/>
              <a:t>than dataset </a:t>
            </a:r>
            <a:r>
              <a:rPr lang="en-GB" sz="1400" dirty="0" smtClean="0"/>
              <a:t>maturity – </a:t>
            </a:r>
            <a:r>
              <a:rPr lang="en-GB" sz="1400" dirty="0" smtClean="0"/>
              <a:t>already covered </a:t>
            </a:r>
            <a:r>
              <a:rPr lang="en-GB" sz="1400" dirty="0" smtClean="0"/>
              <a:t>at last meeting </a:t>
            </a:r>
            <a:r>
              <a:rPr lang="en-GB" sz="1400" dirty="0" smtClean="0"/>
              <a:t>by J. Schulz)</a:t>
            </a:r>
            <a:endParaRPr lang="en-GB" sz="1400" dirty="0"/>
          </a:p>
          <a:p>
            <a:pPr>
              <a:lnSpc>
                <a:spcPct val="200000"/>
              </a:lnSpc>
            </a:pPr>
            <a:r>
              <a:rPr lang="en-GB" dirty="0" smtClean="0"/>
              <a:t>Reanalysis user and application survey results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Feed-back of reanalysis improvements to CDR generation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Capacity building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Reanalysis inter-comparison procedure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611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CORE-CLIMAX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529"/>
            <a:ext cx="8112125" cy="4930775"/>
          </a:xfrm>
        </p:spPr>
        <p:txBody>
          <a:bodyPr/>
          <a:lstStyle/>
          <a:p>
            <a:r>
              <a:rPr lang="en-GB" dirty="0"/>
              <a:t>Funded by EU FP7 for 2.5 years (Q1 2012-Q2 2014</a:t>
            </a:r>
            <a:r>
              <a:rPr lang="en-GB" dirty="0" smtClean="0"/>
              <a:t>)</a:t>
            </a:r>
            <a:r>
              <a:rPr lang="en-GB" dirty="0"/>
              <a:t> , grant agreement N</a:t>
            </a:r>
            <a:r>
              <a:rPr lang="en-GB" baseline="30000" dirty="0"/>
              <a:t>o</a:t>
            </a:r>
            <a:r>
              <a:rPr lang="en-GB" dirty="0"/>
              <a:t> </a:t>
            </a:r>
            <a:r>
              <a:rPr lang="en-GB" dirty="0" smtClean="0"/>
              <a:t>313085, 2M€ funding</a:t>
            </a:r>
            <a:endParaRPr lang="en-GB" dirty="0"/>
          </a:p>
          <a:p>
            <a:r>
              <a:rPr lang="en-GB" dirty="0" smtClean="0"/>
              <a:t>A </a:t>
            </a:r>
            <a:r>
              <a:rPr lang="en-GB" u="sng" dirty="0" smtClean="0"/>
              <a:t>coordination</a:t>
            </a:r>
            <a:r>
              <a:rPr lang="en-GB" dirty="0" smtClean="0"/>
              <a:t> activity</a:t>
            </a:r>
          </a:p>
          <a:p>
            <a:pPr lvl="1"/>
            <a:r>
              <a:rPr lang="en-GB" u="sng" dirty="0"/>
              <a:t>Not </a:t>
            </a:r>
            <a:r>
              <a:rPr lang="en-GB" u="sng" dirty="0" smtClean="0"/>
              <a:t>to carry out </a:t>
            </a:r>
            <a:r>
              <a:rPr lang="en-GB" u="sng" dirty="0"/>
              <a:t>research and development </a:t>
            </a:r>
            <a:r>
              <a:rPr lang="en-GB" u="sng" dirty="0" smtClean="0"/>
              <a:t>activities</a:t>
            </a:r>
          </a:p>
          <a:p>
            <a:pPr marL="481013" lvl="1" indent="0">
              <a:buNone/>
            </a:pPr>
            <a:endParaRPr lang="en-GB" u="sng" dirty="0" smtClean="0"/>
          </a:p>
          <a:p>
            <a:r>
              <a:rPr lang="en-GB" dirty="0" smtClean="0"/>
              <a:t>Offers us the possibility to catch-up on items usually left to “best-effort business”, in particular: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 connection with users</a:t>
            </a:r>
          </a:p>
          <a:p>
            <a:pPr lvl="1"/>
            <a:r>
              <a:rPr lang="en-GB" dirty="0" smtClean="0"/>
              <a:t>In connection with how we exchange information between each another (reanalysis producers, CDR providers)</a:t>
            </a:r>
          </a:p>
          <a:p>
            <a:pPr lvl="1"/>
            <a:r>
              <a:rPr lang="en-GB" dirty="0" smtClean="0"/>
              <a:t>In connection with how we try to come up with ‘standards’ between ourselves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206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CORE-CLIMAX consortium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 partners</a:t>
            </a:r>
          </a:p>
          <a:p>
            <a:pPr lvl="1"/>
            <a:r>
              <a:rPr lang="en-GB" dirty="0" smtClean="0"/>
              <a:t>ITC U. </a:t>
            </a:r>
            <a:r>
              <a:rPr lang="en-GB" dirty="0" err="1" smtClean="0"/>
              <a:t>Twente</a:t>
            </a:r>
            <a:r>
              <a:rPr lang="en-GB" dirty="0" smtClean="0"/>
              <a:t>, NL</a:t>
            </a:r>
          </a:p>
          <a:p>
            <a:pPr lvl="1"/>
            <a:r>
              <a:rPr lang="en-GB" dirty="0" smtClean="0"/>
              <a:t>EUMETSAT</a:t>
            </a:r>
          </a:p>
          <a:p>
            <a:pPr lvl="1"/>
            <a:r>
              <a:rPr lang="en-GB" dirty="0" smtClean="0"/>
              <a:t>ECMWF</a:t>
            </a:r>
          </a:p>
          <a:p>
            <a:pPr lvl="1"/>
            <a:r>
              <a:rPr lang="en-GB" dirty="0" err="1" smtClean="0"/>
              <a:t>Deutscher</a:t>
            </a:r>
            <a:r>
              <a:rPr lang="en-GB" dirty="0" smtClean="0"/>
              <a:t> </a:t>
            </a:r>
            <a:r>
              <a:rPr lang="en-GB" dirty="0" err="1" smtClean="0"/>
              <a:t>WetterDienst</a:t>
            </a:r>
            <a:endParaRPr lang="en-GB" dirty="0" smtClean="0"/>
          </a:p>
          <a:p>
            <a:pPr lvl="1"/>
            <a:r>
              <a:rPr lang="en-GB" dirty="0" smtClean="0"/>
              <a:t>VITO, Belgium</a:t>
            </a:r>
          </a:p>
          <a:p>
            <a:pPr lvl="1"/>
            <a:r>
              <a:rPr lang="en-GB" dirty="0" smtClean="0"/>
              <a:t>Finnish Meteorological Institute</a:t>
            </a:r>
          </a:p>
          <a:p>
            <a:pPr lvl="1"/>
            <a:r>
              <a:rPr lang="en-GB" dirty="0" err="1" smtClean="0"/>
              <a:t>Meteo</a:t>
            </a:r>
            <a:r>
              <a:rPr lang="en-GB" dirty="0" smtClean="0"/>
              <a:t>-France</a:t>
            </a:r>
          </a:p>
          <a:p>
            <a:pPr lvl="1"/>
            <a:r>
              <a:rPr lang="en-GB" dirty="0" smtClean="0"/>
              <a:t>Institute of </a:t>
            </a:r>
            <a:r>
              <a:rPr lang="en-GB" dirty="0" err="1" smtClean="0"/>
              <a:t>Tibetean</a:t>
            </a:r>
            <a:r>
              <a:rPr lang="en-GB" dirty="0" smtClean="0"/>
              <a:t> Plateau Research (ITP)</a:t>
            </a:r>
          </a:p>
          <a:p>
            <a:pPr lvl="1"/>
            <a:r>
              <a:rPr lang="en-GB" dirty="0" smtClean="0"/>
              <a:t>Cold and Arid Regions Environment and Engineering Research Institute (CAREERI)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015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Engaging with users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Reanalysis user and application survey</a:t>
            </a:r>
          </a:p>
          <a:p>
            <a:pPr lvl="1"/>
            <a:r>
              <a:rPr lang="en-GB" dirty="0" smtClean="0"/>
              <a:t>Last wide survey known to us was the ERA-40 user survey, which had attracted &lt;200 respondents</a:t>
            </a:r>
          </a:p>
          <a:p>
            <a:pPr lvl="1"/>
            <a:r>
              <a:rPr lang="en-GB" dirty="0" smtClean="0"/>
              <a:t>About 2600 respondents for this survey, organised by FMI</a:t>
            </a:r>
          </a:p>
          <a:p>
            <a:pPr lvl="1"/>
            <a:r>
              <a:rPr lang="en-GB" dirty="0" smtClean="0"/>
              <a:t>We contacted about 23,000 users of ECMWF products (16,000 of which registered for ERA-Interim), and NOAA CIRES contacted 20CR users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5</a:t>
            </a:fld>
            <a:endParaRPr lang="en-GB" alt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8999"/>
            <a:ext cx="4572635" cy="2743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-108520" y="5949280"/>
            <a:ext cx="947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excerpt from Core-Climax D5.52, under responsibility of FMI,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52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Reanalysis and user application survey results: who responded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3E3EE20-B16E-4F07-BC75-21FE564455C1}" type="slidenum">
              <a:rPr lang="en-GB" altLang="en-US" smtClean="0"/>
              <a:pPr/>
              <a:t>6</a:t>
            </a:fld>
            <a:endParaRPr lang="en-GB" altLang="en-US"/>
          </a:p>
        </p:txBody>
      </p:sp>
      <p:pic>
        <p:nvPicPr>
          <p:cNvPr id="6" name="Picture 5" descr="country_p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770" y="1998663"/>
            <a:ext cx="3790950" cy="28606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410" y="2213293"/>
            <a:ext cx="1734820" cy="24765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-108520" y="5847655"/>
            <a:ext cx="947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excerpt from Core-Climax D5.52, under responsibility of FMI, 2014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894193" y="1556792"/>
            <a:ext cx="2640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Based on 904 responses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426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Reanalysis and user application survey results: who responded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8050A0BB-CEA5-4AAE-BF6B-24601021CB95}" type="slidenum">
              <a:rPr lang="en-GB" altLang="en-US" smtClean="0"/>
              <a:pPr/>
              <a:t>7</a:t>
            </a:fld>
            <a:endParaRPr lang="en-GB" altLang="en-US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6984776" cy="432048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-108520" y="5847655"/>
            <a:ext cx="947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excerpt from Core-Climax D5.52, under responsibility of FMI, 2014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436096" y="908720"/>
            <a:ext cx="2768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Based on 2567 responses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990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8050A0BB-CEA5-4AAE-BF6B-24601021CB95}" type="slidenum">
              <a:rPr lang="en-GB" altLang="en-US" smtClean="0"/>
              <a:pPr/>
              <a:t>8</a:t>
            </a:fld>
            <a:endParaRPr lang="en-GB" altLang="en-US"/>
          </a:p>
        </p:txBody>
      </p:sp>
      <p:pic>
        <p:nvPicPr>
          <p:cNvPr id="1026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63624"/>
            <a:ext cx="25431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585" y="3645024"/>
            <a:ext cx="280987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667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4" y="2377658"/>
            <a:ext cx="5695950" cy="36436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reanalyses do they use?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9511" y="1076543"/>
            <a:ext cx="6336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Beware that most </a:t>
            </a:r>
            <a:r>
              <a:rPr lang="en-GB" b="1" dirty="0"/>
              <a:t>respondents, ECMWF product </a:t>
            </a:r>
            <a:r>
              <a:rPr lang="en-GB" b="1" dirty="0" smtClean="0"/>
              <a:t>users, participated very likely because the survey was advertised to them by email.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08520" y="5847655"/>
            <a:ext cx="947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excerpt from Core-Climax D5.52, under responsibility of FMI, 2014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339752" y="2708920"/>
            <a:ext cx="2768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Based on 2502 responses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17420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304800"/>
            <a:ext cx="7606679" cy="708025"/>
          </a:xfrm>
        </p:spPr>
        <p:txBody>
          <a:bodyPr/>
          <a:lstStyle/>
          <a:p>
            <a:r>
              <a:rPr lang="en-GB" dirty="0" smtClean="0"/>
              <a:t>About </a:t>
            </a:r>
            <a:r>
              <a:rPr lang="en-US" dirty="0"/>
              <a:t>reanalysis input observations and feedback </a:t>
            </a:r>
            <a:r>
              <a:rPr lang="en-US" dirty="0" smtClean="0"/>
              <a:t>data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CORE-CLIMAX &amp; WDAC3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8050A0BB-CEA5-4AAE-BF6B-24601021CB95}" type="slidenum">
              <a:rPr lang="en-GB" altLang="en-US" smtClean="0"/>
              <a:pPr/>
              <a:t>9</a:t>
            </a:fld>
            <a:endParaRPr lang="en-GB" altLang="en-US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9200"/>
            <a:ext cx="4990839" cy="49307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228184" y="3074184"/>
            <a:ext cx="2592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Either unknown, or plenty of valid reasons why it’s not usable at present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5076056" y="1916832"/>
            <a:ext cx="1008112" cy="15121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3779912" y="2780928"/>
            <a:ext cx="23042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3635896" y="3429000"/>
            <a:ext cx="244827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3419872" y="3429000"/>
            <a:ext cx="2664296" cy="1584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419872" y="3429000"/>
            <a:ext cx="2664296" cy="20162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6300192" y="1124744"/>
            <a:ext cx="2768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Based on 2473 responses</a:t>
            </a:r>
            <a:endParaRPr lang="en-GB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-108520" y="5847655"/>
            <a:ext cx="947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excerpt from Core-Climax D5.52, under responsibility of FMI, 2014</a:t>
            </a:r>
            <a:endParaRPr lang="en-GB" dirty="0"/>
          </a:p>
        </p:txBody>
      </p:sp>
      <p:cxnSp>
        <p:nvCxnSpPr>
          <p:cNvPr id="10" name="Straight Connector 9"/>
          <p:cNvCxnSpPr>
            <a:endCxn id="15" idx="1"/>
          </p:cNvCxnSpPr>
          <p:nvPr/>
        </p:nvCxnSpPr>
        <p:spPr bwMode="auto">
          <a:xfrm flipH="1" flipV="1">
            <a:off x="360000" y="1309448"/>
            <a:ext cx="1187664" cy="6073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>
            <a:endCxn id="15" idx="3"/>
          </p:cNvCxnSpPr>
          <p:nvPr/>
        </p:nvCxnSpPr>
        <p:spPr bwMode="auto">
          <a:xfrm flipV="1">
            <a:off x="3213846" y="1309448"/>
            <a:ext cx="746154" cy="5731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1547663" y="1788459"/>
            <a:ext cx="1666183" cy="18825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15" name="Content Placeholder 5"/>
          <p:cNvPicPr>
            <a:picLocks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835" t="12269" r="48862" b="85443"/>
          <a:stretch/>
        </p:blipFill>
        <p:spPr bwMode="auto">
          <a:xfrm>
            <a:off x="360000" y="1152000"/>
            <a:ext cx="3600000" cy="31489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096694"/>
      </p:ext>
    </p:extLst>
  </p:cSld>
  <p:clrMapOvr>
    <a:masterClrMapping/>
  </p:clrMapOvr>
</p:sld>
</file>

<file path=ppt/theme/theme1.xml><?xml version="1.0" encoding="utf-8"?>
<a:theme xmlns:a="http://schemas.openxmlformats.org/drawingml/2006/main" name="ECMWF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ommitte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ommitt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itte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itte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itte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itte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itte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itte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ECMWF</Template>
  <TotalTime>350</TotalTime>
  <Words>1176</Words>
  <Application>Microsoft Office PowerPoint</Application>
  <PresentationFormat>On-screen Show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ECMWF</vt:lpstr>
      <vt:lpstr>CORE-CLIMAX activities relevant to WDAC3</vt:lpstr>
      <vt:lpstr>Outline</vt:lpstr>
      <vt:lpstr>CORE-CLIMAX project</vt:lpstr>
      <vt:lpstr>CORE-CLIMAX consortium</vt:lpstr>
      <vt:lpstr>Engaging with users</vt:lpstr>
      <vt:lpstr>Reanalysis and user application survey results: who responded</vt:lpstr>
      <vt:lpstr>Reanalysis and user application survey results: who responded</vt:lpstr>
      <vt:lpstr>Which reanalyses do they use?</vt:lpstr>
      <vt:lpstr>About reanalysis input observations and feedback data</vt:lpstr>
      <vt:lpstr>Another conclusion</vt:lpstr>
      <vt:lpstr>Looking to formalize processes or encourage ‘best-practice’</vt:lpstr>
      <vt:lpstr>WP4 initial conclusions</vt:lpstr>
      <vt:lpstr>WP4 initial conclusions (cont.)</vt:lpstr>
      <vt:lpstr>Capacity building</vt:lpstr>
      <vt:lpstr>Procedure for inter-comparison of reanalyses</vt:lpstr>
      <vt:lpstr>CORE-CLIMAX-sponsored coordination meetings</vt:lpstr>
      <vt:lpstr>Selected take-home points</vt:lpstr>
    </vt:vector>
  </TitlesOfParts>
  <Company>ECMWF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CORE-CLIMAX activities relevant to WDAC</dc:title>
  <dc:creator>ecmwf</dc:creator>
  <cp:lastModifiedBy>ecmwf</cp:lastModifiedBy>
  <cp:revision>96</cp:revision>
  <cp:lastPrinted>2000-09-17T20:10:27Z</cp:lastPrinted>
  <dcterms:created xsi:type="dcterms:W3CDTF">2014-05-05T07:51:01Z</dcterms:created>
  <dcterms:modified xsi:type="dcterms:W3CDTF">2014-05-06T22:38:30Z</dcterms:modified>
</cp:coreProperties>
</file>