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70" r:id="rId2"/>
    <p:sldMasterId id="2147483776" r:id="rId3"/>
    <p:sldMasterId id="2147483855" r:id="rId4"/>
    <p:sldMasterId id="2147483861" r:id="rId5"/>
  </p:sldMasterIdLst>
  <p:notesMasterIdLst>
    <p:notesMasterId r:id="rId26"/>
  </p:notesMasterIdLst>
  <p:sldIdLst>
    <p:sldId id="371" r:id="rId6"/>
    <p:sldId id="323" r:id="rId7"/>
    <p:sldId id="372" r:id="rId8"/>
    <p:sldId id="285" r:id="rId9"/>
    <p:sldId id="287" r:id="rId10"/>
    <p:sldId id="295" r:id="rId11"/>
    <p:sldId id="363" r:id="rId12"/>
    <p:sldId id="343" r:id="rId13"/>
    <p:sldId id="344" r:id="rId14"/>
    <p:sldId id="369" r:id="rId15"/>
    <p:sldId id="350" r:id="rId16"/>
    <p:sldId id="370" r:id="rId17"/>
    <p:sldId id="352" r:id="rId18"/>
    <p:sldId id="364" r:id="rId19"/>
    <p:sldId id="365" r:id="rId20"/>
    <p:sldId id="357" r:id="rId21"/>
    <p:sldId id="366" r:id="rId22"/>
    <p:sldId id="360" r:id="rId23"/>
    <p:sldId id="367" r:id="rId24"/>
    <p:sldId id="35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34"/>
    <a:srgbClr val="FFA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888" autoAdjust="0"/>
  </p:normalViewPr>
  <p:slideViewPr>
    <p:cSldViewPr snapToGrid="0" snapToObjects="1">
      <p:cViewPr varScale="1">
        <p:scale>
          <a:sx n="105" d="100"/>
          <a:sy n="105" d="100"/>
        </p:scale>
        <p:origin x="-15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583D-17E8-9142-B286-B6744A2E398F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B2F94-71E7-0546-9E09-21678B8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>
                <a:solidFill>
                  <a:prstClr val="black"/>
                </a:solidFill>
              </a:rPr>
              <a:pPr/>
              <a:t>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3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eatball b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2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32727" y="6477000"/>
            <a:ext cx="1311275" cy="4572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1400">
                <a:solidFill>
                  <a:srgbClr val="000090"/>
                </a:solidFill>
                <a:latin typeface="Arial" pitchFamily="-109" charset="0"/>
              </a:defRPr>
            </a:lvl1pPr>
          </a:lstStyle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0"/>
                <a:cs typeface="ＭＳ Ｐゴシック" charset="0"/>
              </a:rPr>
              <a:t>Greene - </a:t>
            </a:r>
            <a:fld id="{81D9512A-51A8-1D41-B8C3-FA7061DA9EDD}" type="slidenum">
              <a:rPr lang="en-US" smtClean="0"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1304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eatball b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2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1" charset="-128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89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3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1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9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274638"/>
            <a:ext cx="6610374" cy="472785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105231"/>
            <a:ext cx="8768443" cy="552448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2400"/>
            </a:lvl1pPr>
            <a:lvl2pPr marL="512763" indent="-284163">
              <a:buFont typeface="Arial" panose="020B0604020202020204" pitchFamily="34" charset="0"/>
              <a:buChar char="•"/>
              <a:defRPr sz="2000">
                <a:solidFill>
                  <a:srgbClr val="2E6CB8"/>
                </a:solidFill>
              </a:defRPr>
            </a:lvl2pPr>
            <a:lvl3pPr marL="684213" indent="0">
              <a:buFontTx/>
              <a:buNone/>
              <a:defRPr sz="1600" i="1">
                <a:solidFill>
                  <a:schemeClr val="accent6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987367" y="6629711"/>
            <a:ext cx="3156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obs4MIPs-CMIP6 Planning Meeting Apr 29 – May 1, 2014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178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38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  <a:prstGeom prst="rect">
            <a:avLst/>
          </a:prstGeo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28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1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57300"/>
            <a:ext cx="3733800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733800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4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59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6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4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28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6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36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417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389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  <a:prstGeom prst="rect">
            <a:avLst/>
          </a:prstGeo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287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BFEFF"/>
                </a:solidFill>
                <a:latin typeface="Calibri"/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pic>
        <p:nvPicPr>
          <p:cNvPr id="4" name="Picture 3" descr="120512_www-PCMD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  <p:pic>
        <p:nvPicPr>
          <p:cNvPr id="28" name="Picture 27" descr="120512_PCMD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89491"/>
            <a:ext cx="1039403" cy="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>
                  <a:solidFill>
                    <a:srgbClr val="FBFEFF"/>
                  </a:solidFill>
                  <a:latin typeface="Calibri"/>
                </a:endParaRPr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89491"/>
            <a:ext cx="1039403" cy="813843"/>
          </a:xfrm>
          <a:prstGeom prst="rect">
            <a:avLst/>
          </a:prstGeom>
        </p:spPr>
      </p:pic>
      <p:pic>
        <p:nvPicPr>
          <p:cNvPr id="57" name="Picture 56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93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  <p:pic>
        <p:nvPicPr>
          <p:cNvPr id="28" name="Picture 27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6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AU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  <p:pic>
        <p:nvPicPr>
          <p:cNvPr id="40" name="Picture 39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  <a:prstGeom prst="rect">
            <a:avLst/>
          </a:prstGeo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 dirty="0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155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  <a:prstGeom prst="rect">
            <a:avLst/>
          </a:prstGeo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59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68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588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483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340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  <a:prstGeom prst="rect">
            <a:avLst/>
          </a:prstGeo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491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  <a:prstGeom prst="rect">
            <a:avLst/>
          </a:prstGeo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551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  <a:prstGeom prst="rect">
            <a:avLst/>
          </a:prstGeo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511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73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245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 dirty="0">
              <a:solidFill>
                <a:srgbClr val="FBFEFF"/>
              </a:solidFill>
              <a:latin typeface="Calibri"/>
            </a:endParaRPr>
          </a:p>
        </p:txBody>
      </p:sp>
      <p:pic>
        <p:nvPicPr>
          <p:cNvPr id="16" name="Picture 15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208" y="6135285"/>
            <a:ext cx="698500" cy="5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6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558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  <a:prstGeom prst="rect">
            <a:avLst/>
          </a:prstGeo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A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7" name="Picture 26" descr="120512_www-PCMD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  <p:pic>
        <p:nvPicPr>
          <p:cNvPr id="28" name="Picture 27" descr="120512_PCMD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80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57300"/>
            <a:ext cx="3733800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733800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1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0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30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75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389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  <a:prstGeom prst="rect">
            <a:avLst/>
          </a:prstGeo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FBFEFF"/>
                </a:solidFill>
                <a:latin typeface="Calibri"/>
              </a:rPr>
              <a:t>EMBRACE 2013  |  Peter Gleckler </a:t>
            </a:r>
            <a:endParaRPr lang="en-US">
              <a:solidFill>
                <a:srgbClr val="FBFE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28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7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4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5/7/14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3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2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1.xml"/><Relationship Id="rId26" Type="http://schemas.openxmlformats.org/officeDocument/2006/relationships/theme" Target="../theme/theme4.xml"/><Relationship Id="rId27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theme" Target="../theme/theme5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3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918" r:id="rId14"/>
  </p:sldLayoutIdLst>
  <p:txStyles>
    <p:titleStyle>
      <a:lvl1pPr algn="ctr" defTabSz="45714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45714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45714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4571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45714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45714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8062913" y="6308725"/>
            <a:ext cx="700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363538" y="6480175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7714876" y="6356717"/>
            <a:ext cx="1016000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K. E. Taylor PCMDI</a:t>
            </a:r>
            <a:endParaRPr lang="en-US" sz="1000" dirty="0">
              <a:solidFill>
                <a:srgbClr val="00AE00">
                  <a:lumMod val="40000"/>
                  <a:lumOff val="60000"/>
                </a:srgbClr>
              </a:solidFill>
              <a:latin typeface="Arial" pitchFamily="-65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86236" y="6339168"/>
            <a:ext cx="1787446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Obs4MIPs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29 April 2013</a:t>
            </a:r>
          </a:p>
        </p:txBody>
      </p:sp>
    </p:spTree>
    <p:extLst>
      <p:ext uri="{BB962C8B-B14F-4D97-AF65-F5344CB8AC3E}">
        <p14:creationId xmlns:p14="http://schemas.microsoft.com/office/powerpoint/2010/main" val="6939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920" r:id="rId6"/>
    <p:sldLayoutId id="2147483921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50000"/>
        </a:spcBef>
        <a:spcAft>
          <a:spcPct val="55000"/>
        </a:spcAft>
        <a:buClr>
          <a:srgbClr val="DC0081"/>
        </a:buClr>
        <a:buSzPct val="13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20000"/>
        </a:spcBef>
        <a:spcAft>
          <a:spcPct val="25000"/>
        </a:spcAft>
        <a:buClr>
          <a:srgbClr val="063DE8"/>
        </a:buClr>
        <a:buSzPct val="75000"/>
        <a:buFont typeface="Monotype Sorts" pitchFamily="-65" charset="2"/>
        <a:buChar char="à"/>
        <a:defRPr sz="16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62100" indent="-228600" algn="l" rtl="0" fontAlgn="base">
        <a:spcBef>
          <a:spcPct val="20000"/>
        </a:spcBef>
        <a:spcAft>
          <a:spcPct val="50000"/>
        </a:spcAft>
        <a:buClr>
          <a:srgbClr val="DC0081"/>
        </a:buClr>
        <a:buSzPct val="65000"/>
        <a:buFont typeface="Monotype Sorts" pitchFamily="-65" charset="2"/>
        <a:buChar char="n"/>
        <a:defRPr sz="1200">
          <a:solidFill>
            <a:schemeClr val="tx1"/>
          </a:solidFill>
          <a:latin typeface="+mn-lt"/>
          <a:ea typeface="ＭＳ Ｐゴシック" pitchFamily="-65" charset="-128"/>
        </a:defRPr>
      </a:lvl4pPr>
      <a:lvl5pPr marL="19812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6pPr>
      <a:lvl7pPr marL="28956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7pPr>
      <a:lvl8pPr marL="33528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8pPr>
      <a:lvl9pPr marL="38100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062913" y="6308725"/>
            <a:ext cx="700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3538" y="6480175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2863"/>
            <a:ext cx="8074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57300"/>
            <a:ext cx="76200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1600" y="949325"/>
            <a:ext cx="8940800" cy="38100"/>
          </a:xfrm>
          <a:prstGeom prst="rect">
            <a:avLst/>
          </a:prstGeom>
          <a:solidFill>
            <a:srgbClr val="063DE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86236" y="6339168"/>
            <a:ext cx="1787446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Obs4MIPs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29 April 2014</a:t>
            </a:r>
            <a:endParaRPr lang="en-US" sz="800" dirty="0">
              <a:solidFill>
                <a:srgbClr val="00AE00">
                  <a:lumMod val="40000"/>
                  <a:lumOff val="60000"/>
                </a:srgbClr>
              </a:solidFill>
              <a:latin typeface="Arial" pitchFamily="-65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7709648" y="6418729"/>
            <a:ext cx="1016000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K. E. Taylor PCMDI</a:t>
            </a:r>
            <a:endParaRPr lang="en-US" sz="1000" dirty="0">
              <a:solidFill>
                <a:srgbClr val="00AE00">
                  <a:lumMod val="40000"/>
                  <a:lumOff val="60000"/>
                </a:srgbClr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6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50000"/>
        </a:spcBef>
        <a:spcAft>
          <a:spcPct val="55000"/>
        </a:spcAft>
        <a:buClr>
          <a:srgbClr val="DC0081"/>
        </a:buClr>
        <a:buSzPct val="13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20000"/>
        </a:spcBef>
        <a:spcAft>
          <a:spcPct val="25000"/>
        </a:spcAft>
        <a:buClr>
          <a:srgbClr val="063DE8"/>
        </a:buClr>
        <a:buSzPct val="75000"/>
        <a:buFont typeface="Monotype Sorts" pitchFamily="-65" charset="2"/>
        <a:buChar char="à"/>
        <a:defRPr sz="16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62100" indent="-228600" algn="l" rtl="0" fontAlgn="base">
        <a:spcBef>
          <a:spcPct val="20000"/>
        </a:spcBef>
        <a:spcAft>
          <a:spcPct val="50000"/>
        </a:spcAft>
        <a:buClr>
          <a:srgbClr val="DC0081"/>
        </a:buClr>
        <a:buSzPct val="65000"/>
        <a:buFont typeface="Monotype Sorts" pitchFamily="-65" charset="2"/>
        <a:buChar char="n"/>
        <a:defRPr sz="1200">
          <a:solidFill>
            <a:schemeClr val="tx1"/>
          </a:solidFill>
          <a:latin typeface="+mn-lt"/>
          <a:ea typeface="ＭＳ Ｐゴシック" pitchFamily="-65" charset="-128"/>
        </a:defRPr>
      </a:lvl4pPr>
      <a:lvl5pPr marL="19812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6pPr>
      <a:lvl7pPr marL="28956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7pPr>
      <a:lvl8pPr marL="33528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8pPr>
      <a:lvl9pPr marL="38100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8062913" y="6308725"/>
            <a:ext cx="700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363538" y="6480175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7714876" y="6356717"/>
            <a:ext cx="1016000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K. E. Taylor PCMDI</a:t>
            </a:r>
            <a:endParaRPr lang="en-US" sz="1000" dirty="0">
              <a:solidFill>
                <a:srgbClr val="00AE00">
                  <a:lumMod val="40000"/>
                  <a:lumOff val="60000"/>
                </a:srgbClr>
              </a:solidFill>
              <a:latin typeface="Arial" pitchFamily="-65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86236" y="6339168"/>
            <a:ext cx="1787446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Obs4MIPs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29 April 2013</a:t>
            </a:r>
          </a:p>
        </p:txBody>
      </p:sp>
    </p:spTree>
    <p:extLst>
      <p:ext uri="{BB962C8B-B14F-4D97-AF65-F5344CB8AC3E}">
        <p14:creationId xmlns:p14="http://schemas.microsoft.com/office/powerpoint/2010/main" val="18512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70" r:id="rId6"/>
    <p:sldLayoutId id="2147483871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30" r:id="rId25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50000"/>
        </a:spcBef>
        <a:spcAft>
          <a:spcPct val="55000"/>
        </a:spcAft>
        <a:buClr>
          <a:srgbClr val="DC0081"/>
        </a:buClr>
        <a:buSzPct val="13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20000"/>
        </a:spcBef>
        <a:spcAft>
          <a:spcPct val="25000"/>
        </a:spcAft>
        <a:buClr>
          <a:srgbClr val="063DE8"/>
        </a:buClr>
        <a:buSzPct val="75000"/>
        <a:buFont typeface="Monotype Sorts" pitchFamily="-65" charset="2"/>
        <a:buChar char="à"/>
        <a:defRPr sz="16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62100" indent="-228600" algn="l" rtl="0" fontAlgn="base">
        <a:spcBef>
          <a:spcPct val="20000"/>
        </a:spcBef>
        <a:spcAft>
          <a:spcPct val="50000"/>
        </a:spcAft>
        <a:buClr>
          <a:srgbClr val="DC0081"/>
        </a:buClr>
        <a:buSzPct val="65000"/>
        <a:buFont typeface="Monotype Sorts" pitchFamily="-65" charset="2"/>
        <a:buChar char="n"/>
        <a:defRPr sz="1200">
          <a:solidFill>
            <a:schemeClr val="tx1"/>
          </a:solidFill>
          <a:latin typeface="+mn-lt"/>
          <a:ea typeface="ＭＳ Ｐゴシック" pitchFamily="-65" charset="-128"/>
        </a:defRPr>
      </a:lvl4pPr>
      <a:lvl5pPr marL="19812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6pPr>
      <a:lvl7pPr marL="28956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7pPr>
      <a:lvl8pPr marL="33528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8pPr>
      <a:lvl9pPr marL="38100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062913" y="6308725"/>
            <a:ext cx="700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3538" y="6480175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2863"/>
            <a:ext cx="8074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57300"/>
            <a:ext cx="76200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1600" y="949325"/>
            <a:ext cx="8940800" cy="38100"/>
          </a:xfrm>
          <a:prstGeom prst="rect">
            <a:avLst/>
          </a:prstGeom>
          <a:solidFill>
            <a:srgbClr val="063DE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86236" y="6339168"/>
            <a:ext cx="1787446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Obs4MIPs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29 April 2014</a:t>
            </a:r>
            <a:endParaRPr lang="en-US" sz="800" dirty="0">
              <a:solidFill>
                <a:srgbClr val="00AE00">
                  <a:lumMod val="40000"/>
                  <a:lumOff val="60000"/>
                </a:srgbClr>
              </a:solidFill>
              <a:latin typeface="Arial" pitchFamily="-65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7709648" y="6418729"/>
            <a:ext cx="1016000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AE00">
                    <a:lumMod val="40000"/>
                    <a:lumOff val="60000"/>
                  </a:srgbClr>
                </a:solidFill>
                <a:latin typeface="Arial" pitchFamily="-65" charset="0"/>
              </a:rPr>
              <a:t>K. E. Taylor PCMDI</a:t>
            </a:r>
            <a:endParaRPr lang="en-US" sz="1000" dirty="0">
              <a:solidFill>
                <a:srgbClr val="00AE00">
                  <a:lumMod val="40000"/>
                  <a:lumOff val="60000"/>
                </a:srgbClr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9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914" r:id="rId6"/>
    <p:sldLayoutId id="2147483915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63DE8"/>
          </a:solidFill>
          <a:latin typeface="Comic Sans MS" pitchFamily="-65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50000"/>
        </a:spcBef>
        <a:spcAft>
          <a:spcPct val="55000"/>
        </a:spcAft>
        <a:buClr>
          <a:srgbClr val="DC0081"/>
        </a:buClr>
        <a:buSzPct val="13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20000"/>
        </a:spcBef>
        <a:spcAft>
          <a:spcPct val="25000"/>
        </a:spcAft>
        <a:buClr>
          <a:srgbClr val="063DE8"/>
        </a:buClr>
        <a:buSzPct val="75000"/>
        <a:buFont typeface="Monotype Sorts" pitchFamily="-65" charset="2"/>
        <a:buChar char="à"/>
        <a:defRPr sz="16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62100" indent="-228600" algn="l" rtl="0" fontAlgn="base">
        <a:spcBef>
          <a:spcPct val="20000"/>
        </a:spcBef>
        <a:spcAft>
          <a:spcPct val="50000"/>
        </a:spcAft>
        <a:buClr>
          <a:srgbClr val="DC0081"/>
        </a:buClr>
        <a:buSzPct val="65000"/>
        <a:buFont typeface="Monotype Sorts" pitchFamily="-65" charset="2"/>
        <a:buChar char="n"/>
        <a:defRPr sz="1200">
          <a:solidFill>
            <a:schemeClr val="tx1"/>
          </a:solidFill>
          <a:latin typeface="+mn-lt"/>
          <a:ea typeface="ＭＳ Ｐゴシック" pitchFamily="-65" charset="-128"/>
        </a:defRPr>
      </a:lvl4pPr>
      <a:lvl5pPr marL="19812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6pPr>
      <a:lvl7pPr marL="28956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7pPr>
      <a:lvl8pPr marL="33528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8pPr>
      <a:lvl9pPr marL="3810000" indent="-228600" algn="l" rtl="0" fontAlgn="base">
        <a:lnSpc>
          <a:spcPct val="50000"/>
        </a:lnSpc>
        <a:spcBef>
          <a:spcPct val="0"/>
        </a:spcBef>
        <a:spcAft>
          <a:spcPct val="0"/>
        </a:spcAft>
        <a:buClr>
          <a:srgbClr val="063DE8"/>
        </a:buClr>
        <a:buSzPct val="65000"/>
        <a:buFont typeface="Monotype Sorts" pitchFamily="-65" charset="2"/>
        <a:buChar char="ä"/>
        <a:defRPr sz="8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129" y="-61339"/>
            <a:ext cx="680015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/>
              </a:rPr>
              <a:t>An update on obs4MIPs</a:t>
            </a:r>
          </a:p>
          <a:p>
            <a:r>
              <a:rPr lang="en-US" sz="2800" dirty="0" err="1"/>
              <a:t>www.earthsystemcog.org</a:t>
            </a:r>
            <a:r>
              <a:rPr lang="en-US" sz="2800" dirty="0"/>
              <a:t>/projects/obs4mips</a:t>
            </a:r>
          </a:p>
          <a:p>
            <a:pPr algn="ctr"/>
            <a:endParaRPr lang="en-US" sz="3200" b="1" dirty="0" smtClean="0">
              <a:latin typeface="Calibri"/>
            </a:endParaRPr>
          </a:p>
          <a:p>
            <a:pPr algn="ctr"/>
            <a:endParaRPr lang="en-US" sz="4000" b="1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678" y="2253732"/>
            <a:ext cx="8533105" cy="266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</a:rPr>
              <a:t>A very brief review and status report of CMIP (a WGCM activity)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</a:rPr>
              <a:t>Progress with obs4MIPs since WDAC2 	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libri"/>
              </a:rPr>
              <a:t>Critical infrastructure (standards, conventions and technologies</a:t>
            </a:r>
            <a:r>
              <a:rPr lang="en-US" sz="2400" dirty="0" smtClean="0">
                <a:latin typeface="Calibri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</a:rPr>
              <a:t>obs4MIPs-CMIP6 meeting (last week at NASA HQ)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</a:rPr>
              <a:t>The WDAC task team and next steps . . 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021" y="5303726"/>
            <a:ext cx="1477468" cy="1477468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240" y="5313576"/>
            <a:ext cx="1467618" cy="1467618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sp>
        <p:nvSpPr>
          <p:cNvPr id="27" name="Left-Right Arrow 26"/>
          <p:cNvSpPr/>
          <p:nvPr/>
        </p:nvSpPr>
        <p:spPr bwMode="auto">
          <a:xfrm>
            <a:off x="4112381" y="5817156"/>
            <a:ext cx="956180" cy="331788"/>
          </a:xfrm>
          <a:prstGeom prst="leftRightArrow">
            <a:avLst/>
          </a:prstGeom>
          <a:solidFill>
            <a:srgbClr val="8EB4E3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9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977" y="1053403"/>
            <a:ext cx="8019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WDAC Observations for Model Evaluation Task Team</a:t>
            </a:r>
            <a:endParaRPr lang="en-US" dirty="0" smtClean="0"/>
          </a:p>
          <a:p>
            <a:pPr algn="ctr"/>
            <a:r>
              <a:rPr lang="en-US" dirty="0" smtClean="0"/>
              <a:t>P</a:t>
            </a:r>
            <a:r>
              <a:rPr lang="en-US" dirty="0"/>
              <a:t>. Gleckler and D. </a:t>
            </a:r>
            <a:r>
              <a:rPr lang="en-US" dirty="0" err="1" smtClean="0"/>
              <a:t>Waliser</a:t>
            </a:r>
            <a:r>
              <a:rPr lang="en-US" dirty="0" smtClean="0"/>
              <a:t> (WDAC task team co-chairs)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 substantial input from all other team members</a:t>
            </a:r>
          </a:p>
          <a:p>
            <a:pPr algn="ctr"/>
            <a:r>
              <a:rPr lang="en-US" dirty="0" smtClean="0"/>
              <a:t> (especially K. Taylor, R. Ferraro and V. </a:t>
            </a:r>
            <a:r>
              <a:rPr lang="en-US" dirty="0" err="1" smtClean="0"/>
              <a:t>Eyring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4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9" y="81118"/>
            <a:ext cx="6610374" cy="4727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Earth System Grid Federation (ESGF)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621" y="1124859"/>
            <a:ext cx="4094238" cy="5480662"/>
          </a:xfrm>
        </p:spPr>
        <p:txBody>
          <a:bodyPr>
            <a:normAutofit/>
          </a:bodyPr>
          <a:lstStyle/>
          <a:p>
            <a:r>
              <a:rPr lang="en-US" dirty="0"/>
              <a:t>The Earth System Grid Federation (ESGF) Peer-to-Peer (P2P) enterprise system is a collaboration that develops, deploys and maintains software infrastructure for the management, dissemination, and analysis of model output and observational data.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US DOE has funded development of this system for over a decade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3204" y="439133"/>
            <a:ext cx="6610374" cy="472785"/>
          </a:xfrm>
          <a:prstGeom prst="rect">
            <a:avLst/>
          </a:prstGeom>
        </p:spPr>
        <p:txBody>
          <a:bodyPr lIns="91428" tIns="45714" rIns="91428" bIns="45714">
            <a:normAutofit fontScale="97500" lnSpcReduction="10000"/>
          </a:bodyPr>
          <a:lstStyle>
            <a:lvl1pPr algn="ctr" defTabSz="45714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/>
              <a:t>e</a:t>
            </a:r>
            <a:r>
              <a:rPr lang="en-US" dirty="0" err="1" smtClean="0"/>
              <a:t>sgf.org</a:t>
            </a:r>
            <a:endParaRPr lang="en-US" dirty="0"/>
          </a:p>
        </p:txBody>
      </p:sp>
      <p:pic>
        <p:nvPicPr>
          <p:cNvPr id="5" name="Picture 4" descr="esgf_graphic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58"/>
          <a:stretch/>
        </p:blipFill>
        <p:spPr>
          <a:xfrm>
            <a:off x="159659" y="1296717"/>
            <a:ext cx="4122084" cy="38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6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105308"/>
            <a:ext cx="8657770" cy="472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WCRP supports adoption and extension of the CMIP standards for all its projects/activities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3" y="1189896"/>
            <a:ext cx="9047238" cy="5524480"/>
          </a:xfrm>
        </p:spPr>
        <p:txBody>
          <a:bodyPr>
            <a:normAutofit/>
          </a:bodyPr>
          <a:lstStyle/>
          <a:p>
            <a:r>
              <a:rPr lang="en-US" dirty="0" smtClean="0"/>
              <a:t>Working Group on Coupled </a:t>
            </a:r>
            <a:r>
              <a:rPr lang="en-US" dirty="0" err="1" smtClean="0"/>
              <a:t>Modelling</a:t>
            </a:r>
            <a:r>
              <a:rPr lang="en-US" dirty="0" smtClean="0"/>
              <a:t> (WGCM) mandates use of established infrastructure for all MIPs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Standards and conventions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Earth System Grid Federation (ESGF)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dirty="0"/>
          </a:p>
          <a:p>
            <a:r>
              <a:rPr lang="en-US" dirty="0" smtClean="0"/>
              <a:t>The WGCM has established the WGCM Infrastructure Panel (WIP) to govern evolution of standards, including: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CF </a:t>
            </a:r>
            <a:r>
              <a:rPr lang="en-US" dirty="0"/>
              <a:t>metadata standards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Specifications beyond CF guaranteeing fully self-describing and easy-to-use datasets (e.g., CMIP requirements for output)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Catalog and software interface standards ensuring remote access to data, independent of local format (e.g., </a:t>
            </a:r>
            <a:r>
              <a:rPr lang="en-US" dirty="0" err="1"/>
              <a:t>OPeNDAP</a:t>
            </a:r>
            <a:r>
              <a:rPr lang="en-US" dirty="0"/>
              <a:t>, THREDDS)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Node management and data publication protocols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Defined dataset description schemes and controlled vocabularies (e.g.</a:t>
            </a:r>
            <a:r>
              <a:rPr lang="en-US" dirty="0" smtClean="0"/>
              <a:t>, the DRS)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Standards governing model and experiment documentation (e.g., CIM)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dirty="0" smtClean="0"/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1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9" y="81118"/>
            <a:ext cx="8696898" cy="4727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Earth System Commodity Governance (</a:t>
            </a:r>
            <a:r>
              <a:rPr lang="en-US" dirty="0" err="1" smtClean="0"/>
              <a:t>CoG</a:t>
            </a:r>
            <a:r>
              <a:rPr lang="en-US" dirty="0" smtClean="0"/>
              <a:t>)             </a:t>
            </a:r>
            <a:r>
              <a:rPr lang="en-US" i="1" dirty="0" smtClean="0">
                <a:solidFill>
                  <a:srgbClr val="FF0000"/>
                </a:solidFill>
              </a:rPr>
              <a:t>This is NEW!    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3204" y="439133"/>
            <a:ext cx="6610374" cy="472785"/>
          </a:xfrm>
          <a:prstGeom prst="rect">
            <a:avLst/>
          </a:prstGeom>
        </p:spPr>
        <p:txBody>
          <a:bodyPr lIns="91428" tIns="45714" rIns="91428" bIns="45714">
            <a:normAutofit fontScale="97500" lnSpcReduction="10000"/>
          </a:bodyPr>
          <a:lstStyle>
            <a:lvl1pPr algn="ctr" defTabSz="45714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/>
              <a:t>earthsystemcog.org</a:t>
            </a:r>
            <a:endParaRPr lang="en-US" dirty="0"/>
          </a:p>
        </p:txBody>
      </p:sp>
      <p:pic>
        <p:nvPicPr>
          <p:cNvPr id="7" name="Picture 6" descr="obs4mips_co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7" y="1381317"/>
            <a:ext cx="3503751" cy="4253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8348" y="1250053"/>
            <a:ext cx="44982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CoG</a:t>
            </a:r>
            <a:r>
              <a:rPr lang="en-US" sz="2000" dirty="0" smtClean="0"/>
              <a:t> </a:t>
            </a:r>
            <a:r>
              <a:rPr lang="en-US" sz="2000" dirty="0"/>
              <a:t>enables users to create project workspaces, connect projects, share information, and seamlessly link to tools for data archival. </a:t>
            </a:r>
          </a:p>
          <a:p>
            <a:endParaRPr lang="en-US" sz="2000" dirty="0"/>
          </a:p>
          <a:p>
            <a:r>
              <a:rPr lang="en-US" sz="2000" dirty="0" err="1"/>
              <a:t>CoG</a:t>
            </a:r>
            <a:r>
              <a:rPr lang="en-US" sz="2000" dirty="0"/>
              <a:t> is integrated with the ESGF data. </a:t>
            </a:r>
          </a:p>
          <a:p>
            <a:endParaRPr lang="en-US" sz="2000" dirty="0"/>
          </a:p>
          <a:p>
            <a:r>
              <a:rPr lang="en-US" sz="2000" dirty="0"/>
              <a:t>Easy to tailor to project specific needs.    </a:t>
            </a:r>
          </a:p>
          <a:p>
            <a:endParaRPr lang="en-US" sz="2000" dirty="0"/>
          </a:p>
          <a:p>
            <a:r>
              <a:rPr lang="en-US" sz="2000" dirty="0"/>
              <a:t>The primary interface to CMIP and related MIPs is likely to migrate to COG in the next few </a:t>
            </a:r>
            <a:r>
              <a:rPr lang="en-US" sz="2000" dirty="0" smtClean="0"/>
              <a:t>months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All obs4MIPs information is now hosted on the COG, including access to </a:t>
            </a:r>
            <a:r>
              <a:rPr lang="en-US" sz="2000" dirty="0" smtClean="0"/>
              <a:t>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07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274638"/>
            <a:ext cx="8391675" cy="472785"/>
          </a:xfrm>
        </p:spPr>
        <p:txBody>
          <a:bodyPr/>
          <a:lstStyle/>
          <a:p>
            <a:pPr algn="l"/>
            <a:r>
              <a:rPr lang="en-US" dirty="0" smtClean="0"/>
              <a:t>Immediate infrastructural needs of obs4MIPs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51" y="1439334"/>
            <a:ext cx="8768443" cy="5202471"/>
          </a:xfrm>
        </p:spPr>
        <p:txBody>
          <a:bodyPr>
            <a:normAutofit/>
          </a:bodyPr>
          <a:lstStyle/>
          <a:p>
            <a:r>
              <a:rPr lang="en-US" dirty="0" smtClean="0"/>
              <a:t>CMOR needs to be generalized to better handle observational data.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CMOR was developed to meet modeling needs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Some of the attributes written by CMOR don’t apply to observations (e.g., model name, experiment name)</a:t>
            </a:r>
          </a:p>
          <a:p>
            <a:pPr marL="228600" lvl="1" indent="0">
              <a:spcBef>
                <a:spcPts val="0"/>
              </a:spcBef>
              <a:spcAft>
                <a:spcPts val="400"/>
              </a:spcAft>
              <a:buNone/>
            </a:pPr>
            <a:endParaRPr lang="en-US" dirty="0" smtClean="0"/>
          </a:p>
          <a:p>
            <a:r>
              <a:rPr lang="en-US" dirty="0" smtClean="0"/>
              <a:t>Modifications and extensions are needed for the DRS (should be proposed by the </a:t>
            </a:r>
            <a:r>
              <a:rPr lang="en-US" dirty="0"/>
              <a:t>WDAC obs4MIPs Task </a:t>
            </a:r>
            <a:r>
              <a:rPr lang="en-US" dirty="0" smtClean="0"/>
              <a:t>Team to the WIP)</a:t>
            </a:r>
          </a:p>
          <a:p>
            <a:endParaRPr lang="en-US" dirty="0" smtClean="0"/>
          </a:p>
          <a:p>
            <a:r>
              <a:rPr lang="en-US" dirty="0" smtClean="0"/>
              <a:t>A streamlined “recipe” for preparation/hosting obs4MIPs datasets</a:t>
            </a:r>
          </a:p>
          <a:p>
            <a:endParaRPr lang="en-US" dirty="0" smtClean="0"/>
          </a:p>
          <a:p>
            <a:r>
              <a:rPr lang="en-US" dirty="0" err="1" smtClean="0"/>
              <a:t>CoG</a:t>
            </a:r>
            <a:r>
              <a:rPr lang="en-US" dirty="0" smtClean="0"/>
              <a:t> further refined to meet obs4MIPs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8996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857" y="110204"/>
            <a:ext cx="6543523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150000"/>
            </a:pPr>
            <a:r>
              <a:rPr lang="en-US" sz="2800" dirty="0" smtClean="0"/>
              <a:t>Obs4MIPs / CMIP6 Planning 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619" y="1608669"/>
            <a:ext cx="8756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Invite only, held at NASA HQ (Washington DC),  April 29– May 1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~ 55 attendees:  a very diverse mix of data experts (mostly satellite), modelers, and agency representatives from NASA, DOE, NOAA, ESA, EUMETSAT,  and JAXA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Focused on identifying opportunities to improve the use of existing satellite datasets in CMIP (model evaluation and research)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3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857" y="110204"/>
            <a:ext cx="6543523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150000"/>
            </a:pPr>
            <a:r>
              <a:rPr lang="en-US" sz="2800" dirty="0" smtClean="0"/>
              <a:t>Obs4MIPs / CMIP6 Planning 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96" y="1270009"/>
            <a:ext cx="442684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Day 1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Background presentations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Atmospheric </a:t>
            </a:r>
            <a:r>
              <a:rPr lang="en-US" dirty="0"/>
              <a:t>Composition &amp; </a:t>
            </a:r>
            <a:r>
              <a:rPr lang="en-US" dirty="0" smtClean="0"/>
              <a:t>Radiation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Atmospheric physics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Moderated discussion topics:</a:t>
            </a:r>
            <a:endParaRPr lang="en-US" dirty="0"/>
          </a:p>
          <a:p>
            <a:pPr lvl="1"/>
            <a:r>
              <a:rPr lang="en-US" dirty="0"/>
              <a:t> - CMIP6 forcing data sets</a:t>
            </a:r>
          </a:p>
          <a:p>
            <a:pPr lvl="1"/>
            <a:r>
              <a:rPr lang="en-US" dirty="0"/>
              <a:t>- High frequency observations for </a:t>
            </a:r>
            <a:r>
              <a:rPr lang="en-US" dirty="0" smtClean="0"/>
              <a:t>CMIP6</a:t>
            </a:r>
            <a:endParaRPr lang="en-US" dirty="0"/>
          </a:p>
          <a:p>
            <a:pPr lvl="1"/>
            <a:r>
              <a:rPr lang="en-US" dirty="0"/>
              <a:t>- High spatial resolution for </a:t>
            </a:r>
            <a:r>
              <a:rPr lang="en-US" dirty="0" smtClean="0"/>
              <a:t>CMIP6</a:t>
            </a:r>
            <a:endParaRPr lang="en-US" dirty="0"/>
          </a:p>
          <a:p>
            <a:pPr lvl="1"/>
            <a:r>
              <a:rPr lang="en-US" dirty="0"/>
              <a:t>- Geostationary data?</a:t>
            </a:r>
          </a:p>
          <a:p>
            <a:pPr lvl="1"/>
            <a:r>
              <a:rPr lang="en-US" dirty="0"/>
              <a:t>- </a:t>
            </a:r>
            <a:r>
              <a:rPr lang="en-US" dirty="0" smtClean="0"/>
              <a:t>Going beyond </a:t>
            </a:r>
            <a:r>
              <a:rPr lang="en-US" dirty="0"/>
              <a:t>satellite </a:t>
            </a:r>
            <a:r>
              <a:rPr lang="en-US" dirty="0" smtClean="0"/>
              <a:t>data? 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63144" y="1270643"/>
            <a:ext cx="465666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Day 2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Broadening </a:t>
            </a:r>
            <a:r>
              <a:rPr lang="en-US" dirty="0"/>
              <a:t>involvement: </a:t>
            </a:r>
            <a:r>
              <a:rPr lang="en-US" dirty="0" smtClean="0"/>
              <a:t>Agency views Perspectives,  Reanalysis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Terrestrial </a:t>
            </a:r>
            <a:r>
              <a:rPr lang="en-US" dirty="0"/>
              <a:t>Water &amp; </a:t>
            </a:r>
            <a:r>
              <a:rPr lang="en-US" dirty="0" smtClean="0"/>
              <a:t>Energy, </a:t>
            </a:r>
            <a:r>
              <a:rPr lang="en-US" dirty="0"/>
              <a:t>Land Cover</a:t>
            </a:r>
            <a:r>
              <a:rPr lang="en-US" dirty="0" smtClean="0"/>
              <a:t>/</a:t>
            </a:r>
            <a:r>
              <a:rPr lang="en-US" dirty="0"/>
              <a:t>u</a:t>
            </a:r>
            <a:r>
              <a:rPr lang="en-US" dirty="0" smtClean="0"/>
              <a:t>se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Carbon cycle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Oceanography &amp; </a:t>
            </a:r>
            <a:r>
              <a:rPr lang="en-US" dirty="0" err="1" smtClean="0"/>
              <a:t>Cryosphere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Moderated discussion </a:t>
            </a:r>
            <a:r>
              <a:rPr lang="en-US" dirty="0" smtClean="0"/>
              <a:t>topics: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Satellite simulators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Reanalysis (relationship to ana4MIPs)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8474" y="4941473"/>
            <a:ext cx="590247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Day 3  </a:t>
            </a:r>
            <a:r>
              <a:rPr lang="en-US" dirty="0" smtClean="0"/>
              <a:t>(morning)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Rapporteur summaries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General discussion of future directions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brief post meeting gathering of the WDAC task team</a:t>
            </a:r>
          </a:p>
        </p:txBody>
      </p:sp>
    </p:spTree>
    <p:extLst>
      <p:ext uri="{BB962C8B-B14F-4D97-AF65-F5344CB8AC3E}">
        <p14:creationId xmlns:p14="http://schemas.microsoft.com/office/powerpoint/2010/main" val="292483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2974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199574" y="1434485"/>
            <a:ext cx="6150425" cy="53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1800" b="1" dirty="0" smtClean="0"/>
              <a:t>Example topics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Some specific recommendations (what we were after!)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More </a:t>
            </a:r>
            <a:r>
              <a:rPr lang="en-US" sz="1800" dirty="0"/>
              <a:t>d</a:t>
            </a:r>
            <a:r>
              <a:rPr lang="en-US" sz="1800" dirty="0" smtClean="0"/>
              <a:t>ata sets </a:t>
            </a:r>
            <a:r>
              <a:rPr lang="en-US" sz="1800" dirty="0"/>
              <a:t>– which ones, priority?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Higher f</a:t>
            </a:r>
            <a:r>
              <a:rPr lang="en-US" sz="1800" dirty="0" smtClean="0"/>
              <a:t>requency (strong interest in this)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Process &amp; Model Development focus – how to</a:t>
            </a:r>
            <a:r>
              <a:rPr lang="en-US" sz="1800" dirty="0" smtClean="0"/>
              <a:t>?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Satellite Simulator/Observation Proxy priorities</a:t>
            </a:r>
            <a:r>
              <a:rPr lang="en-US" sz="1800" smtClean="0"/>
              <a:t>?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Relaxing </a:t>
            </a:r>
            <a:r>
              <a:rPr lang="en-US" sz="1800" dirty="0"/>
              <a:t>the “model-equivalent” criteria – how far?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Better characterization of </a:t>
            </a:r>
            <a:r>
              <a:rPr lang="en-US" sz="1800" dirty="0" err="1" smtClean="0"/>
              <a:t>obs</a:t>
            </a:r>
            <a:r>
              <a:rPr lang="en-US" sz="1800" dirty="0" smtClean="0"/>
              <a:t> uncertainty needed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Optimizing connections to ana4MIPs/reanalysis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Use of averaging kernels – how far?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Geostationary priorities/</a:t>
            </a:r>
            <a:r>
              <a:rPr lang="en-US" sz="1800" dirty="0" smtClean="0"/>
              <a:t>guidance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Gridded </a:t>
            </a:r>
            <a:r>
              <a:rPr lang="en-US" sz="1800" dirty="0"/>
              <a:t>In-Situ data </a:t>
            </a:r>
            <a:r>
              <a:rPr lang="en-US" sz="1800" dirty="0" smtClean="0"/>
              <a:t>sets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In-Situ – where to start, how far to go?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168275" y="304800"/>
            <a:ext cx="8236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Great discussion, lots of thoughtful </a:t>
            </a:r>
            <a:r>
              <a:rPr lang="en-US" sz="2000" b="1" dirty="0" smtClean="0"/>
              <a:t>feedback &amp; recommendations</a:t>
            </a:r>
            <a:endParaRPr lang="en-US" sz="2000" b="1" dirty="0"/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7056438" y="2819400"/>
            <a:ext cx="1344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WDAC &amp; </a:t>
            </a:r>
          </a:p>
          <a:p>
            <a:pPr algn="ctr" eaLnBrk="1" hangingPunct="1"/>
            <a:r>
              <a:rPr lang="en-US" sz="1800" b="1"/>
              <a:t>Task Team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4724400" y="5410200"/>
            <a:ext cx="1211263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obs4MIPs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7104063" y="5308600"/>
            <a:ext cx="103822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badi MT Condensed Extra Bold" charset="0"/>
                <a:cs typeface="Abadi MT Condensed Extra Bold" charset="0"/>
              </a:rPr>
              <a:t>obs4MIPs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5664200"/>
            <a:ext cx="1370013" cy="40005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accent3">
                    <a:lumMod val="75000"/>
                  </a:schemeClr>
                </a:solidFill>
                <a:latin typeface="Apple Chancery"/>
                <a:cs typeface="Apple Chancery"/>
              </a:rPr>
              <a:t>obs4MIPs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924800" y="4724400"/>
            <a:ext cx="117792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latin typeface="Avenir Light" charset="0"/>
                <a:cs typeface="Avenir Light" charset="0"/>
              </a:rPr>
              <a:t>obs4MIPs</a:t>
            </a:r>
          </a:p>
        </p:txBody>
      </p:sp>
      <p:sp>
        <p:nvSpPr>
          <p:cNvPr id="13" name="TextBox 12"/>
          <p:cNvSpPr txBox="1"/>
          <p:nvPr/>
        </p:nvSpPr>
        <p:spPr>
          <a:xfrm rot="694336">
            <a:off x="3989388" y="4824413"/>
            <a:ext cx="1038225" cy="369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 MT Condensed Extra Bold"/>
                <a:cs typeface="Abadi MT Condensed Extra Bold"/>
              </a:rPr>
              <a:t>obs4MIPs</a:t>
            </a:r>
          </a:p>
        </p:txBody>
      </p:sp>
    </p:spTree>
    <p:extLst>
      <p:ext uri="{BB962C8B-B14F-4D97-AF65-F5344CB8AC3E}">
        <p14:creationId xmlns:p14="http://schemas.microsoft.com/office/powerpoint/2010/main" val="321304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78191" y="1572379"/>
            <a:ext cx="8708574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Should obs4MIPs continue is focus on “enabling” CMIP research, or should it strive to lead it?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Should obs4MIPs filter datasets based on quality?   What </a:t>
            </a:r>
            <a:r>
              <a:rPr lang="en-US" sz="1800" dirty="0"/>
              <a:t>about “obsolete” datasets</a:t>
            </a:r>
            <a:r>
              <a:rPr lang="en-US" sz="1800" dirty="0" smtClean="0"/>
              <a:t>?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How many different datasets of the same observable should be included?  Do we want 10 different SST products?  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marL="0" indent="0" eaLnBrk="1" hangingPunct="1"/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Should obs4MIPs expand beyond focusing on “near globally gridded data sets”, and if so, how quickly and how much?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WDAC task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team &amp; WDAC needs to take a position on these issues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168275" y="304800"/>
            <a:ext cx="7069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/>
              <a:t>Meeting open forum:  mixed views on several key issues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092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39" y="152400"/>
            <a:ext cx="8660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range of possibilities for obs4MIPs g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uidelines/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equirements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35789"/>
              </p:ext>
            </p:extLst>
          </p:nvPr>
        </p:nvGraphicFramePr>
        <p:xfrm>
          <a:off x="374953" y="1124853"/>
          <a:ext cx="8297333" cy="1777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8772"/>
                <a:gridCol w="1285704"/>
                <a:gridCol w="1086451"/>
                <a:gridCol w="1313642"/>
                <a:gridCol w="1313642"/>
                <a:gridCol w="1729122"/>
              </a:tblGrid>
              <a:tr h="118061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Alignment</a:t>
                      </a:r>
                      <a:r>
                        <a:rPr lang="en-US" sz="1800" b="1" baseline="0" dirty="0" smtClean="0"/>
                        <a:t> with CMIP Model Output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(&amp; Used for Evaluation)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Requirement / No obvious near-term use for Evaluation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Indirect or via complex processing steps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Alignment</a:t>
                      </a:r>
                      <a:r>
                        <a:rPr lang="en-US" sz="1600" baseline="0" dirty="0" smtClean="0"/>
                        <a:t> via simulator or operational operator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Alignment</a:t>
                      </a:r>
                      <a:r>
                        <a:rPr lang="en-US" sz="1600" baseline="0" dirty="0" smtClean="0"/>
                        <a:t> via simple steps e.g. ratio, column average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Strict Alignment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75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Process/Value demonstrated via peer-reviewed</a:t>
                      </a:r>
                      <a:r>
                        <a:rPr lang="en-US" sz="1600" baseline="0" dirty="0" smtClean="0"/>
                        <a:t> literature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5715000"/>
            <a:ext cx="5216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Should </a:t>
            </a:r>
            <a:r>
              <a:rPr lang="en-US" sz="2000" dirty="0"/>
              <a:t>we </a:t>
            </a:r>
            <a:r>
              <a:rPr lang="en-US" sz="2000" dirty="0" smtClean="0"/>
              <a:t>construct a </a:t>
            </a:r>
            <a:r>
              <a:rPr lang="en-US" sz="2000" dirty="0"/>
              <a:t>“Maturity Matrix”  or </a:t>
            </a:r>
          </a:p>
          <a:p>
            <a:pPr eaLnBrk="1" hangingPunct="1"/>
            <a:r>
              <a:rPr lang="en-US" sz="2000" dirty="0"/>
              <a:t>Model Evaluation Readiness Level (MERL)?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39374"/>
              </p:ext>
            </p:extLst>
          </p:nvPr>
        </p:nvGraphicFramePr>
        <p:xfrm>
          <a:off x="616857" y="3156854"/>
          <a:ext cx="7854648" cy="2221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310"/>
                <a:gridCol w="775214"/>
                <a:gridCol w="5375124"/>
              </a:tblGrid>
              <a:tr h="444379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Evidence for Data Quality?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Significant</a:t>
                      </a:r>
                      <a:r>
                        <a:rPr lang="en-US" baseline="0" dirty="0" smtClean="0"/>
                        <a:t> &lt;-&gt; No Influence from models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43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Demonstrated via robust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cal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val</a:t>
                      </a:r>
                      <a:r>
                        <a:rPr lang="en-US" sz="1800" baseline="0" dirty="0" smtClean="0"/>
                        <a:t> activity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43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Subjective &lt;-&gt;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Objective</a:t>
                      </a:r>
                      <a:r>
                        <a:rPr lang="en-US" baseline="0" dirty="0" smtClean="0"/>
                        <a:t> error estimates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43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</a:t>
                      </a:r>
                      <a:r>
                        <a:rPr lang="en-US" baseline="0" dirty="0" smtClean="0"/>
                        <a:t> &lt;-&gt; Small error/uncertainties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4379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Demonstrated via N(?) </a:t>
                      </a:r>
                      <a:r>
                        <a:rPr lang="en-US" sz="1800" baseline="0" dirty="0" smtClean="0"/>
                        <a:t>uses in p</a:t>
                      </a:r>
                      <a:r>
                        <a:rPr lang="en-US" sz="1800" dirty="0" smtClean="0"/>
                        <a:t>eer-reviewed</a:t>
                      </a:r>
                      <a:r>
                        <a:rPr lang="en-US" sz="1800" baseline="0" dirty="0" smtClean="0"/>
                        <a:t> literature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4800"/>
            <a:ext cx="1752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63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532193" y="1253067"/>
            <a:ext cx="8297333" cy="58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1600" dirty="0" smtClean="0"/>
              <a:t>Team members:  P. Gleckler (co-chair; PCMDI), D. </a:t>
            </a:r>
            <a:r>
              <a:rPr lang="en-US" sz="1600" dirty="0" err="1" smtClean="0"/>
              <a:t>Waliser</a:t>
            </a:r>
            <a:r>
              <a:rPr lang="en-US" sz="1600" dirty="0" smtClean="0"/>
              <a:t> (co-chair; JPL),  S. Bony (IPSL), M. </a:t>
            </a:r>
            <a:r>
              <a:rPr lang="en-US" sz="1600" dirty="0" err="1" smtClean="0"/>
              <a:t>Boslovich</a:t>
            </a:r>
            <a:r>
              <a:rPr lang="en-US" sz="1600" dirty="0" smtClean="0"/>
              <a:t> (GSFC), H. </a:t>
            </a:r>
            <a:r>
              <a:rPr lang="en-US" sz="1600" dirty="0" err="1" smtClean="0"/>
              <a:t>Chepfer</a:t>
            </a:r>
            <a:r>
              <a:rPr lang="en-US" sz="1600" dirty="0" smtClean="0"/>
              <a:t> (IPSL), V. </a:t>
            </a:r>
            <a:r>
              <a:rPr lang="en-US" sz="1600" dirty="0" err="1" smtClean="0"/>
              <a:t>Eyring</a:t>
            </a:r>
            <a:r>
              <a:rPr lang="en-US" sz="1600" dirty="0" smtClean="0"/>
              <a:t> (DLR),  R. Ferraro (JPL), R. Saunders (MOHC), J. </a:t>
            </a:r>
            <a:r>
              <a:rPr lang="en-US" sz="1600" dirty="0"/>
              <a:t>Schulz</a:t>
            </a:r>
            <a:r>
              <a:rPr lang="en-US" sz="1600" dirty="0" smtClean="0"/>
              <a:t> (EUMETSAT), K. Taylor (PCMDI), J-N </a:t>
            </a:r>
            <a:r>
              <a:rPr lang="en-US" sz="1600" dirty="0" err="1" smtClean="0"/>
              <a:t>Thépaut</a:t>
            </a:r>
            <a:r>
              <a:rPr lang="en-US" sz="1600" dirty="0" smtClean="0"/>
              <a:t>, </a:t>
            </a:r>
            <a:r>
              <a:rPr lang="en-US" sz="1600" dirty="0"/>
              <a:t>ECMWF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 eaLnBrk="1" hangingPunct="1"/>
            <a:endParaRPr lang="en-US" sz="1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Task team should oversee the connection between obs4MIPs and ana4MIPs, but not ana4MIPs itself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Connecting with GEWEX assessments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R</a:t>
            </a:r>
            <a:r>
              <a:rPr lang="en-US" sz="1800" dirty="0" smtClean="0"/>
              <a:t>eview existing </a:t>
            </a:r>
            <a:r>
              <a:rPr lang="en-US" sz="1800" dirty="0"/>
              <a:t>“Maturity Matrix” </a:t>
            </a:r>
            <a:r>
              <a:rPr lang="en-US" sz="1800" dirty="0" smtClean="0"/>
              <a:t>applications and consider building on them to create a Model </a:t>
            </a:r>
            <a:r>
              <a:rPr lang="en-US" sz="1800" dirty="0"/>
              <a:t>Evaluation Readiness Level (MERL)</a:t>
            </a:r>
            <a:r>
              <a:rPr lang="en-US" sz="1800" dirty="0" smtClean="0"/>
              <a:t>?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Considering ex-officio members from agencies contributing or planning to contribute (ESA, NASA, etc.)… liaisons with other MIPs may also be necessary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Augmenting CMOR to better handle observations is urgently needed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For now, </a:t>
            </a:r>
            <a:r>
              <a:rPr lang="en-US" sz="1800" dirty="0" err="1" smtClean="0"/>
              <a:t>webX</a:t>
            </a:r>
            <a:r>
              <a:rPr lang="en-US" sz="1800" dirty="0" smtClean="0"/>
              <a:t> sessions being considered on a ~ bimonthly basis </a:t>
            </a:r>
          </a:p>
          <a:p>
            <a:pPr eaLnBrk="1" hangingPunct="1">
              <a:buFont typeface="Arial" charset="0"/>
              <a:buChar char="•"/>
            </a:pPr>
            <a:endParaRPr lang="en-US" sz="1800" dirty="0"/>
          </a:p>
          <a:p>
            <a:pPr marL="0" indent="0" eaLnBrk="1" hangingPunct="1"/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95904" y="307945"/>
            <a:ext cx="788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WDAC task team discussions (90min, post obs4MIPs meeting)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31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4"/>
          <p:cNvGrpSpPr>
            <a:grpSpLocks/>
          </p:cNvGrpSpPr>
          <p:nvPr/>
        </p:nvGrpSpPr>
        <p:grpSpPr bwMode="auto">
          <a:xfrm>
            <a:off x="1447800" y="412750"/>
            <a:ext cx="7373938" cy="6153150"/>
            <a:chOff x="1701800" y="38100"/>
            <a:chExt cx="7988820" cy="6153150"/>
          </a:xfrm>
        </p:grpSpPr>
        <p:sp>
          <p:nvSpPr>
            <p:cNvPr id="28710" name="Textfeld 20"/>
            <p:cNvSpPr txBox="1">
              <a:spLocks noChangeArrowheads="1"/>
            </p:cNvSpPr>
            <p:nvPr/>
          </p:nvSpPr>
          <p:spPr bwMode="auto">
            <a:xfrm>
              <a:off x="9318625" y="38100"/>
              <a:ext cx="3719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70C0"/>
                  </a:solidFill>
                  <a:cs typeface="Arial" charset="0"/>
                </a:rPr>
                <a:t>…</a:t>
              </a:r>
            </a:p>
          </p:txBody>
        </p:sp>
        <p:grpSp>
          <p:nvGrpSpPr>
            <p:cNvPr id="28711" name="Group 37"/>
            <p:cNvGrpSpPr>
              <a:grpSpLocks/>
            </p:cNvGrpSpPr>
            <p:nvPr/>
          </p:nvGrpSpPr>
          <p:grpSpPr bwMode="auto">
            <a:xfrm>
              <a:off x="2027238" y="512763"/>
              <a:ext cx="7646987" cy="5678487"/>
              <a:chOff x="2027238" y="433388"/>
              <a:chExt cx="7646987" cy="6335712"/>
            </a:xfrm>
          </p:grpSpPr>
          <p:cxnSp>
            <p:nvCxnSpPr>
              <p:cNvPr id="6" name="Gerade Verbindung 5"/>
              <p:cNvCxnSpPr/>
              <p:nvPr/>
            </p:nvCxnSpPr>
            <p:spPr>
              <a:xfrm>
                <a:off x="2026857" y="433388"/>
                <a:ext cx="0" cy="63357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 Verbindung 7"/>
              <p:cNvCxnSpPr/>
              <p:nvPr/>
            </p:nvCxnSpPr>
            <p:spPr>
              <a:xfrm>
                <a:off x="5304938" y="433388"/>
                <a:ext cx="0" cy="63357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/>
              <p:nvPr/>
            </p:nvCxnSpPr>
            <p:spPr>
              <a:xfrm>
                <a:off x="6397059" y="433388"/>
                <a:ext cx="0" cy="63357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>
                <a:off x="7489180" y="433388"/>
                <a:ext cx="0" cy="63357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8581300" y="433388"/>
                <a:ext cx="0" cy="63357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>
                <a:off x="9673421" y="433388"/>
                <a:ext cx="0" cy="63357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4211098" y="433388"/>
                <a:ext cx="0" cy="63357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Gerade Verbindung 6"/>
              <p:cNvCxnSpPr/>
              <p:nvPr/>
            </p:nvCxnSpPr>
            <p:spPr>
              <a:xfrm>
                <a:off x="3118977" y="433388"/>
                <a:ext cx="0" cy="63357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12" name="Textfeld 13"/>
            <p:cNvSpPr txBox="1">
              <a:spLocks noChangeArrowheads="1"/>
            </p:cNvSpPr>
            <p:nvPr/>
          </p:nvSpPr>
          <p:spPr bwMode="auto">
            <a:xfrm>
              <a:off x="1701800" y="117475"/>
              <a:ext cx="707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70C0"/>
                  </a:solidFill>
                  <a:cs typeface="Arial" charset="0"/>
                </a:rPr>
                <a:t>2014</a:t>
              </a:r>
            </a:p>
          </p:txBody>
        </p:sp>
        <p:sp>
          <p:nvSpPr>
            <p:cNvPr id="28713" name="Textfeld 14"/>
            <p:cNvSpPr txBox="1">
              <a:spLocks noChangeArrowheads="1"/>
            </p:cNvSpPr>
            <p:nvPr/>
          </p:nvSpPr>
          <p:spPr bwMode="auto">
            <a:xfrm>
              <a:off x="2789238" y="117475"/>
              <a:ext cx="707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70C0"/>
                  </a:solidFill>
                  <a:cs typeface="Arial" charset="0"/>
                </a:rPr>
                <a:t>2015</a:t>
              </a:r>
            </a:p>
          </p:txBody>
        </p:sp>
        <p:sp>
          <p:nvSpPr>
            <p:cNvPr id="28714" name="Textfeld 15"/>
            <p:cNvSpPr txBox="1">
              <a:spLocks noChangeArrowheads="1"/>
            </p:cNvSpPr>
            <p:nvPr/>
          </p:nvSpPr>
          <p:spPr bwMode="auto">
            <a:xfrm>
              <a:off x="3878263" y="117475"/>
              <a:ext cx="707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70C0"/>
                  </a:solidFill>
                  <a:cs typeface="Arial" charset="0"/>
                </a:rPr>
                <a:t>2016</a:t>
              </a:r>
            </a:p>
          </p:txBody>
        </p:sp>
        <p:sp>
          <p:nvSpPr>
            <p:cNvPr id="28715" name="Textfeld 16"/>
            <p:cNvSpPr txBox="1">
              <a:spLocks noChangeArrowheads="1"/>
            </p:cNvSpPr>
            <p:nvPr/>
          </p:nvSpPr>
          <p:spPr bwMode="auto">
            <a:xfrm>
              <a:off x="4965700" y="117475"/>
              <a:ext cx="707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70C0"/>
                  </a:solidFill>
                  <a:cs typeface="Arial" charset="0"/>
                </a:rPr>
                <a:t>2017</a:t>
              </a:r>
            </a:p>
          </p:txBody>
        </p:sp>
        <p:sp>
          <p:nvSpPr>
            <p:cNvPr id="28716" name="Textfeld 17"/>
            <p:cNvSpPr txBox="1">
              <a:spLocks noChangeArrowheads="1"/>
            </p:cNvSpPr>
            <p:nvPr/>
          </p:nvSpPr>
          <p:spPr bwMode="auto">
            <a:xfrm>
              <a:off x="6054725" y="117475"/>
              <a:ext cx="707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70C0"/>
                  </a:solidFill>
                  <a:cs typeface="Arial" charset="0"/>
                </a:rPr>
                <a:t>2018</a:t>
              </a:r>
            </a:p>
          </p:txBody>
        </p:sp>
        <p:sp>
          <p:nvSpPr>
            <p:cNvPr id="28717" name="Textfeld 18"/>
            <p:cNvSpPr txBox="1">
              <a:spLocks noChangeArrowheads="1"/>
            </p:cNvSpPr>
            <p:nvPr/>
          </p:nvSpPr>
          <p:spPr bwMode="auto">
            <a:xfrm>
              <a:off x="7142163" y="117475"/>
              <a:ext cx="707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70C0"/>
                  </a:solidFill>
                  <a:cs typeface="Arial" charset="0"/>
                </a:rPr>
                <a:t>2019</a:t>
              </a:r>
            </a:p>
          </p:txBody>
        </p:sp>
        <p:sp>
          <p:nvSpPr>
            <p:cNvPr id="28718" name="Textfeld 19"/>
            <p:cNvSpPr txBox="1">
              <a:spLocks noChangeArrowheads="1"/>
            </p:cNvSpPr>
            <p:nvPr/>
          </p:nvSpPr>
          <p:spPr bwMode="auto">
            <a:xfrm>
              <a:off x="8231188" y="117475"/>
              <a:ext cx="707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70C0"/>
                  </a:solidFill>
                  <a:cs typeface="Arial" charset="0"/>
                </a:rPr>
                <a:t>2020</a:t>
              </a:r>
            </a:p>
          </p:txBody>
        </p:sp>
      </p:grpSp>
      <p:sp>
        <p:nvSpPr>
          <p:cNvPr id="4" name="Rechteck 3"/>
          <p:cNvSpPr/>
          <p:nvPr/>
        </p:nvSpPr>
        <p:spPr bwMode="auto">
          <a:xfrm>
            <a:off x="103188" y="1301750"/>
            <a:ext cx="8970962" cy="14414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de-DE" sz="1200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Textfeld 23"/>
          <p:cNvSpPr txBox="1">
            <a:spLocks noChangeArrowheads="1"/>
          </p:cNvSpPr>
          <p:nvPr/>
        </p:nvSpPr>
        <p:spPr bwMode="auto">
          <a:xfrm>
            <a:off x="1379538" y="1316038"/>
            <a:ext cx="431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Diagnostic, Evaluation and Characterization</a:t>
            </a:r>
          </a:p>
        </p:txBody>
      </p:sp>
      <p:sp>
        <p:nvSpPr>
          <p:cNvPr id="37" name="Ellipse 36"/>
          <p:cNvSpPr/>
          <p:nvPr/>
        </p:nvSpPr>
        <p:spPr bwMode="auto">
          <a:xfrm>
            <a:off x="1847850" y="1862138"/>
            <a:ext cx="1263650" cy="541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Model Version 1</a:t>
            </a:r>
          </a:p>
        </p:txBody>
      </p:sp>
      <p:sp>
        <p:nvSpPr>
          <p:cNvPr id="41" name="Textfeld 40"/>
          <p:cNvSpPr txBox="1"/>
          <p:nvPr/>
        </p:nvSpPr>
        <p:spPr bwMode="auto">
          <a:xfrm>
            <a:off x="5791200" y="1397000"/>
            <a:ext cx="2970213" cy="276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  <a:ea typeface="MS PGothic" pitchFamily="34" charset="-128"/>
                <a:cs typeface="Arial" pitchFamily="34" charset="0"/>
              </a:rPr>
              <a:t>with standardized metrics &amp; assessment</a:t>
            </a:r>
          </a:p>
        </p:txBody>
      </p:sp>
      <p:sp>
        <p:nvSpPr>
          <p:cNvPr id="91" name="Ellipse 90"/>
          <p:cNvSpPr/>
          <p:nvPr/>
        </p:nvSpPr>
        <p:spPr bwMode="auto">
          <a:xfrm>
            <a:off x="3798888" y="1866900"/>
            <a:ext cx="1262062" cy="541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Model Version 2</a:t>
            </a:r>
          </a:p>
        </p:txBody>
      </p:sp>
      <p:sp>
        <p:nvSpPr>
          <p:cNvPr id="92" name="Ellipse 91"/>
          <p:cNvSpPr/>
          <p:nvPr/>
        </p:nvSpPr>
        <p:spPr bwMode="auto">
          <a:xfrm>
            <a:off x="7351713" y="1866900"/>
            <a:ext cx="1263650" cy="541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Model Version 4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5516563" y="1878013"/>
            <a:ext cx="1263650" cy="541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Model Version 3</a:t>
            </a:r>
          </a:p>
        </p:txBody>
      </p:sp>
      <p:sp>
        <p:nvSpPr>
          <p:cNvPr id="78" name="Ellipse 77"/>
          <p:cNvSpPr/>
          <p:nvPr/>
        </p:nvSpPr>
        <p:spPr bwMode="auto">
          <a:xfrm>
            <a:off x="228600" y="1378188"/>
            <a:ext cx="930275" cy="431800"/>
          </a:xfrm>
          <a:prstGeom prst="ellipse">
            <a:avLst/>
          </a:prstGeom>
          <a:solidFill>
            <a:srgbClr val="FFC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CMIP DECK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103188" y="3027363"/>
            <a:ext cx="8970962" cy="13938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de-DE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152400" y="3303588"/>
            <a:ext cx="1006475" cy="89058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CMIP6</a:t>
            </a:r>
          </a:p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Endorsed MIPs</a:t>
            </a:r>
          </a:p>
        </p:txBody>
      </p:sp>
      <p:sp>
        <p:nvSpPr>
          <p:cNvPr id="88" name="Ellipse 87"/>
          <p:cNvSpPr/>
          <p:nvPr/>
        </p:nvSpPr>
        <p:spPr bwMode="auto">
          <a:xfrm>
            <a:off x="2514600" y="3079750"/>
            <a:ext cx="808038" cy="665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MIP1</a:t>
            </a:r>
          </a:p>
        </p:txBody>
      </p:sp>
      <p:sp>
        <p:nvSpPr>
          <p:cNvPr id="90" name="Ellipse 89"/>
          <p:cNvSpPr/>
          <p:nvPr/>
        </p:nvSpPr>
        <p:spPr bwMode="auto">
          <a:xfrm>
            <a:off x="3581400" y="3613150"/>
            <a:ext cx="808038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MIP2</a:t>
            </a:r>
          </a:p>
        </p:txBody>
      </p:sp>
      <p:sp>
        <p:nvSpPr>
          <p:cNvPr id="96" name="Ellipse 95"/>
          <p:cNvSpPr/>
          <p:nvPr/>
        </p:nvSpPr>
        <p:spPr bwMode="auto">
          <a:xfrm>
            <a:off x="4724400" y="3460750"/>
            <a:ext cx="806450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MIP3</a:t>
            </a:r>
          </a:p>
        </p:txBody>
      </p:sp>
      <p:sp>
        <p:nvSpPr>
          <p:cNvPr id="46" name="Ellipse 87"/>
          <p:cNvSpPr/>
          <p:nvPr/>
        </p:nvSpPr>
        <p:spPr bwMode="auto">
          <a:xfrm>
            <a:off x="6324600" y="3155950"/>
            <a:ext cx="808038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MIP1</a:t>
            </a:r>
          </a:p>
        </p:txBody>
      </p:sp>
      <p:sp>
        <p:nvSpPr>
          <p:cNvPr id="49" name="Ellipse 87"/>
          <p:cNvSpPr/>
          <p:nvPr/>
        </p:nvSpPr>
        <p:spPr bwMode="auto">
          <a:xfrm>
            <a:off x="7259638" y="3630613"/>
            <a:ext cx="806450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MIP4</a:t>
            </a:r>
          </a:p>
        </p:txBody>
      </p:sp>
      <p:sp>
        <p:nvSpPr>
          <p:cNvPr id="50" name="Ellipse 87"/>
          <p:cNvSpPr/>
          <p:nvPr/>
        </p:nvSpPr>
        <p:spPr bwMode="auto">
          <a:xfrm>
            <a:off x="8216900" y="3124200"/>
            <a:ext cx="806450" cy="665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MIP2</a:t>
            </a:r>
          </a:p>
        </p:txBody>
      </p:sp>
      <p:sp>
        <p:nvSpPr>
          <p:cNvPr id="48" name="Rechteck 47"/>
          <p:cNvSpPr/>
          <p:nvPr/>
        </p:nvSpPr>
        <p:spPr bwMode="auto">
          <a:xfrm>
            <a:off x="93663" y="4737100"/>
            <a:ext cx="8970962" cy="1768475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128588" y="5211763"/>
            <a:ext cx="1090612" cy="889000"/>
          </a:xfrm>
          <a:prstGeom prst="ellipse">
            <a:avLst/>
          </a:prstGeom>
          <a:solidFill>
            <a:schemeClr val="bg1">
              <a:lumMod val="9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Future projection runs</a:t>
            </a:r>
          </a:p>
        </p:txBody>
      </p:sp>
      <p:cxnSp>
        <p:nvCxnSpPr>
          <p:cNvPr id="101" name="Gerade Verbindung 100"/>
          <p:cNvCxnSpPr/>
          <p:nvPr/>
        </p:nvCxnSpPr>
        <p:spPr bwMode="auto">
          <a:xfrm>
            <a:off x="1320800" y="1301750"/>
            <a:ext cx="0" cy="520382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el 1"/>
          <p:cNvSpPr txBox="1">
            <a:spLocks/>
          </p:cNvSpPr>
          <p:nvPr/>
        </p:nvSpPr>
        <p:spPr>
          <a:xfrm>
            <a:off x="179388" y="76200"/>
            <a:ext cx="8785225" cy="433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ts val="2900"/>
              </a:lnSpc>
              <a:defRPr/>
            </a:pPr>
            <a:r>
              <a:rPr lang="en-US" sz="2400" b="1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CMIP6 Timeline</a:t>
            </a:r>
            <a:endParaRPr lang="en-US" sz="2400" b="1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95" name="TextBox 68"/>
          <p:cNvSpPr txBox="1">
            <a:spLocks noChangeArrowheads="1"/>
          </p:cNvSpPr>
          <p:nvPr/>
        </p:nvSpPr>
        <p:spPr bwMode="auto">
          <a:xfrm>
            <a:off x="3798888" y="6507163"/>
            <a:ext cx="3216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Nominal Simulation Period of CMIP6</a:t>
            </a:r>
          </a:p>
        </p:txBody>
      </p:sp>
      <p:sp>
        <p:nvSpPr>
          <p:cNvPr id="63" name="Pfeil nach rechts 62"/>
          <p:cNvSpPr/>
          <p:nvPr/>
        </p:nvSpPr>
        <p:spPr>
          <a:xfrm>
            <a:off x="7339013" y="5248275"/>
            <a:ext cx="877887" cy="252413"/>
          </a:xfrm>
          <a:prstGeom prst="rightArrow">
            <a:avLst/>
          </a:pr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de-DE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Pfeil nach rechts 65"/>
          <p:cNvSpPr/>
          <p:nvPr/>
        </p:nvSpPr>
        <p:spPr>
          <a:xfrm>
            <a:off x="1949450" y="5232400"/>
            <a:ext cx="733425" cy="252413"/>
          </a:xfrm>
          <a:prstGeom prst="rightArrow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de-DE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Textfeld 66"/>
          <p:cNvSpPr txBox="1"/>
          <p:nvPr/>
        </p:nvSpPr>
        <p:spPr bwMode="auto">
          <a:xfrm>
            <a:off x="1295400" y="4830763"/>
            <a:ext cx="167640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Scenario MIP studies , MIP matrix, pattern scaling, scenario pairs</a:t>
            </a:r>
          </a:p>
        </p:txBody>
      </p:sp>
      <p:sp>
        <p:nvSpPr>
          <p:cNvPr id="68" name="Textfeld 63"/>
          <p:cNvSpPr txBox="1"/>
          <p:nvPr/>
        </p:nvSpPr>
        <p:spPr bwMode="auto">
          <a:xfrm>
            <a:off x="5186363" y="5668963"/>
            <a:ext cx="2662237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Possible IPCC AR6</a:t>
            </a:r>
          </a:p>
        </p:txBody>
      </p:sp>
      <p:sp>
        <p:nvSpPr>
          <p:cNvPr id="69" name="Textfeld 63"/>
          <p:cNvSpPr txBox="1"/>
          <p:nvPr/>
        </p:nvSpPr>
        <p:spPr bwMode="auto">
          <a:xfrm>
            <a:off x="1303338" y="5975350"/>
            <a:ext cx="1592262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Formulate scenarios to be run by AOGCMs and ESMs</a:t>
            </a:r>
          </a:p>
        </p:txBody>
      </p:sp>
      <p:sp>
        <p:nvSpPr>
          <p:cNvPr id="71" name="Textfeld 63"/>
          <p:cNvSpPr txBox="1"/>
          <p:nvPr/>
        </p:nvSpPr>
        <p:spPr bwMode="auto">
          <a:xfrm>
            <a:off x="1295400" y="4408488"/>
            <a:ext cx="1457325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Finalize experiment design (WGCM)</a:t>
            </a:r>
          </a:p>
        </p:txBody>
      </p:sp>
      <p:sp>
        <p:nvSpPr>
          <p:cNvPr id="72" name="Textfeld 63"/>
          <p:cNvSpPr txBox="1"/>
          <p:nvPr/>
        </p:nvSpPr>
        <p:spPr bwMode="auto">
          <a:xfrm>
            <a:off x="4887913" y="5176838"/>
            <a:ext cx="4256087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Run and analyze scenario simulations from matrix</a:t>
            </a:r>
          </a:p>
        </p:txBody>
      </p:sp>
      <p:cxnSp>
        <p:nvCxnSpPr>
          <p:cNvPr id="73" name="Straight Connector 50"/>
          <p:cNvCxnSpPr>
            <a:cxnSpLocks noChangeShapeType="1"/>
          </p:cNvCxnSpPr>
          <p:nvPr/>
        </p:nvCxnSpPr>
        <p:spPr bwMode="auto">
          <a:xfrm>
            <a:off x="4887913" y="4789488"/>
            <a:ext cx="0" cy="1749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feld 63"/>
          <p:cNvSpPr txBox="1"/>
          <p:nvPr/>
        </p:nvSpPr>
        <p:spPr bwMode="auto">
          <a:xfrm>
            <a:off x="1122590" y="5481638"/>
            <a:ext cx="1439863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Community input on CMIP6 design</a:t>
            </a:r>
          </a:p>
        </p:txBody>
      </p:sp>
      <p:cxnSp>
        <p:nvCxnSpPr>
          <p:cNvPr id="75" name="Straight Connector 53"/>
          <p:cNvCxnSpPr>
            <a:cxnSpLocks noChangeShapeType="1"/>
          </p:cNvCxnSpPr>
          <p:nvPr/>
        </p:nvCxnSpPr>
        <p:spPr bwMode="auto">
          <a:xfrm>
            <a:off x="2879725" y="4810125"/>
            <a:ext cx="0" cy="1749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feld 63"/>
          <p:cNvSpPr txBox="1"/>
          <p:nvPr/>
        </p:nvSpPr>
        <p:spPr bwMode="auto">
          <a:xfrm>
            <a:off x="2948815" y="4754563"/>
            <a:ext cx="1143000" cy="83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Forcing data: harmonization, emissions to concentrations</a:t>
            </a:r>
          </a:p>
        </p:txBody>
      </p:sp>
      <p:sp>
        <p:nvSpPr>
          <p:cNvPr id="79" name="Textfeld 63"/>
          <p:cNvSpPr txBox="1"/>
          <p:nvPr/>
        </p:nvSpPr>
        <p:spPr bwMode="auto">
          <a:xfrm>
            <a:off x="2879725" y="5942013"/>
            <a:ext cx="2008188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Preliminary ESM/AOGCM runs with new scenarios</a:t>
            </a:r>
          </a:p>
        </p:txBody>
      </p:sp>
      <p:cxnSp>
        <p:nvCxnSpPr>
          <p:cNvPr id="54" name="Straight Arrow Connector 60"/>
          <p:cNvCxnSpPr/>
          <p:nvPr/>
        </p:nvCxnSpPr>
        <p:spPr>
          <a:xfrm>
            <a:off x="6858000" y="6659563"/>
            <a:ext cx="9906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61"/>
          <p:cNvCxnSpPr/>
          <p:nvPr/>
        </p:nvCxnSpPr>
        <p:spPr>
          <a:xfrm flipH="1" flipV="1">
            <a:off x="2830513" y="6659563"/>
            <a:ext cx="9794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872" y="1912608"/>
            <a:ext cx="1270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Diagnostic, Evaluation and Characterization of </a:t>
            </a:r>
            <a:r>
              <a:rPr lang="en-US" sz="105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  <a:r>
              <a:rPr lang="en-US" sz="105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(DECK)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7624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Some closing thoughts on how all this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4" y="1163724"/>
            <a:ext cx="8527142" cy="5054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Standards and infrastructure fundamentally rely on community consensus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Must serve the needs of multiple projects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Must meet the the diverse set of needs of a broad spectrum of users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Requires substantial coordination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Demands community input and the oversight relying on the expertise of a diversity of scientists and data specialists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The current system is fragile in that many of the components are funded by individual projects that could disappear, impairing viability of the entire infrastructure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Every funder is essential to supporting this collaborative effort where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Leadership and recognition is shared across multiple projects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Integration of the “whole” imposes external requirements on the individual components.</a:t>
            </a:r>
          </a:p>
        </p:txBody>
      </p:sp>
    </p:spTree>
    <p:extLst>
      <p:ext uri="{BB962C8B-B14F-4D97-AF65-F5344CB8AC3E}">
        <p14:creationId xmlns:p14="http://schemas.microsoft.com/office/powerpoint/2010/main" val="53028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47151" y="162016"/>
            <a:ext cx="884223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Many are contributing to obs4MIPs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1" name="Picture 7" descr="NASA Logo (Meatball)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81364"/>
            <a:ext cx="904417" cy="7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831847" y="6194390"/>
            <a:ext cx="274149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Jet Propulsion Laboratory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California Institute of Technology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99" y="6099488"/>
            <a:ext cx="2401901" cy="720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59" y="6086340"/>
            <a:ext cx="766340" cy="7716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0728" y="1677903"/>
            <a:ext cx="85587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Obs4MIPs initiated by JPL (R. Ferraro, J. </a:t>
            </a:r>
            <a:r>
              <a:rPr lang="en-US" dirty="0">
                <a:solidFill>
                  <a:prstClr val="black"/>
                </a:solidFill>
              </a:rPr>
              <a:t>Teixeira and D. </a:t>
            </a:r>
            <a:r>
              <a:rPr lang="en-US" dirty="0" err="1" smtClean="0">
                <a:solidFill>
                  <a:prstClr val="black"/>
                </a:solidFill>
              </a:rPr>
              <a:t>Waliser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and PCMDI (P. Gleckler, K. Taylor) with oversight and support provided by NASA (T. Lee) and U.S. DOE (R. Joseph)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Several dozen scientists (thus far especially in NASA and CFMIP-OBS) doing substantial work to contribute datasets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</a:rPr>
              <a:t>Encouragement at WDAC2 to “internationalize” with a task </a:t>
            </a:r>
            <a:r>
              <a:rPr lang="en-US" dirty="0" smtClean="0">
                <a:solidFill>
                  <a:prstClr val="black"/>
                </a:solidFill>
              </a:rPr>
              <a:t>team (now in place)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Participation is broadening, and the hope is sponsorship will also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0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190" y="1668008"/>
            <a:ext cx="5241925" cy="4186237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Use the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CMIP5 simulation protocol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(Taylor et al. 2009) as guideline for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selecting observations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Matching variable required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Observations to be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formatted/structured the same as CMIP Model output</a:t>
            </a:r>
            <a:r>
              <a:rPr lang="en-US" sz="2000" dirty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(e.g.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NetCDF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files, CF Convention)</a:t>
            </a:r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Include a </a:t>
            </a:r>
            <a:r>
              <a:rPr lang="en-US" sz="20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echnical Note for each variable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describing observation and use for model evaluation (at graduate student level).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Hosted side by side on the ESGF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with CMIP model output.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09103" y="-11096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smtClean="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rPr>
              <a:t>obs4MIPs: The 4 Commandments</a:t>
            </a:r>
            <a:endParaRPr lang="en-US" sz="3200" i="1" kern="0" dirty="0" smtClean="0">
              <a:solidFill>
                <a:srgbClr val="00009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771112" y="1184967"/>
            <a:ext cx="3284329" cy="1778365"/>
            <a:chOff x="4986211" y="4113526"/>
            <a:chExt cx="4011160" cy="2515950"/>
          </a:xfrm>
        </p:grpSpPr>
        <p:sp>
          <p:nvSpPr>
            <p:cNvPr id="9" name="Oval 8"/>
            <p:cNvSpPr/>
            <p:nvPr/>
          </p:nvSpPr>
          <p:spPr>
            <a:xfrm>
              <a:off x="4986211" y="4492632"/>
              <a:ext cx="1714796" cy="120185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189378" y="4546786"/>
              <a:ext cx="1273453" cy="10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Model Output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Variables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04314" y="4729836"/>
              <a:ext cx="2893057" cy="1899640"/>
            </a:xfrm>
            <a:prstGeom prst="ellipse">
              <a:avLst/>
            </a:prstGeom>
            <a:solidFill>
              <a:schemeClr val="accent5">
                <a:lumMod val="75000"/>
                <a:alpha val="28000"/>
              </a:schemeClr>
            </a:solidFill>
            <a:ln>
              <a:solidFill>
                <a:schemeClr val="accent1">
                  <a:shade val="95000"/>
                  <a:satMod val="105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6760094" y="5069300"/>
              <a:ext cx="1486225" cy="10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Satellite Retrieval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Variables</a:t>
              </a: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640672" y="4113526"/>
              <a:ext cx="2356699" cy="52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Target Quantities</a:t>
              </a:r>
            </a:p>
          </p:txBody>
        </p:sp>
        <p:cxnSp>
          <p:nvCxnSpPr>
            <p:cNvPr id="14" name="Curved Connector 13"/>
            <p:cNvCxnSpPr/>
            <p:nvPr/>
          </p:nvCxnSpPr>
          <p:spPr>
            <a:xfrm rot="5400000">
              <a:off x="6345525" y="4621236"/>
              <a:ext cx="726847" cy="49223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6372132" y="3653964"/>
            <a:ext cx="2432423" cy="3065272"/>
            <a:chOff x="289188" y="3880677"/>
            <a:chExt cx="2432781" cy="306513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648321" y="3880677"/>
              <a:ext cx="1005036" cy="603221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697085" y="4011946"/>
              <a:ext cx="916261" cy="31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Modelers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627954" y="3919950"/>
              <a:ext cx="1006624" cy="603222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569144" y="3968339"/>
              <a:ext cx="1152825" cy="52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Observation</a:t>
              </a:r>
              <a:endParaRPr lang="en-US" sz="1400" dirty="0">
                <a:solidFill>
                  <a:srgbClr val="000000"/>
                </a:solidFill>
                <a:latin typeface="Arial" pitchFamily="-65" charset="0"/>
                <a:ea typeface="ＭＳ Ｐゴシック" charset="0"/>
                <a:cs typeface="ＭＳ Ｐゴシック" charset="0"/>
              </a:endParaRP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Experts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17822" y="4402533"/>
              <a:ext cx="2173611" cy="15953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1083056" y="4893048"/>
              <a:ext cx="1120941" cy="5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Analysis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Community</a:t>
              </a: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289188" y="6299507"/>
              <a:ext cx="1489180" cy="64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Initial</a:t>
              </a:r>
              <a:r>
                <a:rPr lang="en-US" dirty="0" smtClean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 Target </a:t>
              </a:r>
            </a:p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Community</a:t>
              </a:r>
              <a:endParaRPr lang="en-US" dirty="0">
                <a:solidFill>
                  <a:srgbClr val="000090"/>
                </a:solidFill>
                <a:latin typeface="Arial" pitchFamily="-65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3" name="Curved Connector 22"/>
            <p:cNvCxnSpPr/>
            <p:nvPr/>
          </p:nvCxnSpPr>
          <p:spPr>
            <a:xfrm rot="5400000" flipH="1" flipV="1">
              <a:off x="791748" y="6011359"/>
              <a:ext cx="427018" cy="301670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Left Brace 1"/>
          <p:cNvSpPr/>
          <p:nvPr/>
        </p:nvSpPr>
        <p:spPr>
          <a:xfrm flipH="1">
            <a:off x="5370287" y="1452934"/>
            <a:ext cx="231491" cy="1365256"/>
          </a:xfrm>
          <a:prstGeom prst="leftBrace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flipH="1">
            <a:off x="5370287" y="3205238"/>
            <a:ext cx="372446" cy="3132667"/>
          </a:xfrm>
          <a:prstGeom prst="leftBrace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221619" y="-7938"/>
            <a:ext cx="64647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smtClean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obs4MIPs “</a:t>
            </a:r>
            <a:r>
              <a:rPr lang="en-US" sz="3200" kern="0" dirty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Technical </a:t>
            </a:r>
            <a:r>
              <a:rPr lang="en-US" sz="3200" kern="0" dirty="0" smtClean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Note”</a:t>
            </a:r>
            <a:endParaRPr lang="en-US" sz="3200" kern="0" dirty="0">
              <a:solidFill>
                <a:srgbClr val="00009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742" y="1226232"/>
            <a:ext cx="7565293" cy="552291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Times" charset="0"/>
              <a:buNone/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Content  </a:t>
            </a: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(5-8 pages)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Intent of the Document</a:t>
            </a:r>
            <a:endParaRPr lang="en-US" sz="28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Data Field Description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Data Origin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u="sng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Validation and Uncertainty Estimate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Considerations for use in Model Evaluation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Instrument Overview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u="sng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Revision History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u="sng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Point of contact </a:t>
            </a:r>
          </a:p>
          <a:p>
            <a:pPr>
              <a:spcBef>
                <a:spcPct val="20000"/>
              </a:spcBef>
              <a:buFont typeface="Times" charset="0"/>
              <a:buNone/>
              <a:defRPr/>
            </a:pPr>
            <a:endParaRPr lang="en-US" sz="2800" dirty="0" smtClean="0">
              <a:solidFill>
                <a:srgbClr val="00009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611211" y="171409"/>
            <a:ext cx="79756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0" dirty="0" smtClean="0">
                <a:solidFill>
                  <a:srgbClr val="35359B"/>
                </a:solidFill>
                <a:latin typeface="+mn-lt"/>
              </a:rPr>
              <a:t>obs4MIPs: Current Set of Observations</a:t>
            </a:r>
            <a:endParaRPr lang="en-US" sz="3200" b="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66375"/>
              </p:ext>
            </p:extLst>
          </p:nvPr>
        </p:nvGraphicFramePr>
        <p:xfrm>
          <a:off x="133052" y="1022077"/>
          <a:ext cx="4302286" cy="2332264"/>
        </p:xfrm>
        <a:graphic>
          <a:graphicData uri="http://schemas.openxmlformats.org/drawingml/2006/table">
            <a:tbl>
              <a:tblPr/>
              <a:tblGrid>
                <a:gridCol w="1911048"/>
                <a:gridCol w="2391238"/>
              </a:tblGrid>
              <a:tr h="333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AIRS (≥  300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hPa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Temperature profile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Specific humidity profile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MLS (&lt; 300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hPa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Temperature profile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Specific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humidity profile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QuikSCAT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Ocean surface winds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Ozone profile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17501"/>
              </p:ext>
            </p:extLst>
          </p:nvPr>
        </p:nvGraphicFramePr>
        <p:xfrm>
          <a:off x="133052" y="3357030"/>
          <a:ext cx="4302286" cy="3497580"/>
        </p:xfrm>
        <a:graphic>
          <a:graphicData uri="http://schemas.openxmlformats.org/drawingml/2006/table">
            <a:tbl>
              <a:tblPr/>
              <a:tblGrid>
                <a:gridCol w="1914521"/>
                <a:gridCol w="2387765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AMSR-E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ATSR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(ARC/CMUG)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TOPEX/JASON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TOA &amp; Surface 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radiation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fluxes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Precipitation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GPCP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Precipitation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MISR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Aerosol Optical Depth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Cloud fraction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Aerosol Optical Depth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NSIDC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Ice (in progress)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00086"/>
              </p:ext>
            </p:extLst>
          </p:nvPr>
        </p:nvGraphicFramePr>
        <p:xfrm>
          <a:off x="4918538" y="1433426"/>
          <a:ext cx="3975100" cy="1253490"/>
        </p:xfrm>
        <a:graphic>
          <a:graphicData uri="http://schemas.openxmlformats.org/drawingml/2006/table">
            <a:tbl>
              <a:tblPr/>
              <a:tblGrid>
                <a:gridCol w="1949145"/>
                <a:gridCol w="202595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Cloudsat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Clouds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Calipso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Clouds &amp; Aerosols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ISCCP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Clouds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Parasol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Clouds &amp; Aerosols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21209" y="1075902"/>
            <a:ext cx="217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CFMIP-OBS Provided</a:t>
            </a:r>
            <a:endParaRPr lang="en-US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99979"/>
              </p:ext>
            </p:extLst>
          </p:nvPr>
        </p:nvGraphicFramePr>
        <p:xfrm>
          <a:off x="4918538" y="3496874"/>
          <a:ext cx="3975100" cy="1083945"/>
        </p:xfrm>
        <a:graphic>
          <a:graphicData uri="http://schemas.openxmlformats.org/drawingml/2006/table">
            <a:tbl>
              <a:tblPr/>
              <a:tblGrid>
                <a:gridCol w="1949145"/>
                <a:gridCol w="2025955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ECMWF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Zonal Winds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Meridional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Winds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Expected to expand to other fields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and sources of reanalysis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87097" y="3127542"/>
            <a:ext cx="309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ana4MIPs Provided Reanalysis</a:t>
            </a:r>
            <a:endParaRPr lang="en-US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17826"/>
              </p:ext>
            </p:extLst>
          </p:nvPr>
        </p:nvGraphicFramePr>
        <p:xfrm>
          <a:off x="4918538" y="5366798"/>
          <a:ext cx="3975100" cy="1238250"/>
        </p:xfrm>
        <a:graphic>
          <a:graphicData uri="http://schemas.openxmlformats.org/drawingml/2006/table">
            <a:tbl>
              <a:tblPr/>
              <a:tblGrid>
                <a:gridCol w="1949145"/>
                <a:gridCol w="202595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ARMBE/DOE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Clouds, Radiation, Meteorology, Land Surface,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Discussions on protocols for in-situ holdings underway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21209" y="499746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 in-situ Example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521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3525" y="2626013"/>
            <a:ext cx="3725332" cy="162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150000"/>
            </a:pPr>
            <a:r>
              <a:rPr lang="en-US" sz="2800" dirty="0" smtClean="0"/>
              <a:t>Critical Infrastructure</a:t>
            </a:r>
          </a:p>
          <a:p>
            <a:pPr algn="ctr">
              <a:lnSpc>
                <a:spcPct val="120000"/>
              </a:lnSpc>
              <a:buSzPct val="150000"/>
            </a:pPr>
            <a:r>
              <a:rPr lang="en-US" sz="2800" dirty="0"/>
              <a:t>f</a:t>
            </a:r>
            <a:r>
              <a:rPr lang="en-US" sz="2800" dirty="0" smtClean="0"/>
              <a:t>or CMIP, obs4MIPs and related activities</a:t>
            </a:r>
          </a:p>
        </p:txBody>
      </p:sp>
    </p:spTree>
    <p:extLst>
      <p:ext uri="{BB962C8B-B14F-4D97-AF65-F5344CB8AC3E}">
        <p14:creationId xmlns:p14="http://schemas.microsoft.com/office/powerpoint/2010/main" val="63053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>
                <a:latin typeface="Calibri"/>
                <a:cs typeface="Calibri"/>
              </a:rPr>
              <a:t>Why data standards?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90" y="1548189"/>
            <a:ext cx="8448524" cy="50815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Standards facilitate discovery and use of data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MIP standardization has increased steadily over more than 2 decades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User community expanded from 100’s to 10,000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Standardization requires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Conventions and controlled vocabularies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Tools enforcing or facilitating conformance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Standardization enables:</a:t>
            </a:r>
          </a:p>
          <a:p>
            <a:pPr marL="800100"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ESG federated data archive</a:t>
            </a:r>
          </a:p>
          <a:p>
            <a:pPr marL="800100"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Uniform methods of reading and interpreting data</a:t>
            </a:r>
          </a:p>
          <a:p>
            <a:pPr marL="800100"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Automated methods and “smart” software to analyze data efficiently</a:t>
            </a:r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421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What standards is obs4MIPs building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66" y="1226181"/>
            <a:ext cx="8768443" cy="55244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b="1" dirty="0" err="1" smtClean="0"/>
              <a:t>netCDF</a:t>
            </a:r>
            <a:r>
              <a:rPr lang="en-US" dirty="0" smtClean="0"/>
              <a:t> – an API for reading and writing certain types of HDF formatted </a:t>
            </a:r>
            <a:r>
              <a:rPr lang="en-US" dirty="0"/>
              <a:t>data </a:t>
            </a:r>
            <a:r>
              <a:rPr lang="en-US" dirty="0" smtClean="0"/>
              <a:t>(</a:t>
            </a:r>
            <a:r>
              <a:rPr lang="en-US" sz="1800" dirty="0" err="1" smtClean="0"/>
              <a:t>www.unidata.ucar.edu</a:t>
            </a:r>
            <a:r>
              <a:rPr lang="en-US" sz="1800" dirty="0"/>
              <a:t>/software/</a:t>
            </a:r>
            <a:r>
              <a:rPr lang="en-US" sz="1800" dirty="0" err="1"/>
              <a:t>netcdf</a:t>
            </a:r>
            <a:r>
              <a:rPr lang="en-US" sz="1800" dirty="0"/>
              <a:t>/</a:t>
            </a:r>
            <a:r>
              <a:rPr lang="en-US" dirty="0"/>
              <a:t>)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b="1" dirty="0" smtClean="0"/>
              <a:t>CF Conventions </a:t>
            </a:r>
            <a:r>
              <a:rPr lang="en-US" dirty="0" smtClean="0"/>
              <a:t>– providing for standardized description of data contained in </a:t>
            </a:r>
            <a:r>
              <a:rPr lang="en-US" dirty="0"/>
              <a:t>a file </a:t>
            </a:r>
            <a:r>
              <a:rPr lang="en-US" dirty="0" smtClean="0"/>
              <a:t>(</a:t>
            </a:r>
            <a:r>
              <a:rPr lang="en-US" sz="1800" dirty="0" err="1" smtClean="0"/>
              <a:t>cf</a:t>
            </a:r>
            <a:r>
              <a:rPr lang="en-US" sz="1800" dirty="0" err="1"/>
              <a:t>-</a:t>
            </a:r>
            <a:r>
              <a:rPr lang="en-US" sz="1800" dirty="0" err="1" smtClean="0"/>
              <a:t>convention.github.io</a:t>
            </a:r>
            <a:r>
              <a:rPr lang="en-US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n-US" b="1" dirty="0" smtClean="0"/>
              <a:t>Data Reference Syntax (DRS) </a:t>
            </a:r>
            <a:r>
              <a:rPr lang="en-US" dirty="0" smtClean="0"/>
              <a:t>– defining vocabulary used in uniquely identifying MIP datasets and specifying file and directory names 	(</a:t>
            </a:r>
            <a:r>
              <a:rPr lang="en-US" sz="1800" dirty="0" err="1" smtClean="0"/>
              <a:t>cmip</a:t>
            </a:r>
            <a:r>
              <a:rPr lang="en-US" sz="1800" dirty="0" err="1"/>
              <a:t>-pcmdi.llnl.gov</a:t>
            </a:r>
            <a:r>
              <a:rPr lang="en-US" sz="1800" dirty="0"/>
              <a:t>/cmip5/</a:t>
            </a:r>
            <a:r>
              <a:rPr lang="en-US" sz="1800" dirty="0" err="1" smtClean="0"/>
              <a:t>output_req.html</a:t>
            </a:r>
            <a:r>
              <a:rPr lang="en-US" dirty="0" smtClean="0"/>
              <a:t>).</a:t>
            </a:r>
          </a:p>
          <a:p>
            <a:pPr>
              <a:lnSpc>
                <a:spcPct val="130000"/>
              </a:lnSpc>
            </a:pPr>
            <a:r>
              <a:rPr lang="en-US" b="1" dirty="0"/>
              <a:t>CMIP </a:t>
            </a:r>
            <a:r>
              <a:rPr lang="en-US" b="1" dirty="0" smtClean="0"/>
              <a:t>output  requirements </a:t>
            </a:r>
            <a:r>
              <a:rPr lang="en-US" dirty="0" smtClean="0"/>
              <a:t>– </a:t>
            </a:r>
            <a:r>
              <a:rPr lang="en-US" dirty="0"/>
              <a:t>specifying the data structure and metadata requirements for </a:t>
            </a:r>
            <a:r>
              <a:rPr lang="en-US" dirty="0" smtClean="0"/>
              <a:t>CMIP (</a:t>
            </a:r>
            <a:r>
              <a:rPr lang="en-US" sz="1600" dirty="0" err="1" smtClean="0"/>
              <a:t>cmip</a:t>
            </a:r>
            <a:r>
              <a:rPr lang="en-US" sz="1600" dirty="0" err="1"/>
              <a:t>-pcmdi.llnl.gov</a:t>
            </a:r>
            <a:r>
              <a:rPr lang="en-US" sz="1600" dirty="0"/>
              <a:t>/cmip5/</a:t>
            </a:r>
            <a:r>
              <a:rPr lang="en-US" sz="1600" dirty="0" err="1" smtClean="0"/>
              <a:t>output_req.html</a:t>
            </a:r>
            <a:r>
              <a:rPr lang="en-US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n-US" b="1" dirty="0" smtClean="0"/>
              <a:t>CMIP “standard output</a:t>
            </a:r>
            <a:r>
              <a:rPr lang="en-US" b="1" dirty="0"/>
              <a:t>” </a:t>
            </a:r>
            <a:r>
              <a:rPr lang="en-US" b="1" dirty="0" smtClean="0"/>
              <a:t>list </a:t>
            </a:r>
            <a:r>
              <a:rPr lang="en-US" dirty="0" smtClean="0"/>
              <a:t>(</a:t>
            </a:r>
            <a:r>
              <a:rPr lang="en-US" sz="1600" dirty="0" err="1" smtClean="0"/>
              <a:t>cmip</a:t>
            </a:r>
            <a:r>
              <a:rPr lang="en-US" sz="1600" dirty="0" err="1"/>
              <a:t>-pcmdi.llnl.gov</a:t>
            </a:r>
            <a:r>
              <a:rPr lang="en-US" sz="1600" dirty="0"/>
              <a:t>/cmip5/</a:t>
            </a:r>
            <a:r>
              <a:rPr lang="en-US" sz="1600" dirty="0" err="1" smtClean="0"/>
              <a:t>output_req.html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Climate Model Output Rewriter (CMOR):  </a:t>
            </a:r>
            <a:r>
              <a:rPr lang="en-US" sz="2100" dirty="0" smtClean="0">
                <a:solidFill>
                  <a:srgbClr val="0000FF"/>
                </a:solidFill>
              </a:rPr>
              <a:t>used </a:t>
            </a:r>
            <a:r>
              <a:rPr lang="en-US" sz="2100" dirty="0">
                <a:solidFill>
                  <a:srgbClr val="0000FF"/>
                </a:solidFill>
              </a:rPr>
              <a:t>to produce CF-compliant </a:t>
            </a:r>
            <a:r>
              <a:rPr lang="en-US" sz="2100" dirty="0" err="1">
                <a:solidFill>
                  <a:srgbClr val="0000FF"/>
                </a:solidFill>
              </a:rPr>
              <a:t>netCDF</a:t>
            </a:r>
            <a:r>
              <a:rPr lang="en-US" sz="2100" dirty="0">
                <a:solidFill>
                  <a:srgbClr val="0000FF"/>
                </a:solidFill>
              </a:rPr>
              <a:t> files that fulfill </a:t>
            </a:r>
            <a:r>
              <a:rPr lang="en-US" sz="2100" dirty="0" smtClean="0">
                <a:solidFill>
                  <a:srgbClr val="0000FF"/>
                </a:solidFill>
              </a:rPr>
              <a:t>requirements </a:t>
            </a:r>
            <a:r>
              <a:rPr lang="en-US" sz="2100" dirty="0">
                <a:solidFill>
                  <a:srgbClr val="0000FF"/>
                </a:solidFill>
              </a:rPr>
              <a:t>of </a:t>
            </a:r>
            <a:r>
              <a:rPr lang="en-US" sz="2100" dirty="0" smtClean="0">
                <a:solidFill>
                  <a:srgbClr val="0000FF"/>
                </a:solidFill>
              </a:rPr>
              <a:t>standard </a:t>
            </a:r>
            <a:r>
              <a:rPr lang="en-US" sz="2100" dirty="0">
                <a:solidFill>
                  <a:srgbClr val="0000FF"/>
                </a:solidFill>
              </a:rPr>
              <a:t>model experiments. </a:t>
            </a:r>
            <a:r>
              <a:rPr lang="en-US" sz="2100" dirty="0" smtClean="0">
                <a:solidFill>
                  <a:srgbClr val="0000FF"/>
                </a:solidFill>
              </a:rPr>
              <a:t> Much </a:t>
            </a:r>
            <a:r>
              <a:rPr lang="en-US" sz="2100" dirty="0">
                <a:solidFill>
                  <a:srgbClr val="0000FF"/>
                </a:solidFill>
              </a:rPr>
              <a:t>of the metadata written to the output files is defined in MIP-specific </a:t>
            </a:r>
            <a:r>
              <a:rPr lang="en-US" sz="2100" dirty="0" smtClean="0">
                <a:solidFill>
                  <a:srgbClr val="0000FF"/>
                </a:solidFill>
              </a:rPr>
              <a:t>tables. </a:t>
            </a:r>
            <a:r>
              <a:rPr lang="en-US" sz="2100" dirty="0">
                <a:solidFill>
                  <a:srgbClr val="0000FF"/>
                </a:solidFill>
              </a:rPr>
              <a:t>CMOR relies on these tables to provide much of the </a:t>
            </a:r>
            <a:r>
              <a:rPr lang="en-US" sz="2100" dirty="0" smtClean="0">
                <a:solidFill>
                  <a:srgbClr val="0000FF"/>
                </a:solidFill>
              </a:rPr>
              <a:t>needed metadata.</a:t>
            </a:r>
            <a:endParaRPr lang="en-US" sz="21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sz="2100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BFB6F9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DCD7FB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BFB6F9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DCD7FB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BFB6F9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DCD7FB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BFB6F9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DCD7FB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10977</TotalTime>
  <Words>1985</Words>
  <Application>Microsoft Macintosh PowerPoint</Application>
  <PresentationFormat>On-screen Show (4:3)</PresentationFormat>
  <Paragraphs>327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6_Office Theme</vt:lpstr>
      <vt:lpstr>2_Default Design</vt:lpstr>
      <vt:lpstr>1_Default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data standards?</vt:lpstr>
      <vt:lpstr>What standards is obs4MIPs building on?</vt:lpstr>
      <vt:lpstr>Earth System Grid Federation (ESGF)</vt:lpstr>
      <vt:lpstr>The WCRP supports adoption and extension of the CMIP standards for all its projects/activities</vt:lpstr>
      <vt:lpstr>Earth System Commodity Governance (CoG)             This is NEW!      </vt:lpstr>
      <vt:lpstr>Immediate infrastructural needs of obs4MIPs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closing thoughts on how all this works</vt:lpstr>
    </vt:vector>
  </TitlesOfParts>
  <Company>TH-CUBED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Duane Waliser</dc:creator>
  <cp:lastModifiedBy>Peter Gleckler</cp:lastModifiedBy>
  <cp:revision>214</cp:revision>
  <dcterms:created xsi:type="dcterms:W3CDTF">2011-10-19T05:02:32Z</dcterms:created>
  <dcterms:modified xsi:type="dcterms:W3CDTF">2014-05-07T13:20:34Z</dcterms:modified>
</cp:coreProperties>
</file>