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6" r:id="rId2"/>
    <p:sldId id="306" r:id="rId3"/>
    <p:sldId id="297" r:id="rId4"/>
    <p:sldId id="299" r:id="rId5"/>
    <p:sldId id="300" r:id="rId6"/>
    <p:sldId id="301" r:id="rId7"/>
    <p:sldId id="324" r:id="rId8"/>
    <p:sldId id="321" r:id="rId9"/>
    <p:sldId id="319" r:id="rId10"/>
    <p:sldId id="320" r:id="rId11"/>
    <p:sldId id="310" r:id="rId12"/>
    <p:sldId id="304" r:id="rId13"/>
    <p:sldId id="322" r:id="rId14"/>
    <p:sldId id="325" r:id="rId15"/>
    <p:sldId id="312" r:id="rId16"/>
    <p:sldId id="309" r:id="rId17"/>
    <p:sldId id="315" r:id="rId18"/>
    <p:sldId id="316" r:id="rId19"/>
    <p:sldId id="317" r:id="rId20"/>
    <p:sldId id="305" r:id="rId21"/>
    <p:sldId id="302" r:id="rId22"/>
    <p:sldId id="311" r:id="rId23"/>
    <p:sldId id="313" r:id="rId24"/>
  </p:sldIdLst>
  <p:sldSz cx="9144000" cy="6858000" type="screen4x3"/>
  <p:notesSz cx="6642100" cy="9779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99FF"/>
    <a:srgbClr val="6666FF"/>
    <a:srgbClr val="FF6600"/>
    <a:srgbClr val="71714F"/>
    <a:srgbClr val="CC66FF"/>
    <a:srgbClr val="9999FF"/>
    <a:srgbClr val="FF9933"/>
    <a:srgbClr val="1F3692"/>
    <a:srgbClr val="003F7E"/>
    <a:srgbClr val="C8F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DDF629-6910-4D80-86DE-E38FACA825CE}" type="doc">
      <dgm:prSet loTypeId="urn:microsoft.com/office/officeart/2005/8/layout/vList5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79EE581C-49E2-4F48-86EA-48F6B44181C2}">
      <dgm:prSet/>
      <dgm:spPr/>
      <dgm:t>
        <a:bodyPr/>
        <a:lstStyle/>
        <a:p>
          <a:pPr rtl="0"/>
          <a:r>
            <a:rPr lang="en-GB" b="0" u="none" dirty="0" smtClean="0"/>
            <a:t>Known </a:t>
          </a:r>
          <a:r>
            <a:rPr lang="en-GB" b="0" u="none" dirty="0" err="1" smtClean="0"/>
            <a:t>knowns</a:t>
          </a:r>
          <a:endParaRPr lang="en-GB" u="none" dirty="0"/>
        </a:p>
      </dgm:t>
    </dgm:pt>
    <dgm:pt modelId="{77D48C00-A2CF-43D6-B3B0-BFA5A9A08A77}" type="parTrans" cxnId="{E2FB9206-62EB-43E8-B71F-5E3A094C16B3}">
      <dgm:prSet/>
      <dgm:spPr/>
      <dgm:t>
        <a:bodyPr/>
        <a:lstStyle/>
        <a:p>
          <a:endParaRPr lang="en-GB" u="none"/>
        </a:p>
      </dgm:t>
    </dgm:pt>
    <dgm:pt modelId="{CC0ACE4F-6E8F-4976-B1B7-857A78FEAB93}" type="sibTrans" cxnId="{E2FB9206-62EB-43E8-B71F-5E3A094C16B3}">
      <dgm:prSet/>
      <dgm:spPr/>
      <dgm:t>
        <a:bodyPr/>
        <a:lstStyle/>
        <a:p>
          <a:endParaRPr lang="en-GB" u="none"/>
        </a:p>
      </dgm:t>
    </dgm:pt>
    <dgm:pt modelId="{9B571AB1-28C0-4F79-8C2A-012733E317E5}">
      <dgm:prSet/>
      <dgm:spPr>
        <a:noFill/>
      </dgm:spPr>
      <dgm:t>
        <a:bodyPr/>
        <a:lstStyle/>
        <a:p>
          <a:pPr rtl="0"/>
          <a:r>
            <a:rPr lang="en-GB" b="0" u="none" smtClean="0"/>
            <a:t>Observations</a:t>
          </a:r>
          <a:endParaRPr lang="en-GB" u="none"/>
        </a:p>
      </dgm:t>
    </dgm:pt>
    <dgm:pt modelId="{6A561C6A-7BA0-4D86-BF7F-A284763597E0}" type="parTrans" cxnId="{BCD501EB-25E8-4A8D-8E2A-950220990897}">
      <dgm:prSet/>
      <dgm:spPr/>
      <dgm:t>
        <a:bodyPr/>
        <a:lstStyle/>
        <a:p>
          <a:endParaRPr lang="en-GB" u="none"/>
        </a:p>
      </dgm:t>
    </dgm:pt>
    <dgm:pt modelId="{4ABBE4F8-9316-4205-89AB-145F1223C63D}" type="sibTrans" cxnId="{BCD501EB-25E8-4A8D-8E2A-950220990897}">
      <dgm:prSet/>
      <dgm:spPr/>
      <dgm:t>
        <a:bodyPr/>
        <a:lstStyle/>
        <a:p>
          <a:endParaRPr lang="en-GB" u="none"/>
        </a:p>
      </dgm:t>
    </dgm:pt>
    <dgm:pt modelId="{2E1B4391-046F-4772-B1CA-19E7EB41A766}">
      <dgm:prSet/>
      <dgm:spPr>
        <a:noFill/>
      </dgm:spPr>
      <dgm:t>
        <a:bodyPr/>
        <a:lstStyle/>
        <a:p>
          <a:pPr rtl="0"/>
          <a:r>
            <a:rPr lang="en-GB" b="0" u="none" dirty="0" smtClean="0"/>
            <a:t>Physical laws (dynamics, radiation, spectroscopy…)</a:t>
          </a:r>
          <a:endParaRPr lang="en-GB" u="none" dirty="0"/>
        </a:p>
      </dgm:t>
    </dgm:pt>
    <dgm:pt modelId="{953202F2-BA9C-4402-B851-FE75F044EA7E}" type="parTrans" cxnId="{08BCD75A-B6E8-470E-BE2F-A6A0812CA7D2}">
      <dgm:prSet/>
      <dgm:spPr/>
      <dgm:t>
        <a:bodyPr/>
        <a:lstStyle/>
        <a:p>
          <a:endParaRPr lang="en-GB" u="none"/>
        </a:p>
      </dgm:t>
    </dgm:pt>
    <dgm:pt modelId="{DCFE1946-610D-47B2-8133-619135F6ABF2}" type="sibTrans" cxnId="{08BCD75A-B6E8-470E-BE2F-A6A0812CA7D2}">
      <dgm:prSet/>
      <dgm:spPr/>
      <dgm:t>
        <a:bodyPr/>
        <a:lstStyle/>
        <a:p>
          <a:endParaRPr lang="en-GB" u="none"/>
        </a:p>
      </dgm:t>
    </dgm:pt>
    <dgm:pt modelId="{505BC54D-78F2-484D-ADA3-B12E35A44B16}">
      <dgm:prSet/>
      <dgm:spPr>
        <a:noFill/>
      </dgm:spPr>
      <dgm:t>
        <a:bodyPr/>
        <a:lstStyle/>
        <a:p>
          <a:pPr rtl="0"/>
          <a:r>
            <a:rPr lang="en-GB" b="0" u="none" dirty="0" smtClean="0"/>
            <a:t>Quality control procedures</a:t>
          </a:r>
          <a:endParaRPr lang="en-GB" u="none" dirty="0"/>
        </a:p>
      </dgm:t>
    </dgm:pt>
    <dgm:pt modelId="{75F2C8BA-4A34-4932-9422-54D7EA2A2AD0}" type="parTrans" cxnId="{C6F6B835-4F0C-45F0-9571-8DD23B347B8E}">
      <dgm:prSet/>
      <dgm:spPr/>
      <dgm:t>
        <a:bodyPr/>
        <a:lstStyle/>
        <a:p>
          <a:endParaRPr lang="en-GB" u="none"/>
        </a:p>
      </dgm:t>
    </dgm:pt>
    <dgm:pt modelId="{A6C9E926-D355-4DE0-92CE-8C783C22637E}" type="sibTrans" cxnId="{C6F6B835-4F0C-45F0-9571-8DD23B347B8E}">
      <dgm:prSet/>
      <dgm:spPr/>
      <dgm:t>
        <a:bodyPr/>
        <a:lstStyle/>
        <a:p>
          <a:endParaRPr lang="en-GB" u="none"/>
        </a:p>
      </dgm:t>
    </dgm:pt>
    <dgm:pt modelId="{0DB3AC19-2C24-4930-8E82-85AF02CB7497}">
      <dgm:prSet/>
      <dgm:spPr/>
      <dgm:t>
        <a:bodyPr/>
        <a:lstStyle/>
        <a:p>
          <a:pPr rtl="0"/>
          <a:r>
            <a:rPr lang="en-GB" b="0" u="none" smtClean="0"/>
            <a:t>Known unknowns</a:t>
          </a:r>
          <a:endParaRPr lang="en-GB" u="none"/>
        </a:p>
      </dgm:t>
    </dgm:pt>
    <dgm:pt modelId="{7DEA1305-AC53-491D-8B3B-E6DC69ACC88E}" type="parTrans" cxnId="{45AD4616-7638-46FB-9F96-1C030738251A}">
      <dgm:prSet/>
      <dgm:spPr/>
      <dgm:t>
        <a:bodyPr/>
        <a:lstStyle/>
        <a:p>
          <a:endParaRPr lang="en-GB" u="none"/>
        </a:p>
      </dgm:t>
    </dgm:pt>
    <dgm:pt modelId="{7B335341-3288-4CD6-93C4-80F52419FCE2}" type="sibTrans" cxnId="{45AD4616-7638-46FB-9F96-1C030738251A}">
      <dgm:prSet/>
      <dgm:spPr/>
      <dgm:t>
        <a:bodyPr/>
        <a:lstStyle/>
        <a:p>
          <a:endParaRPr lang="en-GB" u="none"/>
        </a:p>
      </dgm:t>
    </dgm:pt>
    <dgm:pt modelId="{C4AEB5EE-A9B0-4624-9757-BF7E51D546B2}">
      <dgm:prSet/>
      <dgm:spPr>
        <a:noFill/>
      </dgm:spPr>
      <dgm:t>
        <a:bodyPr/>
        <a:lstStyle/>
        <a:p>
          <a:pPr rtl="0"/>
          <a:r>
            <a:rPr lang="en-GB" b="0" u="none" dirty="0" smtClean="0"/>
            <a:t>Observation errors</a:t>
          </a:r>
          <a:endParaRPr lang="en-GB" u="none" dirty="0"/>
        </a:p>
      </dgm:t>
    </dgm:pt>
    <dgm:pt modelId="{95F5E77F-C667-4888-AF02-3798B240D632}" type="parTrans" cxnId="{E076A7D2-6838-4B24-A485-42D802DDFBFD}">
      <dgm:prSet/>
      <dgm:spPr/>
      <dgm:t>
        <a:bodyPr/>
        <a:lstStyle/>
        <a:p>
          <a:endParaRPr lang="en-GB" u="none"/>
        </a:p>
      </dgm:t>
    </dgm:pt>
    <dgm:pt modelId="{5BF8F9A0-9957-4578-86CD-A5B0E4C2A68D}" type="sibTrans" cxnId="{E076A7D2-6838-4B24-A485-42D802DDFBFD}">
      <dgm:prSet/>
      <dgm:spPr/>
      <dgm:t>
        <a:bodyPr/>
        <a:lstStyle/>
        <a:p>
          <a:endParaRPr lang="en-GB" u="none"/>
        </a:p>
      </dgm:t>
    </dgm:pt>
    <dgm:pt modelId="{16FB8BD7-DC09-4617-B5F0-B909A99B4CF4}">
      <dgm:prSet/>
      <dgm:spPr>
        <a:noFill/>
      </dgm:spPr>
      <dgm:t>
        <a:bodyPr/>
        <a:lstStyle/>
        <a:p>
          <a:pPr rtl="0"/>
          <a:r>
            <a:rPr lang="en-GB" b="0" u="none" smtClean="0"/>
            <a:t>Forecast model behavior</a:t>
          </a:r>
          <a:endParaRPr lang="en-GB" u="none"/>
        </a:p>
      </dgm:t>
    </dgm:pt>
    <dgm:pt modelId="{E987A3FC-0C58-4A2F-A11D-72A064D3623D}" type="parTrans" cxnId="{A7BB26F5-5D8E-4521-8EFB-5B7D04F8EA13}">
      <dgm:prSet/>
      <dgm:spPr/>
      <dgm:t>
        <a:bodyPr/>
        <a:lstStyle/>
        <a:p>
          <a:endParaRPr lang="en-GB" u="none"/>
        </a:p>
      </dgm:t>
    </dgm:pt>
    <dgm:pt modelId="{D03B4A58-0D56-4F82-80C1-704BDF34EF3F}" type="sibTrans" cxnId="{A7BB26F5-5D8E-4521-8EFB-5B7D04F8EA13}">
      <dgm:prSet/>
      <dgm:spPr/>
      <dgm:t>
        <a:bodyPr/>
        <a:lstStyle/>
        <a:p>
          <a:endParaRPr lang="en-GB" u="none"/>
        </a:p>
      </dgm:t>
    </dgm:pt>
    <dgm:pt modelId="{10E7B2F6-FFF4-4690-864F-F52CE4E1B59B}">
      <dgm:prSet/>
      <dgm:spPr>
        <a:noFill/>
      </dgm:spPr>
      <dgm:t>
        <a:bodyPr/>
        <a:lstStyle/>
        <a:p>
          <a:pPr rtl="0"/>
          <a:r>
            <a:rPr lang="en-GB" b="0" u="none" dirty="0" smtClean="0"/>
            <a:t>Boundary, forcing conditions</a:t>
          </a:r>
          <a:endParaRPr lang="en-GB" u="none" dirty="0"/>
        </a:p>
      </dgm:t>
    </dgm:pt>
    <dgm:pt modelId="{A6EC6ABF-4D52-4A15-A331-47AF85911828}" type="parTrans" cxnId="{32679028-8A47-4381-8B57-AB2554A42B01}">
      <dgm:prSet/>
      <dgm:spPr/>
      <dgm:t>
        <a:bodyPr/>
        <a:lstStyle/>
        <a:p>
          <a:endParaRPr lang="en-GB" u="none"/>
        </a:p>
      </dgm:t>
    </dgm:pt>
    <dgm:pt modelId="{3D560F00-C17B-4040-B219-E39DA8740A9B}" type="sibTrans" cxnId="{32679028-8A47-4381-8B57-AB2554A42B01}">
      <dgm:prSet/>
      <dgm:spPr/>
      <dgm:t>
        <a:bodyPr/>
        <a:lstStyle/>
        <a:p>
          <a:endParaRPr lang="en-GB" u="none"/>
        </a:p>
      </dgm:t>
    </dgm:pt>
    <dgm:pt modelId="{543142C9-86AF-4483-A1F3-077ECCA2224F}">
      <dgm:prSet/>
      <dgm:spPr>
        <a:noFill/>
      </dgm:spPr>
      <dgm:t>
        <a:bodyPr/>
        <a:lstStyle/>
        <a:p>
          <a:pPr rtl="0"/>
          <a:r>
            <a:rPr lang="en-GB" b="0" u="none" dirty="0" smtClean="0"/>
            <a:t>Initial conditions</a:t>
          </a:r>
          <a:endParaRPr lang="en-GB" u="none" dirty="0"/>
        </a:p>
      </dgm:t>
    </dgm:pt>
    <dgm:pt modelId="{6426A96E-5663-4983-A825-D9368DCB1949}" type="parTrans" cxnId="{4FF1FCE8-5EF6-45E0-ACD4-AF77287A135F}">
      <dgm:prSet/>
      <dgm:spPr/>
      <dgm:t>
        <a:bodyPr/>
        <a:lstStyle/>
        <a:p>
          <a:endParaRPr lang="en-GB" u="none"/>
        </a:p>
      </dgm:t>
    </dgm:pt>
    <dgm:pt modelId="{8C3B4A50-AB78-4044-9E57-D88494D97E01}" type="sibTrans" cxnId="{4FF1FCE8-5EF6-45E0-ACD4-AF77287A135F}">
      <dgm:prSet/>
      <dgm:spPr/>
      <dgm:t>
        <a:bodyPr/>
        <a:lstStyle/>
        <a:p>
          <a:endParaRPr lang="en-GB" u="none"/>
        </a:p>
      </dgm:t>
    </dgm:pt>
    <dgm:pt modelId="{036631BF-3375-4168-A988-F032971E64F1}">
      <dgm:prSet/>
      <dgm:spPr/>
      <dgm:t>
        <a:bodyPr/>
        <a:lstStyle/>
        <a:p>
          <a:pPr rtl="0"/>
          <a:r>
            <a:rPr lang="en-GB" b="0" u="none" dirty="0" smtClean="0"/>
            <a:t>Unknown unknowns</a:t>
          </a:r>
          <a:endParaRPr lang="en-GB" u="none" dirty="0"/>
        </a:p>
      </dgm:t>
    </dgm:pt>
    <dgm:pt modelId="{A35FE3BC-70C4-4672-8DCD-0E8147F4CC36}" type="parTrans" cxnId="{2466B8A4-9572-42F7-A931-E3F230BB0DE3}">
      <dgm:prSet/>
      <dgm:spPr/>
      <dgm:t>
        <a:bodyPr/>
        <a:lstStyle/>
        <a:p>
          <a:endParaRPr lang="en-GB" u="none"/>
        </a:p>
      </dgm:t>
    </dgm:pt>
    <dgm:pt modelId="{4CE9A117-6E7A-49CB-8F23-B95FBDECA8FE}" type="sibTrans" cxnId="{2466B8A4-9572-42F7-A931-E3F230BB0DE3}">
      <dgm:prSet/>
      <dgm:spPr/>
      <dgm:t>
        <a:bodyPr/>
        <a:lstStyle/>
        <a:p>
          <a:endParaRPr lang="en-GB" u="none"/>
        </a:p>
      </dgm:t>
    </dgm:pt>
    <dgm:pt modelId="{8B05CDC4-F7FD-4341-BAE6-9A21F5E59D72}">
      <dgm:prSet/>
      <dgm:spPr>
        <a:noFill/>
      </dgm:spPr>
      <dgm:t>
        <a:bodyPr/>
        <a:lstStyle/>
        <a:p>
          <a:pPr rtl="0"/>
          <a:r>
            <a:rPr lang="en-GB" u="none" dirty="0" smtClean="0"/>
            <a:t>Lu and Bell, 2014: microwave sounders frequency shifts are so large that they impact instrument responses</a:t>
          </a:r>
          <a:endParaRPr lang="en-GB" u="none" dirty="0"/>
        </a:p>
      </dgm:t>
    </dgm:pt>
    <dgm:pt modelId="{B156F04A-CC1F-47EE-A1E1-AE79A21A035B}" type="parTrans" cxnId="{AA84F07C-E223-4041-B48C-812FCE3BDBA1}">
      <dgm:prSet/>
      <dgm:spPr/>
      <dgm:t>
        <a:bodyPr/>
        <a:lstStyle/>
        <a:p>
          <a:endParaRPr lang="en-GB"/>
        </a:p>
      </dgm:t>
    </dgm:pt>
    <dgm:pt modelId="{CBF1716C-44C6-4F9D-91E9-F71EDF2A1E41}" type="sibTrans" cxnId="{AA84F07C-E223-4041-B48C-812FCE3BDBA1}">
      <dgm:prSet/>
      <dgm:spPr/>
      <dgm:t>
        <a:bodyPr/>
        <a:lstStyle/>
        <a:p>
          <a:endParaRPr lang="en-GB"/>
        </a:p>
      </dgm:t>
    </dgm:pt>
    <dgm:pt modelId="{632C14E5-9F52-4EAD-9663-6AA89B1C2D78}">
      <dgm:prSet/>
      <dgm:spPr>
        <a:noFill/>
      </dgm:spPr>
      <dgm:t>
        <a:bodyPr/>
        <a:lstStyle/>
        <a:p>
          <a:pPr rtl="0"/>
          <a:r>
            <a:rPr lang="en-GB" u="none" dirty="0" err="1" smtClean="0"/>
            <a:t>Meunier</a:t>
          </a:r>
          <a:r>
            <a:rPr lang="en-GB" u="none" dirty="0" smtClean="0"/>
            <a:t> al., 2013: whitecaps over ocean (wave foam) impact microwave emissivity</a:t>
          </a:r>
          <a:endParaRPr lang="en-GB" u="none" dirty="0"/>
        </a:p>
      </dgm:t>
    </dgm:pt>
    <dgm:pt modelId="{468FC717-8BBE-4506-AC98-CAF89EB47522}" type="parTrans" cxnId="{57A97819-D9ED-4553-9D2F-56AA8C137716}">
      <dgm:prSet/>
      <dgm:spPr/>
      <dgm:t>
        <a:bodyPr/>
        <a:lstStyle/>
        <a:p>
          <a:endParaRPr lang="en-GB"/>
        </a:p>
      </dgm:t>
    </dgm:pt>
    <dgm:pt modelId="{9AEFE1AF-3C68-4357-9DAF-DA05744251F9}" type="sibTrans" cxnId="{57A97819-D9ED-4553-9D2F-56AA8C137716}">
      <dgm:prSet/>
      <dgm:spPr/>
      <dgm:t>
        <a:bodyPr/>
        <a:lstStyle/>
        <a:p>
          <a:endParaRPr lang="en-GB"/>
        </a:p>
      </dgm:t>
    </dgm:pt>
    <dgm:pt modelId="{A65E0297-4FA0-49F3-A466-C0043CF3C37E}">
      <dgm:prSet/>
      <dgm:spPr>
        <a:noFill/>
      </dgm:spPr>
      <dgm:t>
        <a:bodyPr/>
        <a:lstStyle/>
        <a:p>
          <a:pPr rtl="0"/>
          <a:r>
            <a:rPr lang="en-GB" u="none" dirty="0" smtClean="0"/>
            <a:t>Kobayashi et al., 2009: SSU cell pressure changes are so large that they impact RT response</a:t>
          </a:r>
          <a:endParaRPr lang="en-GB" u="none" dirty="0"/>
        </a:p>
      </dgm:t>
    </dgm:pt>
    <dgm:pt modelId="{D51766F2-2E37-4EA1-884C-F92A2229C016}" type="parTrans" cxnId="{346D288B-07C8-414A-98D8-14B34E7A9C34}">
      <dgm:prSet/>
      <dgm:spPr/>
      <dgm:t>
        <a:bodyPr/>
        <a:lstStyle/>
        <a:p>
          <a:endParaRPr lang="en-GB"/>
        </a:p>
      </dgm:t>
    </dgm:pt>
    <dgm:pt modelId="{5FEE61B4-B20E-43D2-BBF5-47520D666014}" type="sibTrans" cxnId="{346D288B-07C8-414A-98D8-14B34E7A9C34}">
      <dgm:prSet/>
      <dgm:spPr/>
      <dgm:t>
        <a:bodyPr/>
        <a:lstStyle/>
        <a:p>
          <a:endParaRPr lang="en-GB"/>
        </a:p>
      </dgm:t>
    </dgm:pt>
    <dgm:pt modelId="{AFF0C061-B396-4241-9237-826601298AA2}">
      <dgm:prSet/>
      <dgm:spPr>
        <a:noFill/>
      </dgm:spPr>
      <dgm:t>
        <a:bodyPr/>
        <a:lstStyle/>
        <a:p>
          <a:pPr rtl="0"/>
          <a:r>
            <a:rPr lang="en-GB" b="0" u="none" dirty="0" smtClean="0"/>
            <a:t>Numerical forecast models</a:t>
          </a:r>
          <a:endParaRPr lang="en-GB" u="none" dirty="0"/>
        </a:p>
      </dgm:t>
    </dgm:pt>
    <dgm:pt modelId="{9964BD1F-685D-429F-A7A3-29EB8A75051F}" type="parTrans" cxnId="{C7B23BEA-CA99-4B73-86CC-51D83580FF07}">
      <dgm:prSet/>
      <dgm:spPr/>
      <dgm:t>
        <a:bodyPr/>
        <a:lstStyle/>
        <a:p>
          <a:endParaRPr lang="en-GB"/>
        </a:p>
      </dgm:t>
    </dgm:pt>
    <dgm:pt modelId="{21A349A6-AC87-47E2-B21F-6E4E1B636EA8}" type="sibTrans" cxnId="{C7B23BEA-CA99-4B73-86CC-51D83580FF07}">
      <dgm:prSet/>
      <dgm:spPr/>
      <dgm:t>
        <a:bodyPr/>
        <a:lstStyle/>
        <a:p>
          <a:endParaRPr lang="en-GB"/>
        </a:p>
      </dgm:t>
    </dgm:pt>
    <dgm:pt modelId="{76E597F2-34A4-4228-BB48-A9611A227FEB}" type="pres">
      <dgm:prSet presAssocID="{44DDF629-6910-4D80-86DE-E38FACA825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4C2A8DA-DCD4-4AD1-93E9-BB84F95288AE}" type="pres">
      <dgm:prSet presAssocID="{79EE581C-49E2-4F48-86EA-48F6B44181C2}" presName="linNode" presStyleCnt="0"/>
      <dgm:spPr/>
      <dgm:t>
        <a:bodyPr/>
        <a:lstStyle/>
        <a:p>
          <a:endParaRPr lang="en-GB"/>
        </a:p>
      </dgm:t>
    </dgm:pt>
    <dgm:pt modelId="{5EED58ED-184C-47CF-85A4-649323E2F2B7}" type="pres">
      <dgm:prSet presAssocID="{79EE581C-49E2-4F48-86EA-48F6B44181C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E46E31-FDDD-4421-9180-C021C7532ECD}" type="pres">
      <dgm:prSet presAssocID="{79EE581C-49E2-4F48-86EA-48F6B44181C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421A95-2843-484A-8C18-D291D30CF56D}" type="pres">
      <dgm:prSet presAssocID="{CC0ACE4F-6E8F-4976-B1B7-857A78FEAB93}" presName="sp" presStyleCnt="0"/>
      <dgm:spPr/>
      <dgm:t>
        <a:bodyPr/>
        <a:lstStyle/>
        <a:p>
          <a:endParaRPr lang="en-GB"/>
        </a:p>
      </dgm:t>
    </dgm:pt>
    <dgm:pt modelId="{42D1A801-88C8-4F2F-95E1-455BAD7F509C}" type="pres">
      <dgm:prSet presAssocID="{0DB3AC19-2C24-4930-8E82-85AF02CB7497}" presName="linNode" presStyleCnt="0"/>
      <dgm:spPr/>
      <dgm:t>
        <a:bodyPr/>
        <a:lstStyle/>
        <a:p>
          <a:endParaRPr lang="en-GB"/>
        </a:p>
      </dgm:t>
    </dgm:pt>
    <dgm:pt modelId="{777E0F15-ACE1-4605-AB83-3222875B5A4D}" type="pres">
      <dgm:prSet presAssocID="{0DB3AC19-2C24-4930-8E82-85AF02CB749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9DC43F-F97A-462A-9C6D-BCD67A30B4E3}" type="pres">
      <dgm:prSet presAssocID="{0DB3AC19-2C24-4930-8E82-85AF02CB749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F87790-87B1-4CE8-A21E-65BCDDDBD723}" type="pres">
      <dgm:prSet presAssocID="{7B335341-3288-4CD6-93C4-80F52419FCE2}" presName="sp" presStyleCnt="0"/>
      <dgm:spPr/>
      <dgm:t>
        <a:bodyPr/>
        <a:lstStyle/>
        <a:p>
          <a:endParaRPr lang="en-GB"/>
        </a:p>
      </dgm:t>
    </dgm:pt>
    <dgm:pt modelId="{A75BE3A4-BDDD-47B1-BECF-B50B5B4ED33A}" type="pres">
      <dgm:prSet presAssocID="{036631BF-3375-4168-A988-F032971E64F1}" presName="linNode" presStyleCnt="0"/>
      <dgm:spPr/>
      <dgm:t>
        <a:bodyPr/>
        <a:lstStyle/>
        <a:p>
          <a:endParaRPr lang="en-GB"/>
        </a:p>
      </dgm:t>
    </dgm:pt>
    <dgm:pt modelId="{41526D3F-DFAE-412C-BBDD-BCFA1AB2A427}" type="pres">
      <dgm:prSet presAssocID="{036631BF-3375-4168-A988-F032971E64F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7EAA2B-A897-4F67-B233-9AC54148F923}" type="pres">
      <dgm:prSet presAssocID="{036631BF-3375-4168-A988-F032971E64F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4F0F626-D3E0-46EB-9B24-6141F606D14B}" type="presOf" srcId="{543142C9-86AF-4483-A1F3-077ECCA2224F}" destId="{779DC43F-F97A-462A-9C6D-BCD67A30B4E3}" srcOrd="0" destOrd="3" presId="urn:microsoft.com/office/officeart/2005/8/layout/vList5"/>
    <dgm:cxn modelId="{2466B8A4-9572-42F7-A931-E3F230BB0DE3}" srcId="{44DDF629-6910-4D80-86DE-E38FACA825CE}" destId="{036631BF-3375-4168-A988-F032971E64F1}" srcOrd="2" destOrd="0" parTransId="{A35FE3BC-70C4-4672-8DCD-0E8147F4CC36}" sibTransId="{4CE9A117-6E7A-49CB-8F23-B95FBDECA8FE}"/>
    <dgm:cxn modelId="{08BCD75A-B6E8-470E-BE2F-A6A0812CA7D2}" srcId="{79EE581C-49E2-4F48-86EA-48F6B44181C2}" destId="{2E1B4391-046F-4772-B1CA-19E7EB41A766}" srcOrd="1" destOrd="0" parTransId="{953202F2-BA9C-4402-B851-FE75F044EA7E}" sibTransId="{DCFE1946-610D-47B2-8133-619135F6ABF2}"/>
    <dgm:cxn modelId="{0AEC8B17-E7EC-4BFB-A311-811D1D040E7D}" type="presOf" srcId="{2E1B4391-046F-4772-B1CA-19E7EB41A766}" destId="{8EE46E31-FDDD-4421-9180-C021C7532ECD}" srcOrd="0" destOrd="1" presId="urn:microsoft.com/office/officeart/2005/8/layout/vList5"/>
    <dgm:cxn modelId="{96810896-DD84-4C58-829C-0D25CDB920DF}" type="presOf" srcId="{632C14E5-9F52-4EAD-9663-6AA89B1C2D78}" destId="{957EAA2B-A897-4F67-B233-9AC54148F923}" srcOrd="0" destOrd="2" presId="urn:microsoft.com/office/officeart/2005/8/layout/vList5"/>
    <dgm:cxn modelId="{5EC9743D-492F-4056-AEF4-647DBF66299A}" type="presOf" srcId="{10E7B2F6-FFF4-4690-864F-F52CE4E1B59B}" destId="{779DC43F-F97A-462A-9C6D-BCD67A30B4E3}" srcOrd="0" destOrd="2" presId="urn:microsoft.com/office/officeart/2005/8/layout/vList5"/>
    <dgm:cxn modelId="{C7B23BEA-CA99-4B73-86CC-51D83580FF07}" srcId="{79EE581C-49E2-4F48-86EA-48F6B44181C2}" destId="{AFF0C061-B396-4241-9237-826601298AA2}" srcOrd="2" destOrd="0" parTransId="{9964BD1F-685D-429F-A7A3-29EB8A75051F}" sibTransId="{21A349A6-AC87-47E2-B21F-6E4E1B636EA8}"/>
    <dgm:cxn modelId="{BCD501EB-25E8-4A8D-8E2A-950220990897}" srcId="{79EE581C-49E2-4F48-86EA-48F6B44181C2}" destId="{9B571AB1-28C0-4F79-8C2A-012733E317E5}" srcOrd="0" destOrd="0" parTransId="{6A561C6A-7BA0-4D86-BF7F-A284763597E0}" sibTransId="{4ABBE4F8-9316-4205-89AB-145F1223C63D}"/>
    <dgm:cxn modelId="{A07C89A6-439F-4DD0-9E9C-F98D8BA1655D}" type="presOf" srcId="{0DB3AC19-2C24-4930-8E82-85AF02CB7497}" destId="{777E0F15-ACE1-4605-AB83-3222875B5A4D}" srcOrd="0" destOrd="0" presId="urn:microsoft.com/office/officeart/2005/8/layout/vList5"/>
    <dgm:cxn modelId="{A7BB26F5-5D8E-4521-8EFB-5B7D04F8EA13}" srcId="{0DB3AC19-2C24-4930-8E82-85AF02CB7497}" destId="{16FB8BD7-DC09-4617-B5F0-B909A99B4CF4}" srcOrd="1" destOrd="0" parTransId="{E987A3FC-0C58-4A2F-A11D-72A064D3623D}" sibTransId="{D03B4A58-0D56-4F82-80C1-704BDF34EF3F}"/>
    <dgm:cxn modelId="{AA84F07C-E223-4041-B48C-812FCE3BDBA1}" srcId="{036631BF-3375-4168-A988-F032971E64F1}" destId="{8B05CDC4-F7FD-4341-BAE6-9A21F5E59D72}" srcOrd="1" destOrd="0" parTransId="{B156F04A-CC1F-47EE-A1E1-AE79A21A035B}" sibTransId="{CBF1716C-44C6-4F9D-91E9-F71EDF2A1E41}"/>
    <dgm:cxn modelId="{1BCE52DA-095D-48DD-AB55-D3E6B44B0B5E}" type="presOf" srcId="{A65E0297-4FA0-49F3-A466-C0043CF3C37E}" destId="{957EAA2B-A897-4F67-B233-9AC54148F923}" srcOrd="0" destOrd="0" presId="urn:microsoft.com/office/officeart/2005/8/layout/vList5"/>
    <dgm:cxn modelId="{4FF1FCE8-5EF6-45E0-ACD4-AF77287A135F}" srcId="{0DB3AC19-2C24-4930-8E82-85AF02CB7497}" destId="{543142C9-86AF-4483-A1F3-077ECCA2224F}" srcOrd="3" destOrd="0" parTransId="{6426A96E-5663-4983-A825-D9368DCB1949}" sibTransId="{8C3B4A50-AB78-4044-9E57-D88494D97E01}"/>
    <dgm:cxn modelId="{E076A7D2-6838-4B24-A485-42D802DDFBFD}" srcId="{0DB3AC19-2C24-4930-8E82-85AF02CB7497}" destId="{C4AEB5EE-A9B0-4624-9757-BF7E51D546B2}" srcOrd="0" destOrd="0" parTransId="{95F5E77F-C667-4888-AF02-3798B240D632}" sibTransId="{5BF8F9A0-9957-4578-86CD-A5B0E4C2A68D}"/>
    <dgm:cxn modelId="{79629928-3AD5-4861-ACFC-232EB85806DF}" type="presOf" srcId="{505BC54D-78F2-484D-ADA3-B12E35A44B16}" destId="{8EE46E31-FDDD-4421-9180-C021C7532ECD}" srcOrd="0" destOrd="3" presId="urn:microsoft.com/office/officeart/2005/8/layout/vList5"/>
    <dgm:cxn modelId="{2C7BF51C-6492-4970-BEB7-2567C3E3F3CE}" type="presOf" srcId="{16FB8BD7-DC09-4617-B5F0-B909A99B4CF4}" destId="{779DC43F-F97A-462A-9C6D-BCD67A30B4E3}" srcOrd="0" destOrd="1" presId="urn:microsoft.com/office/officeart/2005/8/layout/vList5"/>
    <dgm:cxn modelId="{32679028-8A47-4381-8B57-AB2554A42B01}" srcId="{0DB3AC19-2C24-4930-8E82-85AF02CB7497}" destId="{10E7B2F6-FFF4-4690-864F-F52CE4E1B59B}" srcOrd="2" destOrd="0" parTransId="{A6EC6ABF-4D52-4A15-A331-47AF85911828}" sibTransId="{3D560F00-C17B-4040-B219-E39DA8740A9B}"/>
    <dgm:cxn modelId="{45AD4616-7638-46FB-9F96-1C030738251A}" srcId="{44DDF629-6910-4D80-86DE-E38FACA825CE}" destId="{0DB3AC19-2C24-4930-8E82-85AF02CB7497}" srcOrd="1" destOrd="0" parTransId="{7DEA1305-AC53-491D-8B3B-E6DC69ACC88E}" sibTransId="{7B335341-3288-4CD6-93C4-80F52419FCE2}"/>
    <dgm:cxn modelId="{57A97819-D9ED-4553-9D2F-56AA8C137716}" srcId="{036631BF-3375-4168-A988-F032971E64F1}" destId="{632C14E5-9F52-4EAD-9663-6AA89B1C2D78}" srcOrd="2" destOrd="0" parTransId="{468FC717-8BBE-4506-AC98-CAF89EB47522}" sibTransId="{9AEFE1AF-3C68-4357-9DAF-DA05744251F9}"/>
    <dgm:cxn modelId="{4E1986AC-6F69-4832-B0D9-323098BE5F31}" type="presOf" srcId="{9B571AB1-28C0-4F79-8C2A-012733E317E5}" destId="{8EE46E31-FDDD-4421-9180-C021C7532ECD}" srcOrd="0" destOrd="0" presId="urn:microsoft.com/office/officeart/2005/8/layout/vList5"/>
    <dgm:cxn modelId="{AE2E57CB-69A9-4C85-B1CD-CECDC4F9BFA2}" type="presOf" srcId="{C4AEB5EE-A9B0-4624-9757-BF7E51D546B2}" destId="{779DC43F-F97A-462A-9C6D-BCD67A30B4E3}" srcOrd="0" destOrd="0" presId="urn:microsoft.com/office/officeart/2005/8/layout/vList5"/>
    <dgm:cxn modelId="{66D4C2D2-887C-4904-ACB3-B8E463FA3D95}" type="presOf" srcId="{8B05CDC4-F7FD-4341-BAE6-9A21F5E59D72}" destId="{957EAA2B-A897-4F67-B233-9AC54148F923}" srcOrd="0" destOrd="1" presId="urn:microsoft.com/office/officeart/2005/8/layout/vList5"/>
    <dgm:cxn modelId="{DE8C8DEA-E1FE-45D0-92B5-5F7B44FEAE6E}" type="presOf" srcId="{44DDF629-6910-4D80-86DE-E38FACA825CE}" destId="{76E597F2-34A4-4228-BB48-A9611A227FEB}" srcOrd="0" destOrd="0" presId="urn:microsoft.com/office/officeart/2005/8/layout/vList5"/>
    <dgm:cxn modelId="{E2FB9206-62EB-43E8-B71F-5E3A094C16B3}" srcId="{44DDF629-6910-4D80-86DE-E38FACA825CE}" destId="{79EE581C-49E2-4F48-86EA-48F6B44181C2}" srcOrd="0" destOrd="0" parTransId="{77D48C00-A2CF-43D6-B3B0-BFA5A9A08A77}" sibTransId="{CC0ACE4F-6E8F-4976-B1B7-857A78FEAB93}"/>
    <dgm:cxn modelId="{BDDB4BD6-1579-45DF-A214-B2324D40598A}" type="presOf" srcId="{AFF0C061-B396-4241-9237-826601298AA2}" destId="{8EE46E31-FDDD-4421-9180-C021C7532ECD}" srcOrd="0" destOrd="2" presId="urn:microsoft.com/office/officeart/2005/8/layout/vList5"/>
    <dgm:cxn modelId="{C6F6B835-4F0C-45F0-9571-8DD23B347B8E}" srcId="{79EE581C-49E2-4F48-86EA-48F6B44181C2}" destId="{505BC54D-78F2-484D-ADA3-B12E35A44B16}" srcOrd="3" destOrd="0" parTransId="{75F2C8BA-4A34-4932-9422-54D7EA2A2AD0}" sibTransId="{A6C9E926-D355-4DE0-92CE-8C783C22637E}"/>
    <dgm:cxn modelId="{44429891-8B43-4A6B-A48D-C1FB919240FF}" type="presOf" srcId="{79EE581C-49E2-4F48-86EA-48F6B44181C2}" destId="{5EED58ED-184C-47CF-85A4-649323E2F2B7}" srcOrd="0" destOrd="0" presId="urn:microsoft.com/office/officeart/2005/8/layout/vList5"/>
    <dgm:cxn modelId="{09771B9E-EC54-47E0-B0CC-3555E43F1AB2}" type="presOf" srcId="{036631BF-3375-4168-A988-F032971E64F1}" destId="{41526D3F-DFAE-412C-BBDD-BCFA1AB2A427}" srcOrd="0" destOrd="0" presId="urn:microsoft.com/office/officeart/2005/8/layout/vList5"/>
    <dgm:cxn modelId="{346D288B-07C8-414A-98D8-14B34E7A9C34}" srcId="{036631BF-3375-4168-A988-F032971E64F1}" destId="{A65E0297-4FA0-49F3-A466-C0043CF3C37E}" srcOrd="0" destOrd="0" parTransId="{D51766F2-2E37-4EA1-884C-F92A2229C016}" sibTransId="{5FEE61B4-B20E-43D2-BBF5-47520D666014}"/>
    <dgm:cxn modelId="{45F149F7-CE8B-48E9-B5E0-29E184E6A9D4}" type="presParOf" srcId="{76E597F2-34A4-4228-BB48-A9611A227FEB}" destId="{84C2A8DA-DCD4-4AD1-93E9-BB84F95288AE}" srcOrd="0" destOrd="0" presId="urn:microsoft.com/office/officeart/2005/8/layout/vList5"/>
    <dgm:cxn modelId="{B2E252F6-CA92-4881-BD9D-01B5619EE7D1}" type="presParOf" srcId="{84C2A8DA-DCD4-4AD1-93E9-BB84F95288AE}" destId="{5EED58ED-184C-47CF-85A4-649323E2F2B7}" srcOrd="0" destOrd="0" presId="urn:microsoft.com/office/officeart/2005/8/layout/vList5"/>
    <dgm:cxn modelId="{614FBFDA-A403-41A4-B042-98FB0807EF73}" type="presParOf" srcId="{84C2A8DA-DCD4-4AD1-93E9-BB84F95288AE}" destId="{8EE46E31-FDDD-4421-9180-C021C7532ECD}" srcOrd="1" destOrd="0" presId="urn:microsoft.com/office/officeart/2005/8/layout/vList5"/>
    <dgm:cxn modelId="{78E44BFE-E9D5-43D0-A166-32297C150CFD}" type="presParOf" srcId="{76E597F2-34A4-4228-BB48-A9611A227FEB}" destId="{69421A95-2843-484A-8C18-D291D30CF56D}" srcOrd="1" destOrd="0" presId="urn:microsoft.com/office/officeart/2005/8/layout/vList5"/>
    <dgm:cxn modelId="{6B17F891-3880-4410-BE73-4E2D5F05AD12}" type="presParOf" srcId="{76E597F2-34A4-4228-BB48-A9611A227FEB}" destId="{42D1A801-88C8-4F2F-95E1-455BAD7F509C}" srcOrd="2" destOrd="0" presId="urn:microsoft.com/office/officeart/2005/8/layout/vList5"/>
    <dgm:cxn modelId="{F189E53D-B305-48FE-99B1-2719766F086E}" type="presParOf" srcId="{42D1A801-88C8-4F2F-95E1-455BAD7F509C}" destId="{777E0F15-ACE1-4605-AB83-3222875B5A4D}" srcOrd="0" destOrd="0" presId="urn:microsoft.com/office/officeart/2005/8/layout/vList5"/>
    <dgm:cxn modelId="{A46CA633-AF80-439E-B0A9-0ECA44853E14}" type="presParOf" srcId="{42D1A801-88C8-4F2F-95E1-455BAD7F509C}" destId="{779DC43F-F97A-462A-9C6D-BCD67A30B4E3}" srcOrd="1" destOrd="0" presId="urn:microsoft.com/office/officeart/2005/8/layout/vList5"/>
    <dgm:cxn modelId="{5D269C31-3798-4287-B91E-DEE3C8F2EF5F}" type="presParOf" srcId="{76E597F2-34A4-4228-BB48-A9611A227FEB}" destId="{47F87790-87B1-4CE8-A21E-65BCDDDBD723}" srcOrd="3" destOrd="0" presId="urn:microsoft.com/office/officeart/2005/8/layout/vList5"/>
    <dgm:cxn modelId="{048674D2-83D1-47EB-9124-78C438578CD5}" type="presParOf" srcId="{76E597F2-34A4-4228-BB48-A9611A227FEB}" destId="{A75BE3A4-BDDD-47B1-BECF-B50B5B4ED33A}" srcOrd="4" destOrd="0" presId="urn:microsoft.com/office/officeart/2005/8/layout/vList5"/>
    <dgm:cxn modelId="{3D76887E-457D-4FA3-B933-56254E712895}" type="presParOf" srcId="{A75BE3A4-BDDD-47B1-BECF-B50B5B4ED33A}" destId="{41526D3F-DFAE-412C-BBDD-BCFA1AB2A427}" srcOrd="0" destOrd="0" presId="urn:microsoft.com/office/officeart/2005/8/layout/vList5"/>
    <dgm:cxn modelId="{C1B123D3-6F20-4CFC-B019-8BA7E4596471}" type="presParOf" srcId="{A75BE3A4-BDDD-47B1-BECF-B50B5B4ED33A}" destId="{957EAA2B-A897-4F67-B233-9AC54148F92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46E31-FDDD-4421-9180-C021C7532ECD}">
      <dsp:nvSpPr>
        <dsp:cNvPr id="0" name=""/>
        <dsp:cNvSpPr/>
      </dsp:nvSpPr>
      <dsp:spPr>
        <a:xfrm rot="5400000">
          <a:off x="3754233" y="-1200704"/>
          <a:ext cx="1445337" cy="4213554"/>
        </a:xfrm>
        <a:prstGeom prst="round2SameRect">
          <a:avLst/>
        </a:prstGeom>
        <a:noFill/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0" u="none" kern="1200" smtClean="0"/>
            <a:t>Observations</a:t>
          </a:r>
          <a:endParaRPr lang="en-GB" sz="1300" u="none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0" u="none" kern="1200" dirty="0" smtClean="0"/>
            <a:t>Physical laws (dynamics, radiation, spectroscopy…)</a:t>
          </a:r>
          <a:endParaRPr lang="en-GB" sz="1300" u="none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0" u="none" kern="1200" dirty="0" smtClean="0"/>
            <a:t>Numerical forecast models</a:t>
          </a:r>
          <a:endParaRPr lang="en-GB" sz="1300" u="none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0" u="none" kern="1200" dirty="0" smtClean="0"/>
            <a:t>Quality control procedures</a:t>
          </a:r>
          <a:endParaRPr lang="en-GB" sz="1300" u="none" kern="1200" dirty="0"/>
        </a:p>
      </dsp:txBody>
      <dsp:txXfrm rot="-5400000">
        <a:off x="2370125" y="253960"/>
        <a:ext cx="4142998" cy="1304225"/>
      </dsp:txXfrm>
    </dsp:sp>
    <dsp:sp modelId="{5EED58ED-184C-47CF-85A4-649323E2F2B7}">
      <dsp:nvSpPr>
        <dsp:cNvPr id="0" name=""/>
        <dsp:cNvSpPr/>
      </dsp:nvSpPr>
      <dsp:spPr>
        <a:xfrm>
          <a:off x="0" y="2737"/>
          <a:ext cx="2370124" cy="1806671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0" u="none" kern="1200" dirty="0" smtClean="0"/>
            <a:t>Known </a:t>
          </a:r>
          <a:r>
            <a:rPr lang="en-GB" sz="3200" b="0" u="none" kern="1200" dirty="0" err="1" smtClean="0"/>
            <a:t>knowns</a:t>
          </a:r>
          <a:endParaRPr lang="en-GB" sz="3200" u="none" kern="1200" dirty="0"/>
        </a:p>
      </dsp:txBody>
      <dsp:txXfrm>
        <a:off x="88194" y="90931"/>
        <a:ext cx="2193736" cy="1630283"/>
      </dsp:txXfrm>
    </dsp:sp>
    <dsp:sp modelId="{779DC43F-F97A-462A-9C6D-BCD67A30B4E3}">
      <dsp:nvSpPr>
        <dsp:cNvPr id="0" name=""/>
        <dsp:cNvSpPr/>
      </dsp:nvSpPr>
      <dsp:spPr>
        <a:xfrm rot="5400000">
          <a:off x="3754233" y="696301"/>
          <a:ext cx="1445337" cy="4213554"/>
        </a:xfrm>
        <a:prstGeom prst="round2SameRect">
          <a:avLst/>
        </a:prstGeom>
        <a:noFill/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0" u="none" kern="1200" dirty="0" smtClean="0"/>
            <a:t>Observation errors</a:t>
          </a:r>
          <a:endParaRPr lang="en-GB" sz="1300" u="none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0" u="none" kern="1200" smtClean="0"/>
            <a:t>Forecast model behavior</a:t>
          </a:r>
          <a:endParaRPr lang="en-GB" sz="1300" u="none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0" u="none" kern="1200" dirty="0" smtClean="0"/>
            <a:t>Boundary, forcing conditions</a:t>
          </a:r>
          <a:endParaRPr lang="en-GB" sz="1300" u="none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0" u="none" kern="1200" dirty="0" smtClean="0"/>
            <a:t>Initial conditions</a:t>
          </a:r>
          <a:endParaRPr lang="en-GB" sz="1300" u="none" kern="1200" dirty="0"/>
        </a:p>
      </dsp:txBody>
      <dsp:txXfrm rot="-5400000">
        <a:off x="2370125" y="2150965"/>
        <a:ext cx="4142998" cy="1304225"/>
      </dsp:txXfrm>
    </dsp:sp>
    <dsp:sp modelId="{777E0F15-ACE1-4605-AB83-3222875B5A4D}">
      <dsp:nvSpPr>
        <dsp:cNvPr id="0" name=""/>
        <dsp:cNvSpPr/>
      </dsp:nvSpPr>
      <dsp:spPr>
        <a:xfrm>
          <a:off x="0" y="1899742"/>
          <a:ext cx="2370124" cy="1806671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0" u="none" kern="1200" smtClean="0"/>
            <a:t>Known unknowns</a:t>
          </a:r>
          <a:endParaRPr lang="en-GB" sz="3200" u="none" kern="1200"/>
        </a:p>
      </dsp:txBody>
      <dsp:txXfrm>
        <a:off x="88194" y="1987936"/>
        <a:ext cx="2193736" cy="1630283"/>
      </dsp:txXfrm>
    </dsp:sp>
    <dsp:sp modelId="{957EAA2B-A897-4F67-B233-9AC54148F923}">
      <dsp:nvSpPr>
        <dsp:cNvPr id="0" name=""/>
        <dsp:cNvSpPr/>
      </dsp:nvSpPr>
      <dsp:spPr>
        <a:xfrm rot="5400000">
          <a:off x="3754233" y="2593306"/>
          <a:ext cx="1445337" cy="4213554"/>
        </a:xfrm>
        <a:prstGeom prst="round2SameRect">
          <a:avLst/>
        </a:prstGeom>
        <a:noFill/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u="none" kern="1200" dirty="0" smtClean="0"/>
            <a:t>Kobayashi et al., 2009: SSU cell pressure changes are so large that they impact RT response</a:t>
          </a:r>
          <a:endParaRPr lang="en-GB" sz="1300" u="none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u="none" kern="1200" dirty="0" smtClean="0"/>
            <a:t>Lu and Bell, 2014: microwave sounders frequency shifts are so large that they impact instrument responses</a:t>
          </a:r>
          <a:endParaRPr lang="en-GB" sz="1300" u="none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u="none" kern="1200" dirty="0" err="1" smtClean="0"/>
            <a:t>Meunier</a:t>
          </a:r>
          <a:r>
            <a:rPr lang="en-GB" sz="1300" u="none" kern="1200" dirty="0" smtClean="0"/>
            <a:t> al., 2013: whitecaps over ocean (wave foam) impact microwave emissivity</a:t>
          </a:r>
          <a:endParaRPr lang="en-GB" sz="1300" u="none" kern="1200" dirty="0"/>
        </a:p>
      </dsp:txBody>
      <dsp:txXfrm rot="-5400000">
        <a:off x="2370125" y="4047970"/>
        <a:ext cx="4142998" cy="1304225"/>
      </dsp:txXfrm>
    </dsp:sp>
    <dsp:sp modelId="{41526D3F-DFAE-412C-BBDD-BCFA1AB2A427}">
      <dsp:nvSpPr>
        <dsp:cNvPr id="0" name=""/>
        <dsp:cNvSpPr/>
      </dsp:nvSpPr>
      <dsp:spPr>
        <a:xfrm>
          <a:off x="0" y="3796747"/>
          <a:ext cx="2370124" cy="1806671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0" u="none" kern="1200" dirty="0" smtClean="0"/>
            <a:t>Unknown unknowns</a:t>
          </a:r>
          <a:endParaRPr lang="en-GB" sz="3200" u="none" kern="1200" dirty="0"/>
        </a:p>
      </dsp:txBody>
      <dsp:txXfrm>
        <a:off x="88194" y="3884941"/>
        <a:ext cx="2193736" cy="1630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928938" y="9318625"/>
            <a:ext cx="784225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/>
          <a:p>
            <a:pPr algn="ctr" defTabSz="868363" eaLnBrk="0" hangingPunct="0">
              <a:lnSpc>
                <a:spcPct val="90000"/>
              </a:lnSpc>
            </a:pPr>
            <a:r>
              <a:rPr lang="en-GB" sz="1200" b="0"/>
              <a:t>Page </a:t>
            </a:r>
            <a:fld id="{5A9B04FF-C3DB-4F5A-B90B-ABDF875946B6}" type="slidenum">
              <a:rPr lang="en-GB" sz="1200" b="0"/>
              <a:pPr algn="ctr" defTabSz="868363" eaLnBrk="0" hangingPunct="0">
                <a:lnSpc>
                  <a:spcPct val="90000"/>
                </a:lnSpc>
              </a:pPr>
              <a:t>‹#›</a:t>
            </a:fld>
            <a:endParaRPr lang="en-GB" sz="1200" b="0"/>
          </a:p>
        </p:txBody>
      </p:sp>
    </p:spTree>
    <p:extLst>
      <p:ext uri="{BB962C8B-B14F-4D97-AF65-F5344CB8AC3E}">
        <p14:creationId xmlns:p14="http://schemas.microsoft.com/office/powerpoint/2010/main" val="1025095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928938" y="9318625"/>
            <a:ext cx="784225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/>
          <a:p>
            <a:pPr algn="ctr" defTabSz="868363" eaLnBrk="0" hangingPunct="0">
              <a:lnSpc>
                <a:spcPct val="90000"/>
              </a:lnSpc>
            </a:pPr>
            <a:r>
              <a:rPr lang="en-GB" sz="1200" b="0"/>
              <a:t>Page </a:t>
            </a:r>
            <a:fld id="{6D29E344-EF43-4B2B-80E4-8E31F0BA9B6D}" type="slidenum">
              <a:rPr lang="en-GB" sz="1200" b="0"/>
              <a:pPr algn="ctr" defTabSz="868363" eaLnBrk="0" hangingPunct="0">
                <a:lnSpc>
                  <a:spcPct val="90000"/>
                </a:lnSpc>
              </a:pPr>
              <a:t>‹#›</a:t>
            </a:fld>
            <a:endParaRPr lang="en-GB" sz="1200" b="0"/>
          </a:p>
        </p:txBody>
      </p:sp>
      <p:sp>
        <p:nvSpPr>
          <p:cNvPr id="512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6638" y="852488"/>
            <a:ext cx="4568825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06450" y="46482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Body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654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9" charset="-128"/>
        <a:cs typeface="ＭＳ Ｐゴシック" pitchFamily="39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022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275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Flux </a:t>
            </a:r>
            <a:r>
              <a:rPr lang="fr-FR" dirty="0" err="1" smtClean="0"/>
              <a:t>computed</a:t>
            </a:r>
            <a:r>
              <a:rPr lang="fr-FR" dirty="0" smtClean="0"/>
              <a:t> as phi * rho * </a:t>
            </a:r>
            <a:r>
              <a:rPr lang="fr-FR" dirty="0" err="1" smtClean="0"/>
              <a:t>U_star</a:t>
            </a:r>
            <a:r>
              <a:rPr lang="fr-FR" dirty="0" smtClean="0"/>
              <a:t>**3</a:t>
            </a:r>
            <a:br>
              <a:rPr lang="fr-FR" dirty="0" smtClean="0"/>
            </a:br>
            <a:r>
              <a:rPr lang="fr-FR" dirty="0" smtClean="0"/>
              <a:t>   </a:t>
            </a:r>
            <a:r>
              <a:rPr lang="fr-FR" dirty="0" err="1" smtClean="0"/>
              <a:t>where</a:t>
            </a:r>
            <a:r>
              <a:rPr lang="fr-FR" baseline="0" dirty="0" smtClean="0"/>
              <a:t> phi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unitless</a:t>
            </a:r>
            <a:endParaRPr lang="fr-FR" baseline="0" dirty="0" smtClean="0"/>
          </a:p>
          <a:p>
            <a:r>
              <a:rPr lang="fr-FR" baseline="0" dirty="0" smtClean="0"/>
              <a:t>   </a:t>
            </a:r>
            <a:r>
              <a:rPr lang="fr-FR" dirty="0" err="1" smtClean="0"/>
              <a:t>U_star</a:t>
            </a:r>
            <a:r>
              <a:rPr lang="fr-FR" dirty="0" smtClean="0"/>
              <a:t> = 10-m </a:t>
            </a:r>
            <a:r>
              <a:rPr lang="fr-FR" dirty="0" err="1" smtClean="0"/>
              <a:t>wind</a:t>
            </a:r>
            <a:r>
              <a:rPr lang="fr-FR" dirty="0" smtClean="0"/>
              <a:t> speed * </a:t>
            </a:r>
            <a:r>
              <a:rPr lang="fr-FR" dirty="0" err="1" smtClean="0"/>
              <a:t>sqrt</a:t>
            </a:r>
            <a:r>
              <a:rPr lang="fr-FR" dirty="0" smtClean="0"/>
              <a:t>(C_D)</a:t>
            </a:r>
            <a:br>
              <a:rPr lang="fr-FR" dirty="0" smtClean="0"/>
            </a:br>
            <a:r>
              <a:rPr lang="fr-FR" dirty="0" smtClean="0"/>
              <a:t>   C_D = Coefficient of drag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waves</a:t>
            </a:r>
            <a:r>
              <a:rPr lang="fr-FR" dirty="0" smtClean="0"/>
              <a:t> [</a:t>
            </a:r>
            <a:r>
              <a:rPr lang="fr-FR" dirty="0" err="1" smtClean="0"/>
              <a:t>unitless</a:t>
            </a:r>
            <a:r>
              <a:rPr lang="fr-FR" dirty="0" smtClean="0"/>
              <a:t>]</a:t>
            </a:r>
            <a:br>
              <a:rPr lang="fr-FR" dirty="0" smtClean="0"/>
            </a:br>
            <a:r>
              <a:rPr lang="fr-FR" dirty="0" smtClean="0"/>
              <a:t>   rho = air </a:t>
            </a:r>
            <a:r>
              <a:rPr lang="fr-FR" dirty="0" err="1" smtClean="0"/>
              <a:t>density</a:t>
            </a:r>
            <a:r>
              <a:rPr lang="fr-FR" dirty="0" smtClean="0"/>
              <a:t> at the </a:t>
            </a:r>
            <a:r>
              <a:rPr lang="fr-FR" dirty="0" err="1" smtClean="0"/>
              <a:t>lowermost</a:t>
            </a:r>
            <a:r>
              <a:rPr lang="fr-FR" dirty="0" smtClean="0"/>
              <a:t> model </a:t>
            </a:r>
            <a:r>
              <a:rPr lang="fr-FR" dirty="0" err="1" smtClean="0"/>
              <a:t>level</a:t>
            </a:r>
            <a:r>
              <a:rPr lang="fr-FR" dirty="0" smtClean="0"/>
              <a:t> (91)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82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211138" y="762000"/>
            <a:ext cx="87264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44488" y="114300"/>
            <a:ext cx="8429625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idx="1"/>
          </p:nvPr>
        </p:nvSpPr>
        <p:spPr bwMode="auto">
          <a:xfrm>
            <a:off x="344488" y="1143000"/>
            <a:ext cx="8447087" cy="495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>
              <a:lnSpc>
                <a:spcPts val="2400"/>
              </a:lnSpc>
              <a:spcAft>
                <a:spcPts val="600"/>
              </a:spcAft>
              <a:buClr>
                <a:srgbClr val="3366FF"/>
              </a:buClr>
              <a:buSzPct val="110000"/>
              <a:buFont typeface="Lucida Grande CE"/>
              <a:buChar char="●"/>
              <a:defRPr sz="2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6575" indent="-268288">
              <a:lnSpc>
                <a:spcPts val="2400"/>
              </a:lnSpc>
              <a:spcAft>
                <a:spcPts val="600"/>
              </a:spcAft>
              <a:buClr>
                <a:srgbClr val="0000FF"/>
              </a:buClr>
              <a:buFont typeface="Lucida Grande"/>
              <a:buChar char="–"/>
              <a:defRPr sz="2000" b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06450" indent="-269875">
              <a:lnSpc>
                <a:spcPts val="2400"/>
              </a:lnSpc>
              <a:spcAft>
                <a:spcPts val="600"/>
              </a:spcAft>
              <a:buClr>
                <a:schemeClr val="tx1"/>
              </a:buClr>
              <a:buFont typeface="Lucida Grande"/>
              <a:buChar char="●"/>
              <a:defRPr sz="2000" b="0">
                <a:solidFill>
                  <a:schemeClr val="tx1"/>
                </a:solidFill>
                <a:latin typeface="Arial" panose="020B0604020202020204" pitchFamily="34" charset="0"/>
              </a:defRPr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83026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211138" y="762000"/>
            <a:ext cx="87264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44488" y="114300"/>
            <a:ext cx="8429625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38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5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211138" y="6367463"/>
            <a:ext cx="6583362" cy="268287"/>
          </a:xfrm>
          <a:prstGeom prst="parallelogram">
            <a:avLst>
              <a:gd name="adj" fmla="val 47600"/>
            </a:avLst>
          </a:prstGeom>
          <a:solidFill>
            <a:srgbClr val="1F369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ea typeface="+mn-ea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44488" y="114300"/>
            <a:ext cx="8429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15938" y="6351588"/>
            <a:ext cx="5121275" cy="27443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2689225" algn="l"/>
              </a:tabLst>
            </a:pPr>
            <a:r>
              <a:rPr lang="en-GB" sz="1200" b="0" dirty="0">
                <a:solidFill>
                  <a:srgbClr val="FFFFFF"/>
                </a:solidFill>
                <a:latin typeface="Arial" panose="020B0604020202020204" pitchFamily="34" charset="0"/>
              </a:rPr>
              <a:t>Slide </a:t>
            </a:r>
            <a:fld id="{58455B19-B666-4A43-AAF8-D83309937E94}" type="slidenum">
              <a:rPr lang="en-GB" sz="1200" b="0" smtClean="0">
                <a:solidFill>
                  <a:srgbClr val="FFFFFF"/>
                </a:solidFill>
                <a:latin typeface="Arial" panose="020B0604020202020204" pitchFamily="34" charset="0"/>
              </a:rPr>
              <a:pPr eaLnBrk="0" hangingPunct="0">
                <a:tabLst>
                  <a:tab pos="2689225" algn="l"/>
                </a:tabLst>
              </a:pPr>
              <a:t>‹#›</a:t>
            </a:fld>
            <a:r>
              <a:rPr lang="en-GB" sz="1200" b="0" dirty="0" smtClean="0">
                <a:solidFill>
                  <a:srgbClr val="FFFFFF"/>
                </a:solidFill>
                <a:latin typeface="Arial" panose="020B0604020202020204" pitchFamily="34" charset="0"/>
              </a:rPr>
              <a:t>	Paul </a:t>
            </a:r>
            <a:r>
              <a:rPr lang="en-GB" sz="1200" b="0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Poli</a:t>
            </a:r>
            <a:r>
              <a:rPr lang="en-GB" sz="1200" b="0" dirty="0" smtClean="0">
                <a:solidFill>
                  <a:srgbClr val="FFFFFF"/>
                </a:solidFill>
                <a:latin typeface="Arial" panose="020B0604020202020204" pitchFamily="34" charset="0"/>
              </a:rPr>
              <a:t>                  © </a:t>
            </a:r>
            <a:r>
              <a:rPr lang="en-GB" sz="1200" b="0" dirty="0">
                <a:solidFill>
                  <a:srgbClr val="FFFFFF"/>
                </a:solidFill>
                <a:latin typeface="Arial" panose="020B0604020202020204" pitchFamily="34" charset="0"/>
              </a:rPr>
              <a:t>ECMWF </a:t>
            </a:r>
          </a:p>
        </p:txBody>
      </p:sp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6319838"/>
            <a:ext cx="1895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5" r:id="rId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>
          <a:solidFill>
            <a:srgbClr val="1F3692"/>
          </a:solidFill>
          <a:latin typeface="Arial" panose="020B0604020202020204" pitchFamily="34" charset="0"/>
          <a:ea typeface="ＭＳ Ｐゴシック" pitchFamily="39" charset="-128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1F3692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1F3692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1F3692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1F3692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279F"/>
          </a:solidFill>
          <a:latin typeface="Arial Black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279F"/>
          </a:solidFill>
          <a:latin typeface="Arial Black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279F"/>
          </a:solidFill>
          <a:latin typeface="Arial Black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279F"/>
          </a:solidFill>
          <a:latin typeface="Arial Black" charset="0"/>
        </a:defRPr>
      </a:lvl9pPr>
    </p:titleStyle>
    <p:bodyStyle>
      <a:lvl1pPr marL="268288" indent="-268288" algn="l" rtl="0" eaLnBrk="1" fontAlgn="base" hangingPunct="1">
        <a:lnSpc>
          <a:spcPts val="2400"/>
        </a:lnSpc>
        <a:spcBef>
          <a:spcPct val="0"/>
        </a:spcBef>
        <a:spcAft>
          <a:spcPts val="600"/>
        </a:spcAft>
        <a:buClr>
          <a:srgbClr val="3366FF"/>
        </a:buClr>
        <a:buSzPct val="90000"/>
        <a:buFont typeface="Wingdings" pitchFamily="36" charset="2"/>
        <a:buChar char=""/>
        <a:defRPr sz="2000">
          <a:solidFill>
            <a:schemeClr val="tx1"/>
          </a:solidFill>
          <a:latin typeface="Calibri"/>
          <a:ea typeface="ＭＳ Ｐゴシック" pitchFamily="39" charset="-128"/>
          <a:cs typeface="ＭＳ Ｐゴシック" pitchFamily="39" charset="-128"/>
        </a:defRPr>
      </a:lvl1pPr>
      <a:lvl2pPr marL="539750" indent="-269875" algn="l" rtl="0" eaLnBrk="1" fontAlgn="base" hangingPunct="1">
        <a:lnSpc>
          <a:spcPts val="2400"/>
        </a:lnSpc>
        <a:spcBef>
          <a:spcPct val="0"/>
        </a:spcBef>
        <a:spcAft>
          <a:spcPts val="600"/>
        </a:spcAft>
        <a:buClr>
          <a:srgbClr val="1F3692"/>
        </a:buClr>
        <a:buSzPct val="100000"/>
        <a:buFont typeface="Lucida Grande CE" pitchFamily="36" charset="-18"/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806450" indent="-269875" algn="l" rtl="0" eaLnBrk="1" fontAlgn="base" hangingPunct="1">
        <a:lnSpc>
          <a:spcPts val="2400"/>
        </a:lnSpc>
        <a:spcBef>
          <a:spcPct val="0"/>
        </a:spcBef>
        <a:spcAft>
          <a:spcPts val="600"/>
        </a:spcAft>
        <a:buChar char="•"/>
        <a:defRPr sz="2000">
          <a:solidFill>
            <a:schemeClr val="tx1"/>
          </a:solidFill>
          <a:latin typeface="Calibri"/>
          <a:ea typeface="ＭＳ Ｐゴシック" charset="-128"/>
        </a:defRPr>
      </a:lvl3pPr>
      <a:lvl4pPr marL="1581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charset="0"/>
          <a:ea typeface="ＭＳ Ｐゴシック" charset="-128"/>
        </a:defRPr>
      </a:lvl4pPr>
      <a:lvl5pPr marL="2000250" indent="-1714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5pPr>
      <a:lvl6pPr marL="2457450" indent="-1714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6pPr>
      <a:lvl7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7pPr>
      <a:lvl8pPr marL="3371850" indent="-1714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8pPr>
      <a:lvl9pPr marL="3829050" indent="-1714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lux_phioc.m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v=FPip4BKujm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i.edu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UfdFCHoxHM" TargetMode="External"/><Relationship Id="rId2" Type="http://schemas.openxmlformats.org/officeDocument/2006/relationships/hyperlink" Target="RMS_O_B_Surface_pressure_observations_in_ERA-20C_mpeg4_1year-per-second.mov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youtu.be/Qsy_ZvH7Bjw" TargetMode="External"/><Relationship Id="rId4" Type="http://schemas.openxmlformats.org/officeDocument/2006/relationships/hyperlink" Target="windff_rms_fg_depar.mo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66" y="1538213"/>
            <a:ext cx="8665028" cy="1470025"/>
          </a:xfrm>
        </p:spPr>
        <p:txBody>
          <a:bodyPr/>
          <a:lstStyle/>
          <a:p>
            <a:r>
              <a:rPr lang="en-GB" sz="2400" b="1" dirty="0" smtClean="0"/>
              <a:t>WDAC3, Agenda item 3. Flux </a:t>
            </a:r>
            <a:r>
              <a:rPr lang="en-GB" sz="2400" b="1" dirty="0"/>
              <a:t>analysis and </a:t>
            </a:r>
            <a:r>
              <a:rPr lang="en-GB" sz="2400" b="1" dirty="0" err="1" smtClean="0"/>
              <a:t>modeling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4400" b="1" dirty="0" smtClean="0"/>
              <a:t/>
            </a:r>
            <a:br>
              <a:rPr lang="en-GB" sz="4400" b="1" dirty="0" smtClean="0"/>
            </a:br>
            <a:r>
              <a:rPr lang="en-GB" sz="4400" b="1" dirty="0" smtClean="0"/>
              <a:t>Data Assimilation, Uncertainties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389" y="3910148"/>
            <a:ext cx="8138159" cy="1136439"/>
          </a:xfrm>
        </p:spPr>
        <p:txBody>
          <a:bodyPr/>
          <a:lstStyle/>
          <a:p>
            <a:r>
              <a:rPr lang="en-GB" dirty="0" smtClean="0"/>
              <a:t>Paul </a:t>
            </a:r>
            <a:r>
              <a:rPr lang="en-GB" dirty="0" err="1" smtClean="0"/>
              <a:t>Poli</a:t>
            </a:r>
            <a:endParaRPr lang="en-GB" dirty="0" smtClean="0"/>
          </a:p>
          <a:p>
            <a:r>
              <a:rPr lang="en-GB" dirty="0" smtClean="0"/>
              <a:t>Participation to WDAC3 on behalf of Jean-Noel </a:t>
            </a:r>
            <a:r>
              <a:rPr lang="en-GB" dirty="0" err="1" smtClean="0"/>
              <a:t>Th</a:t>
            </a:r>
            <a:r>
              <a:rPr lang="fr-FR" dirty="0" smtClean="0"/>
              <a:t>é</a:t>
            </a:r>
            <a:r>
              <a:rPr lang="en-GB" dirty="0" err="1" smtClean="0"/>
              <a:t>paut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69966" y="5214150"/>
            <a:ext cx="86650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0" dirty="0">
                <a:latin typeface="Arial" panose="020B0604020202020204" pitchFamily="34" charset="0"/>
              </a:rPr>
              <a:t>WCRP Data Advisory Council 3</a:t>
            </a:r>
            <a:r>
              <a:rPr lang="en-GB" sz="2000" b="0" baseline="30000" dirty="0">
                <a:latin typeface="Arial" panose="020B0604020202020204" pitchFamily="34" charset="0"/>
              </a:rPr>
              <a:t>rd</a:t>
            </a:r>
            <a:r>
              <a:rPr lang="en-GB" sz="2000" b="0" dirty="0">
                <a:latin typeface="Arial" panose="020B0604020202020204" pitchFamily="34" charset="0"/>
              </a:rPr>
              <a:t> Session</a:t>
            </a:r>
          </a:p>
          <a:p>
            <a:r>
              <a:rPr lang="en-GB" sz="2000" b="0" dirty="0" smtClean="0">
                <a:latin typeface="Arial" panose="020B0604020202020204" pitchFamily="34" charset="0"/>
              </a:rPr>
              <a:t>6-7 </a:t>
            </a:r>
            <a:r>
              <a:rPr lang="en-GB" sz="2000" b="0" dirty="0">
                <a:latin typeface="Arial" panose="020B0604020202020204" pitchFamily="34" charset="0"/>
              </a:rPr>
              <a:t>May 2014</a:t>
            </a:r>
          </a:p>
          <a:p>
            <a:r>
              <a:rPr lang="en-GB" sz="2000" b="0" dirty="0" smtClean="0">
                <a:latin typeface="Arial" panose="020B0604020202020204" pitchFamily="34" charset="0"/>
              </a:rPr>
              <a:t>AULA </a:t>
            </a:r>
            <a:r>
              <a:rPr lang="en-GB" sz="2000" b="0" dirty="0">
                <a:latin typeface="Arial" panose="020B0604020202020204" pitchFamily="34" charset="0"/>
              </a:rPr>
              <a:t>MAXIMA, National University of Ireland, Galway, IRELAND</a:t>
            </a:r>
          </a:p>
        </p:txBody>
      </p:sp>
    </p:spTree>
    <p:extLst>
      <p:ext uri="{BB962C8B-B14F-4D97-AF65-F5344CB8AC3E}">
        <p14:creationId xmlns:p14="http://schemas.microsoft.com/office/powerpoint/2010/main" val="139459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75111"/>
            <a:ext cx="8429625" cy="647700"/>
          </a:xfrm>
        </p:spPr>
        <p:txBody>
          <a:bodyPr/>
          <a:lstStyle/>
          <a:p>
            <a:r>
              <a:rPr lang="en-GB" dirty="0" smtClean="0"/>
              <a:t>Another measure of total uncertainty, but for observations assimilated: </a:t>
            </a:r>
            <a:r>
              <a:rPr lang="en-GB" dirty="0" smtClean="0"/>
              <a:t>error budget closure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53000"/>
          </a:xfrm>
        </p:spPr>
        <p:txBody>
          <a:bodyPr/>
          <a:lstStyle/>
          <a:p>
            <a:pPr marL="0" indent="0" algn="ctr">
              <a:buNone/>
            </a:pPr>
            <a:r>
              <a:rPr lang="en-GB" sz="1600" dirty="0" smtClean="0"/>
              <a:t>Showing only observations assimilated in the first 90 minutes of the 24-hour 4DVAR window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283808" y="538763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Assumed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48" y="5387632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Actual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72816"/>
            <a:ext cx="8229600" cy="36334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965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471573" y="5435673"/>
            <a:ext cx="8452267" cy="432048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71572" y="5867721"/>
            <a:ext cx="8202039" cy="432048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62046"/>
            <a:ext cx="8429625" cy="647700"/>
          </a:xfrm>
        </p:spPr>
        <p:txBody>
          <a:bodyPr/>
          <a:lstStyle/>
          <a:p>
            <a:r>
              <a:rPr lang="en-GB" dirty="0" smtClean="0"/>
              <a:t>Uncertainties lessons learnt from ERA-20C: </a:t>
            </a:r>
            <a:br>
              <a:rPr lang="en-GB" dirty="0" smtClean="0"/>
            </a:br>
            <a:r>
              <a:rPr lang="en-GB" i="1" dirty="0" smtClean="0"/>
              <a:t>a posteriori  </a:t>
            </a:r>
            <a:r>
              <a:rPr lang="en-GB" dirty="0" smtClean="0"/>
              <a:t>observation error estimates</a:t>
            </a:r>
            <a:endParaRPr lang="en-GB" dirty="0"/>
          </a:p>
        </p:txBody>
      </p:sp>
      <p:grpSp>
        <p:nvGrpSpPr>
          <p:cNvPr id="20" name="Group 19"/>
          <p:cNvGrpSpPr/>
          <p:nvPr/>
        </p:nvGrpSpPr>
        <p:grpSpPr>
          <a:xfrm>
            <a:off x="344488" y="988180"/>
            <a:ext cx="8829581" cy="4602100"/>
            <a:chOff x="344488" y="1476470"/>
            <a:chExt cx="8829581" cy="46021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88" y="1476470"/>
              <a:ext cx="8411785" cy="46021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013481" y="1831573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0" dirty="0" smtClean="0">
                  <a:solidFill>
                    <a:srgbClr val="FF9933"/>
                  </a:solidFill>
                  <a:latin typeface="Arial" panose="020B0604020202020204" pitchFamily="34" charset="0"/>
                </a:rPr>
                <a:t>(1.6)</a:t>
              </a:r>
              <a:endParaRPr lang="en-GB" sz="1200" b="0" dirty="0">
                <a:solidFill>
                  <a:srgbClr val="FF993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78499" y="1831575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0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(0.9)</a:t>
              </a:r>
              <a:endParaRPr lang="en-GB" sz="1200" b="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68598" y="1831574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0" dirty="0" smtClean="0">
                  <a:solidFill>
                    <a:srgbClr val="6699FF"/>
                  </a:solidFill>
                  <a:latin typeface="Arial" panose="020B0604020202020204" pitchFamily="34" charset="0"/>
                </a:rPr>
                <a:t>(1.5)</a:t>
              </a:r>
              <a:endParaRPr lang="en-GB" sz="1200" b="0" dirty="0">
                <a:solidFill>
                  <a:srgbClr val="6699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61600" y="1831574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0" dirty="0" smtClean="0">
                  <a:solidFill>
                    <a:srgbClr val="CC66FF"/>
                  </a:solidFill>
                  <a:latin typeface="Arial" panose="020B0604020202020204" pitchFamily="34" charset="0"/>
                </a:rPr>
                <a:t>(1.5)</a:t>
              </a:r>
              <a:endParaRPr lang="en-GB" sz="1200" b="0" dirty="0">
                <a:solidFill>
                  <a:srgbClr val="CC66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01060" y="1573356"/>
              <a:ext cx="34499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0" dirty="0" smtClean="0">
                  <a:latin typeface="Arial" panose="020B0604020202020204" pitchFamily="34" charset="0"/>
                </a:rPr>
                <a:t>(Assumption for assimilation was … hPa)</a:t>
              </a:r>
              <a:endParaRPr lang="en-GB" sz="1400" b="0" dirty="0">
                <a:latin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673611" y="1831572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0" dirty="0" smtClean="0">
                  <a:latin typeface="Arial" panose="020B0604020202020204" pitchFamily="34" charset="0"/>
                </a:rPr>
                <a:t>(1.1)</a:t>
              </a:r>
              <a:endParaRPr lang="en-GB" sz="1200" b="0" dirty="0">
                <a:latin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1060" y="3908182"/>
              <a:ext cx="34195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0" dirty="0" smtClean="0">
                  <a:latin typeface="Arial" panose="020B0604020202020204" pitchFamily="34" charset="0"/>
                </a:rPr>
                <a:t>(Assumption for assimilation was … m/s)</a:t>
              </a:r>
              <a:endParaRPr lang="en-GB" sz="1400" b="0" dirty="0">
                <a:latin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69972" y="4148647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0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(1.3)</a:t>
              </a:r>
              <a:endParaRPr lang="en-GB" sz="1200" b="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28402" y="4148646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0" dirty="0" smtClean="0">
                  <a:solidFill>
                    <a:srgbClr val="6699FF"/>
                  </a:solidFill>
                  <a:latin typeface="Arial" panose="020B0604020202020204" pitchFamily="34" charset="0"/>
                </a:rPr>
                <a:t>(1.5)</a:t>
              </a:r>
              <a:endParaRPr lang="en-GB" sz="1200" b="0" dirty="0">
                <a:solidFill>
                  <a:srgbClr val="6699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58086" y="4148645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0" dirty="0" smtClean="0">
                  <a:solidFill>
                    <a:srgbClr val="CC66FF"/>
                  </a:solidFill>
                  <a:latin typeface="Arial" panose="020B0604020202020204" pitchFamily="34" charset="0"/>
                </a:rPr>
                <a:t>(1.5)</a:t>
              </a:r>
              <a:endParaRPr lang="en-GB" sz="1200" b="0" dirty="0">
                <a:solidFill>
                  <a:srgbClr val="CC66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21919" y="5433686"/>
            <a:ext cx="9005661" cy="861774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b="0" dirty="0" smtClean="0">
                <a:latin typeface="Arial" panose="020B0604020202020204" pitchFamily="34" charset="0"/>
              </a:rPr>
              <a:t>Difference with assumptions (indicated in parentheses)      point to need to differentiate between ships and meteorological vessels, and to recognize in some cases that the observation quality improved over time.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b="0" dirty="0" smtClean="0">
                <a:latin typeface="Arial" panose="020B0604020202020204" pitchFamily="34" charset="0"/>
              </a:rPr>
              <a:t>So future users know </a:t>
            </a:r>
            <a:r>
              <a:rPr lang="en-GB" sz="1400" b="0" dirty="0">
                <a:latin typeface="Arial" panose="020B0604020202020204" pitchFamily="34" charset="0"/>
              </a:rPr>
              <a:t>when </a:t>
            </a:r>
            <a:r>
              <a:rPr lang="en-GB" sz="1400" b="0" dirty="0" smtClean="0">
                <a:latin typeface="Arial" panose="020B0604020202020204" pitchFamily="34" charset="0"/>
              </a:rPr>
              <a:t>and why observation </a:t>
            </a:r>
            <a:r>
              <a:rPr lang="en-GB" sz="1400" b="0" dirty="0">
                <a:latin typeface="Arial" panose="020B0604020202020204" pitchFamily="34" charset="0"/>
              </a:rPr>
              <a:t>quality </a:t>
            </a:r>
            <a:r>
              <a:rPr lang="en-GB" sz="1400" b="0" dirty="0" smtClean="0">
                <a:latin typeface="Arial" panose="020B0604020202020204" pitchFamily="34" charset="0"/>
              </a:rPr>
              <a:t>change(d), it would be useful to regularly track quantitative improvements in the quality in global individual observations</a:t>
            </a:r>
            <a:endParaRPr lang="en-GB" sz="1400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27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Wave energy flux into the ocean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6754" y="766654"/>
            <a:ext cx="8987246" cy="4953000"/>
          </a:xfrm>
        </p:spPr>
        <p:txBody>
          <a:bodyPr/>
          <a:lstStyle/>
          <a:p>
            <a:r>
              <a:rPr lang="en-GB" dirty="0" smtClean="0"/>
              <a:t>ERA-20C, like ECMWF NWP OPS, includes a coupled atmosphere and wave model</a:t>
            </a:r>
          </a:p>
          <a:p>
            <a:r>
              <a:rPr lang="en-GB" dirty="0" smtClean="0"/>
              <a:t>Wave energy flux into the ocean is a measure of wave breaking energy</a:t>
            </a:r>
          </a:p>
          <a:p>
            <a:pPr lvl="1"/>
            <a:r>
              <a:rPr lang="en-GB" dirty="0" smtClean="0"/>
              <a:t>Currently a sink term for the wave model</a:t>
            </a:r>
          </a:p>
          <a:p>
            <a:pPr lvl="1"/>
            <a:r>
              <a:rPr lang="en-GB" dirty="0" smtClean="0"/>
              <a:t>No coupling with ocean model yet – such developments are underway in the ECMWF marine section</a:t>
            </a:r>
          </a:p>
          <a:p>
            <a:pPr lvl="1"/>
            <a:r>
              <a:rPr lang="en-GB" dirty="0" smtClean="0"/>
              <a:t>Not incorporating wave breaking caused by bathymetry or </a:t>
            </a:r>
            <a:r>
              <a:rPr lang="en-GB" dirty="0"/>
              <a:t>current </a:t>
            </a:r>
            <a:r>
              <a:rPr lang="en-GB" dirty="0" smtClean="0"/>
              <a:t>changes</a:t>
            </a:r>
          </a:p>
          <a:p>
            <a:r>
              <a:rPr lang="en-GB" dirty="0" smtClean="0"/>
              <a:t>Value:</a:t>
            </a:r>
          </a:p>
          <a:p>
            <a:pPr lvl="1"/>
            <a:r>
              <a:rPr lang="en-GB" dirty="0" smtClean="0"/>
              <a:t>Should lead eventually to better energy budget when coupled with ocean model (energy released by breaking contributing to turbulence in the upper ocean layers)</a:t>
            </a:r>
          </a:p>
          <a:p>
            <a:pPr lvl="1"/>
            <a:r>
              <a:rPr lang="en-GB" dirty="0" smtClean="0"/>
              <a:t>Locations of increased sea-atmosphere mixing?</a:t>
            </a:r>
          </a:p>
          <a:p>
            <a:r>
              <a:rPr lang="en-GB" dirty="0" smtClean="0"/>
              <a:t>No observations known to compare with?</a:t>
            </a:r>
          </a:p>
          <a:p>
            <a:r>
              <a:rPr lang="en-GB" dirty="0"/>
              <a:t>See 111-second </a:t>
            </a:r>
            <a:r>
              <a:rPr lang="en-GB" dirty="0">
                <a:hlinkClick r:id="rId3" action="ppaction://hlinkfile"/>
              </a:rPr>
              <a:t>animation</a:t>
            </a:r>
            <a:r>
              <a:rPr lang="en-GB" dirty="0"/>
              <a:t> (@12 frames/second)</a:t>
            </a:r>
          </a:p>
          <a:p>
            <a:pPr lvl="1"/>
            <a:r>
              <a:rPr lang="en-GB" dirty="0"/>
              <a:t>Also (hidden link) on </a:t>
            </a:r>
            <a:r>
              <a:rPr lang="en-GB" dirty="0">
                <a:hlinkClick r:id="rId4"/>
              </a:rPr>
              <a:t>http://www.youtube.com/watch?v=FPip4BKujmM</a:t>
            </a: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9486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Mean wave energy flux into the ocean (climatology)</a:t>
            </a:r>
            <a:endParaRPr lang="en-GB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26" y="886705"/>
            <a:ext cx="8447087" cy="4751486"/>
          </a:xfrm>
        </p:spPr>
      </p:pic>
      <p:sp>
        <p:nvSpPr>
          <p:cNvPr id="6" name="TextBox 5"/>
          <p:cNvSpPr txBox="1"/>
          <p:nvPr/>
        </p:nvSpPr>
        <p:spPr>
          <a:xfrm>
            <a:off x="200285" y="5686689"/>
            <a:ext cx="86650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Oceans wave break when they become unstable</a:t>
            </a:r>
            <a:r>
              <a:rPr lang="en-GB" sz="1400" dirty="0"/>
              <a:t> </a:t>
            </a:r>
            <a:r>
              <a:rPr lang="en-GB" sz="1400" dirty="0" smtClean="0"/>
              <a:t>under acceleration by near-surface wind, e.g. blowing away from land masses (Western sides of Atlantic and Pacific oceans, Somali jet) or intense weather (Tropical, mid-latitude storms)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3664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(explanation of results seen in animation)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3" y="764173"/>
            <a:ext cx="8830491" cy="4953000"/>
          </a:xfrm>
        </p:spPr>
        <p:txBody>
          <a:bodyPr/>
          <a:lstStyle/>
          <a:p>
            <a:r>
              <a:rPr lang="en-GB" sz="1800" dirty="0" smtClean="0"/>
              <a:t>Each map (1 per month) is generated from 10 members and </a:t>
            </a:r>
            <a:r>
              <a:rPr lang="en-GB" sz="1800" dirty="0"/>
              <a:t>3-hourly </a:t>
            </a:r>
            <a:r>
              <a:rPr lang="en-GB" sz="1800" dirty="0" smtClean="0"/>
              <a:t>fields (total of ~10 </a:t>
            </a:r>
            <a:r>
              <a:rPr lang="en-GB" sz="1800" dirty="0"/>
              <a:t>x 8 x 30 fields per </a:t>
            </a:r>
            <a:r>
              <a:rPr lang="en-GB" sz="1800" dirty="0" smtClean="0"/>
              <a:t>month)</a:t>
            </a:r>
          </a:p>
          <a:p>
            <a:r>
              <a:rPr lang="en-GB" sz="1800" b="1" u="sng" dirty="0" smtClean="0"/>
              <a:t>Ensemble </a:t>
            </a:r>
            <a:r>
              <a:rPr lang="en-GB" sz="1800" b="1" u="sng" dirty="0"/>
              <a:t>monthly mean</a:t>
            </a:r>
            <a:r>
              <a:rPr lang="en-GB" sz="1800" dirty="0"/>
              <a:t> (average over all members and within a month</a:t>
            </a:r>
            <a:r>
              <a:rPr lang="en-GB" sz="1800" dirty="0" smtClean="0"/>
              <a:t>) shows </a:t>
            </a:r>
            <a:r>
              <a:rPr lang="en-GB" sz="1800" dirty="0"/>
              <a:t>where </a:t>
            </a:r>
            <a:r>
              <a:rPr lang="en-GB" sz="1800" dirty="0" smtClean="0"/>
              <a:t>waves </a:t>
            </a:r>
            <a:r>
              <a:rPr lang="en-GB" sz="1800" dirty="0"/>
              <a:t>beak, on average</a:t>
            </a:r>
          </a:p>
          <a:p>
            <a:r>
              <a:rPr lang="en-GB" sz="1800" b="1" u="sng" dirty="0" smtClean="0"/>
              <a:t>Intra-month variability of the ensemble mean</a:t>
            </a:r>
            <a:r>
              <a:rPr lang="en-GB" sz="1800" dirty="0" smtClean="0"/>
              <a:t> shows locations where intra-month (3-hourly) variability is important to users keen on using data to feed non-linear downstream models. See for example signature of </a:t>
            </a:r>
            <a:r>
              <a:rPr lang="en-GB" sz="1800" dirty="0" err="1" smtClean="0"/>
              <a:t>Tehuano</a:t>
            </a:r>
            <a:r>
              <a:rPr lang="en-GB" sz="1800" dirty="0" smtClean="0"/>
              <a:t> wind.</a:t>
            </a:r>
          </a:p>
          <a:p>
            <a:r>
              <a:rPr lang="en-GB" sz="1800" b="1" u="sng" dirty="0" smtClean="0"/>
              <a:t>Ensemble </a:t>
            </a:r>
            <a:r>
              <a:rPr lang="en-GB" sz="1800" b="1" u="sng" dirty="0"/>
              <a:t>mean of the intra-month </a:t>
            </a:r>
            <a:r>
              <a:rPr lang="en-GB" sz="1800" b="1" u="sng" dirty="0" smtClean="0"/>
              <a:t>variability</a:t>
            </a:r>
            <a:r>
              <a:rPr lang="en-GB" sz="1800" dirty="0" smtClean="0"/>
              <a:t> is larger than the previous quantity, also useful </a:t>
            </a:r>
            <a:r>
              <a:rPr lang="en-GB" sz="1800" dirty="0"/>
              <a:t>to spot locations and months which exhibit large intra-month variability</a:t>
            </a:r>
          </a:p>
          <a:p>
            <a:r>
              <a:rPr lang="en-GB" sz="1800" b="1" u="sng" dirty="0"/>
              <a:t>Monthly mean of the ensemble </a:t>
            </a:r>
            <a:r>
              <a:rPr lang="en-GB" sz="1800" b="1" u="sng" dirty="0" smtClean="0"/>
              <a:t>spread</a:t>
            </a:r>
            <a:r>
              <a:rPr lang="en-GB" sz="1800" dirty="0" smtClean="0"/>
              <a:t> is a good </a:t>
            </a:r>
            <a:r>
              <a:rPr lang="en-GB" sz="1800" dirty="0"/>
              <a:t>proxy for the average 3-hourly variability. </a:t>
            </a:r>
            <a:r>
              <a:rPr lang="en-GB" sz="1800" dirty="0" smtClean="0"/>
              <a:t>It collapses </a:t>
            </a:r>
            <a:r>
              <a:rPr lang="en-GB" sz="1800" dirty="0"/>
              <a:t>over </a:t>
            </a:r>
            <a:r>
              <a:rPr lang="en-GB" sz="1800" dirty="0" smtClean="0"/>
              <a:t>time as more observations are assimilated.</a:t>
            </a:r>
            <a:endParaRPr lang="en-GB" sz="1800" dirty="0"/>
          </a:p>
          <a:p>
            <a:r>
              <a:rPr lang="en-GB" sz="1800" b="1" u="sng" dirty="0"/>
              <a:t>Ensemble spread of the monthly </a:t>
            </a:r>
            <a:r>
              <a:rPr lang="en-GB" sz="1800" b="1" u="sng" dirty="0" smtClean="0"/>
              <a:t>mean</a:t>
            </a:r>
            <a:r>
              <a:rPr lang="en-GB" sz="1800" dirty="0" smtClean="0"/>
              <a:t> shows </a:t>
            </a:r>
            <a:r>
              <a:rPr lang="en-GB" sz="1800" dirty="0"/>
              <a:t>differences between ensemble members on </a:t>
            </a:r>
            <a:r>
              <a:rPr lang="en-GB" sz="1800" dirty="0" err="1" smtClean="0"/>
              <a:t>montlhy</a:t>
            </a:r>
            <a:r>
              <a:rPr lang="en-GB" sz="1800" dirty="0" smtClean="0"/>
              <a:t> </a:t>
            </a:r>
            <a:r>
              <a:rPr lang="en-GB" sz="1800" dirty="0"/>
              <a:t>time-scales. </a:t>
            </a:r>
            <a:r>
              <a:rPr lang="en-GB" sz="1800" dirty="0" smtClean="0"/>
              <a:t>It is near-zero</a:t>
            </a:r>
            <a:r>
              <a:rPr lang="en-GB" sz="1800" dirty="0"/>
              <a:t>, suggesting that the </a:t>
            </a:r>
            <a:r>
              <a:rPr lang="en-GB" sz="1800" dirty="0" smtClean="0"/>
              <a:t>ERA-20C ensemble </a:t>
            </a:r>
            <a:r>
              <a:rPr lang="en-GB" sz="1800" dirty="0"/>
              <a:t>is </a:t>
            </a:r>
            <a:r>
              <a:rPr lang="en-GB" sz="1800" dirty="0" smtClean="0"/>
              <a:t>lacking </a:t>
            </a:r>
            <a:r>
              <a:rPr lang="en-GB" sz="1800" dirty="0"/>
              <a:t>representation of uncertainties on monthly time-scales</a:t>
            </a:r>
          </a:p>
          <a:p>
            <a:r>
              <a:rPr lang="en-GB" sz="1800" b="1" u="sng" dirty="0"/>
              <a:t>Ensemble and intra-month </a:t>
            </a:r>
            <a:r>
              <a:rPr lang="en-GB" sz="1800" b="1" u="sng" dirty="0" smtClean="0"/>
              <a:t>variability</a:t>
            </a:r>
            <a:r>
              <a:rPr lang="en-GB" sz="1800" dirty="0" smtClean="0"/>
              <a:t> is useful </a:t>
            </a:r>
            <a:r>
              <a:rPr lang="en-GB" sz="1800" dirty="0"/>
              <a:t>as a proxy for total uncertainty for users of the monthly ensemble mean. However, </a:t>
            </a:r>
            <a:r>
              <a:rPr lang="en-GB" sz="1800" dirty="0" smtClean="0"/>
              <a:t>it only </a:t>
            </a:r>
            <a:r>
              <a:rPr lang="en-GB" sz="1800" dirty="0"/>
              <a:t>seems to represent </a:t>
            </a:r>
            <a:r>
              <a:rPr lang="en-GB" sz="1800" dirty="0" smtClean="0"/>
              <a:t>reflect 3-hourly variability, the contribution of the 3-hourly ensemble spread is small.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21185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39" y="114300"/>
            <a:ext cx="8874034" cy="647700"/>
          </a:xfrm>
        </p:spPr>
        <p:txBody>
          <a:bodyPr/>
          <a:lstStyle/>
          <a:p>
            <a:r>
              <a:rPr lang="en-GB" dirty="0" err="1" smtClean="0"/>
              <a:t>Downwelling</a:t>
            </a:r>
            <a:r>
              <a:rPr lang="en-GB" dirty="0" smtClean="0"/>
              <a:t> </a:t>
            </a:r>
            <a:r>
              <a:rPr lang="en-GB" dirty="0"/>
              <a:t>radiation at the </a:t>
            </a:r>
            <a:r>
              <a:rPr lang="en-GB" dirty="0" smtClean="0"/>
              <a:t>surface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812058"/>
            <a:ext cx="8447087" cy="5649702"/>
          </a:xfrm>
        </p:spPr>
        <p:txBody>
          <a:bodyPr/>
          <a:lstStyle/>
          <a:p>
            <a:r>
              <a:rPr lang="en-GB" sz="1800" i="1" dirty="0" smtClean="0"/>
              <a:t>In situ </a:t>
            </a:r>
            <a:r>
              <a:rPr lang="en-GB" sz="1800" dirty="0" smtClean="0"/>
              <a:t>direct measurements at selected sites:</a:t>
            </a:r>
          </a:p>
          <a:p>
            <a:pPr lvl="1"/>
            <a:r>
              <a:rPr lang="en-GB" sz="1800" dirty="0" smtClean="0"/>
              <a:t>WCRP BSRN, GEWEX CEOP, FLUXNET</a:t>
            </a:r>
          </a:p>
          <a:p>
            <a:r>
              <a:rPr lang="en-GB" sz="1800" dirty="0" smtClean="0"/>
              <a:t>Otherwise obtained from formulae applied to</a:t>
            </a:r>
          </a:p>
          <a:p>
            <a:pPr lvl="1"/>
            <a:r>
              <a:rPr lang="en-GB" sz="1800" dirty="0" smtClean="0"/>
              <a:t>In situ meteorological measurements</a:t>
            </a:r>
          </a:p>
          <a:p>
            <a:pPr lvl="1"/>
            <a:r>
              <a:rPr lang="en-GB" sz="1800" dirty="0" smtClean="0"/>
              <a:t>Satellite retrievals in the lower atmosphere</a:t>
            </a:r>
          </a:p>
          <a:p>
            <a:r>
              <a:rPr lang="en-GB" sz="1800" dirty="0" smtClean="0"/>
              <a:t>A few NOAA's </a:t>
            </a:r>
            <a:r>
              <a:rPr lang="en-GB" sz="1800" dirty="0"/>
              <a:t>National Data Buoy </a:t>
            </a:r>
            <a:r>
              <a:rPr lang="en-GB" sz="1800" dirty="0" err="1"/>
              <a:t>Center</a:t>
            </a:r>
            <a:r>
              <a:rPr lang="en-GB" sz="1800" dirty="0"/>
              <a:t> (</a:t>
            </a:r>
            <a:r>
              <a:rPr lang="en-GB" sz="1800" dirty="0" smtClean="0"/>
              <a:t>NDBC) buoys are </a:t>
            </a:r>
            <a:r>
              <a:rPr lang="en-GB" sz="1800" dirty="0"/>
              <a:t>augmented by </a:t>
            </a:r>
            <a:r>
              <a:rPr lang="en-GB" sz="1800" dirty="0" smtClean="0"/>
              <a:t>dedicated in situ radiation sensors. For example project </a:t>
            </a:r>
            <a:r>
              <a:rPr lang="en-GB" sz="1800" dirty="0"/>
              <a:t>"New England Shelf Fluxes</a:t>
            </a:r>
            <a:r>
              <a:rPr lang="en-GB" sz="1800" dirty="0" smtClean="0"/>
              <a:t>", sponsored </a:t>
            </a:r>
            <a:r>
              <a:rPr lang="en-GB" sz="1800" dirty="0"/>
              <a:t>by JAII: </a:t>
            </a:r>
            <a:r>
              <a:rPr lang="en-GB" sz="1800" dirty="0" smtClean="0"/>
              <a:t>Massachusetts </a:t>
            </a:r>
            <a:r>
              <a:rPr lang="en-GB" sz="1800" dirty="0"/>
              <a:t>Technology </a:t>
            </a:r>
            <a:r>
              <a:rPr lang="en-GB" sz="1800" dirty="0" err="1"/>
              <a:t>Collaborative's</a:t>
            </a:r>
            <a:r>
              <a:rPr lang="en-GB" sz="1800" dirty="0"/>
              <a:t> </a:t>
            </a:r>
            <a:r>
              <a:rPr lang="en-GB" sz="1800" dirty="0" smtClean="0"/>
              <a:t>John Adams Innovation Institute. </a:t>
            </a:r>
            <a:r>
              <a:rPr lang="en-GB" sz="1800" dirty="0"/>
              <a:t>Time-series retrieved from Woods Hole Oceanographic </a:t>
            </a:r>
            <a:r>
              <a:rPr lang="en-GB" sz="1800" dirty="0" smtClean="0"/>
              <a:t>Institution website </a:t>
            </a:r>
            <a:r>
              <a:rPr lang="en-GB" sz="1800" dirty="0" smtClean="0">
                <a:hlinkClick r:id="rId2"/>
              </a:rPr>
              <a:t>http://</a:t>
            </a:r>
            <a:r>
              <a:rPr lang="en-GB" sz="1800" dirty="0">
                <a:hlinkClick r:id="rId2"/>
              </a:rPr>
              <a:t>www.whoi.edu</a:t>
            </a:r>
            <a:r>
              <a:rPr lang="en-GB" sz="1800" dirty="0" smtClean="0">
                <a:hlinkClick r:id="rId2"/>
              </a:rPr>
              <a:t>/</a:t>
            </a:r>
            <a:endParaRPr lang="en-GB" sz="1800" dirty="0" smtClean="0"/>
          </a:p>
          <a:p>
            <a:pPr lvl="1"/>
            <a:r>
              <a:rPr lang="en-GB" sz="1800" dirty="0" smtClean="0"/>
              <a:t>“SWRAD </a:t>
            </a:r>
            <a:r>
              <a:rPr lang="en-GB" sz="1800" dirty="0"/>
              <a:t>is measured by an </a:t>
            </a:r>
            <a:r>
              <a:rPr lang="en-GB" sz="1800" dirty="0" err="1"/>
              <a:t>ASIMet</a:t>
            </a:r>
            <a:r>
              <a:rPr lang="en-GB" sz="1800" dirty="0"/>
              <a:t> SWR module employing an </a:t>
            </a:r>
            <a:r>
              <a:rPr lang="en-GB" sz="1800" dirty="0" err="1"/>
              <a:t>Eppley</a:t>
            </a:r>
            <a:r>
              <a:rPr lang="en-GB" sz="1800" dirty="0"/>
              <a:t> Precision Spectral </a:t>
            </a:r>
            <a:r>
              <a:rPr lang="en-GB" sz="1800" dirty="0" err="1"/>
              <a:t>Pyranometer</a:t>
            </a:r>
            <a:r>
              <a:rPr lang="en-GB" sz="1800" dirty="0"/>
              <a:t> (PSP</a:t>
            </a:r>
            <a:r>
              <a:rPr lang="en-GB" sz="1800" dirty="0" smtClean="0"/>
              <a:t>)”</a:t>
            </a:r>
            <a:endParaRPr lang="en-GB" sz="1800" dirty="0"/>
          </a:p>
          <a:p>
            <a:pPr lvl="1"/>
            <a:r>
              <a:rPr lang="en-GB" sz="1800" dirty="0" smtClean="0"/>
              <a:t>“LWRAD </a:t>
            </a:r>
            <a:r>
              <a:rPr lang="en-GB" sz="1800" dirty="0"/>
              <a:t>is measured by an </a:t>
            </a:r>
            <a:r>
              <a:rPr lang="en-GB" sz="1800" dirty="0" err="1"/>
              <a:t>ASIMet</a:t>
            </a:r>
            <a:r>
              <a:rPr lang="en-GB" sz="1800" dirty="0"/>
              <a:t> LWR module employing an </a:t>
            </a:r>
            <a:r>
              <a:rPr lang="en-GB" sz="1800" dirty="0" err="1"/>
              <a:t>Eppley</a:t>
            </a:r>
            <a:r>
              <a:rPr lang="en-GB" sz="1800" dirty="0"/>
              <a:t> Precision Infrared Radiometer (PIR</a:t>
            </a:r>
            <a:r>
              <a:rPr lang="en-GB" sz="1800" dirty="0" smtClean="0"/>
              <a:t>)”</a:t>
            </a:r>
          </a:p>
          <a:p>
            <a:pPr lvl="1"/>
            <a:r>
              <a:rPr lang="en-GB" sz="1800" dirty="0" smtClean="0"/>
              <a:t>In the following, compare such observations from NDBC buoy#44008 for April – December 2010 with estimates produced by several ERA reanalyses</a:t>
            </a:r>
          </a:p>
        </p:txBody>
      </p:sp>
    </p:spTree>
    <p:extLst>
      <p:ext uri="{BB962C8B-B14F-4D97-AF65-F5344CB8AC3E}">
        <p14:creationId xmlns:p14="http://schemas.microsoft.com/office/powerpoint/2010/main" val="39537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/>
              <a:t>Longwave</a:t>
            </a:r>
            <a:r>
              <a:rPr lang="en-GB" sz="2800" dirty="0"/>
              <a:t> </a:t>
            </a:r>
            <a:r>
              <a:rPr lang="en-GB" sz="2800" dirty="0" err="1"/>
              <a:t>downwelling</a:t>
            </a:r>
            <a:r>
              <a:rPr lang="en-GB" sz="2800" dirty="0"/>
              <a:t> radiation at buoy#44008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0044" y="1143001"/>
            <a:ext cx="987923" cy="411480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 smtClean="0">
                <a:solidFill>
                  <a:srgbClr val="C00000"/>
                </a:solidFill>
              </a:rPr>
              <a:t>(hourly)</a:t>
            </a:r>
            <a:endParaRPr lang="en-GB" sz="14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4" y="983042"/>
            <a:ext cx="7611292" cy="5341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847" y="5329646"/>
            <a:ext cx="71758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Observations  (in red) come from a NDBC buoy augmented by sensors funded by project "</a:t>
            </a:r>
            <a:r>
              <a:rPr lang="en-GB" sz="1100" dirty="0"/>
              <a:t>New England Shelf </a:t>
            </a:r>
            <a:r>
              <a:rPr lang="en-GB" sz="1100" dirty="0" smtClean="0"/>
              <a:t>Fluxes“ sponsored by JAII</a:t>
            </a:r>
            <a:r>
              <a:rPr lang="en-GB" sz="1100" dirty="0"/>
              <a:t>: Massachusetts Technology </a:t>
            </a:r>
            <a:r>
              <a:rPr lang="en-GB" sz="1100" dirty="0" err="1"/>
              <a:t>Collaborative's</a:t>
            </a:r>
            <a:r>
              <a:rPr lang="en-GB" sz="1100" dirty="0"/>
              <a:t> </a:t>
            </a:r>
            <a:r>
              <a:rPr lang="en-GB" sz="1100" dirty="0" smtClean="0"/>
              <a:t>John Adams </a:t>
            </a:r>
            <a:r>
              <a:rPr lang="en-GB" sz="1100" dirty="0"/>
              <a:t>Innovation </a:t>
            </a:r>
            <a:r>
              <a:rPr lang="en-GB" sz="1100" dirty="0" smtClean="0"/>
              <a:t>Institute. Data retrieved from Woods </a:t>
            </a:r>
            <a:r>
              <a:rPr lang="en-GB" sz="1100" dirty="0"/>
              <a:t>Hole Oceanographic </a:t>
            </a:r>
            <a:r>
              <a:rPr lang="en-GB" sz="1100" dirty="0" smtClean="0"/>
              <a:t>Institution website on 26 April 2014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7728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62046"/>
            <a:ext cx="8429625" cy="647700"/>
          </a:xfrm>
        </p:spPr>
        <p:txBody>
          <a:bodyPr/>
          <a:lstStyle/>
          <a:p>
            <a:r>
              <a:rPr lang="en-GB" sz="2800" dirty="0" smtClean="0"/>
              <a:t>Shortwave </a:t>
            </a:r>
            <a:r>
              <a:rPr lang="en-GB" sz="2800" dirty="0" err="1" smtClean="0"/>
              <a:t>downwelling</a:t>
            </a:r>
            <a:r>
              <a:rPr lang="en-GB" sz="2800" dirty="0" smtClean="0"/>
              <a:t> radiation at buoy#44008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64" y="1143000"/>
            <a:ext cx="7122535" cy="4953000"/>
          </a:xfrm>
        </p:spPr>
      </p:pic>
      <p:sp>
        <p:nvSpPr>
          <p:cNvPr id="5" name="TextBox 4"/>
          <p:cNvSpPr txBox="1"/>
          <p:nvPr/>
        </p:nvSpPr>
        <p:spPr>
          <a:xfrm>
            <a:off x="1789619" y="5839103"/>
            <a:ext cx="70278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Observations (in red) come from a NDBC buoy augmented by sensors funded by project "</a:t>
            </a:r>
            <a:r>
              <a:rPr lang="en-GB" sz="1100" dirty="0"/>
              <a:t>New England Shelf </a:t>
            </a:r>
            <a:r>
              <a:rPr lang="en-GB" sz="1100" dirty="0" smtClean="0"/>
              <a:t>Fluxes“ sponsored by JAII</a:t>
            </a:r>
            <a:r>
              <a:rPr lang="en-GB" sz="1100" dirty="0"/>
              <a:t>: Massachusetts Technology </a:t>
            </a:r>
            <a:r>
              <a:rPr lang="en-GB" sz="1100" dirty="0" err="1"/>
              <a:t>Collaborative's</a:t>
            </a:r>
            <a:r>
              <a:rPr lang="en-GB" sz="1100" dirty="0"/>
              <a:t> </a:t>
            </a:r>
            <a:r>
              <a:rPr lang="en-GB" sz="1100" dirty="0" smtClean="0"/>
              <a:t>John Adams </a:t>
            </a:r>
            <a:r>
              <a:rPr lang="en-GB" sz="1100" dirty="0"/>
              <a:t>Innovation </a:t>
            </a:r>
            <a:r>
              <a:rPr lang="en-GB" sz="1100" dirty="0" smtClean="0"/>
              <a:t>Institute. Data retrieved from Woods </a:t>
            </a:r>
            <a:r>
              <a:rPr lang="en-GB" sz="1100" dirty="0"/>
              <a:t>Hole Oceanographic </a:t>
            </a:r>
            <a:r>
              <a:rPr lang="en-GB" sz="1100" dirty="0" smtClean="0"/>
              <a:t>Institution website on 26 April 2014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15802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Systematic differences: diurnal cycle average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029783"/>
            <a:ext cx="8447087" cy="4953000"/>
          </a:xfrm>
        </p:spPr>
        <p:txBody>
          <a:bodyPr/>
          <a:lstStyle/>
          <a:p>
            <a:r>
              <a:rPr lang="en-GB" dirty="0" smtClean="0"/>
              <a:t>Average all collocations by hour of the day, for April – December 2010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09"/>
            <a:ext cx="4937760" cy="3490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32" y="3100745"/>
            <a:ext cx="4594768" cy="30383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02691" y="472004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dirty="0" smtClean="0">
                <a:latin typeface="Arial" panose="020B0604020202020204" pitchFamily="34" charset="0"/>
              </a:rPr>
              <a:t>Hour of the day</a:t>
            </a:r>
            <a:endParaRPr lang="en-GB" sz="1800" b="0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1149" y="6043746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dirty="0" smtClean="0">
                <a:latin typeface="Arial" panose="020B0604020202020204" pitchFamily="34" charset="0"/>
              </a:rPr>
              <a:t>Hour of the day</a:t>
            </a:r>
            <a:endParaRPr lang="en-GB" sz="1800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1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Snowfall comparisons with in situ measurements</a:t>
            </a:r>
            <a:endParaRPr lang="en-GB" sz="28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0459"/>
            <a:ext cx="9112437" cy="248521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307"/>
            <a:ext cx="9112437" cy="24852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47489" y="1051951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dirty="0" smtClean="0">
                <a:latin typeface="Arial" panose="020B0604020202020204" pitchFamily="34" charset="0"/>
              </a:rPr>
              <a:t>E. </a:t>
            </a:r>
            <a:r>
              <a:rPr lang="en-GB" sz="1800" b="0" dirty="0" err="1" smtClean="0">
                <a:latin typeface="Arial" panose="020B0604020202020204" pitchFamily="34" charset="0"/>
              </a:rPr>
              <a:t>Brun</a:t>
            </a:r>
            <a:r>
              <a:rPr lang="en-GB" sz="1800" b="0" dirty="0" smtClean="0">
                <a:latin typeface="Arial" panose="020B0604020202020204" pitchFamily="34" charset="0"/>
              </a:rPr>
              <a:t>, </a:t>
            </a:r>
            <a:r>
              <a:rPr lang="en-GB" sz="1800" b="0" dirty="0" err="1" smtClean="0">
                <a:latin typeface="Arial" panose="020B0604020202020204" pitchFamily="34" charset="0"/>
              </a:rPr>
              <a:t>Meteo</a:t>
            </a:r>
            <a:r>
              <a:rPr lang="en-GB" sz="1800" b="0" dirty="0" smtClean="0">
                <a:latin typeface="Arial" panose="020B0604020202020204" pitchFamily="34" charset="0"/>
              </a:rPr>
              <a:t>-France</a:t>
            </a:r>
            <a:endParaRPr lang="en-GB" sz="1800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90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026" y="829486"/>
            <a:ext cx="8581843" cy="5597439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/>
              <a:t>Uncertainties are </a:t>
            </a:r>
            <a:r>
              <a:rPr lang="en-GB" sz="2400" dirty="0" smtClean="0"/>
              <a:t>central to the problem of data </a:t>
            </a:r>
            <a:r>
              <a:rPr lang="en-GB" sz="2400" dirty="0" smtClean="0"/>
              <a:t>assimilation</a:t>
            </a:r>
            <a:br>
              <a:rPr lang="en-GB" sz="2400" dirty="0" smtClean="0"/>
            </a:br>
            <a:endParaRPr lang="en-GB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/>
              <a:t>Uncertainties in fluxes produced: example with ERA-20C</a:t>
            </a:r>
          </a:p>
          <a:p>
            <a:pPr marL="725487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/>
              <a:t>Wave </a:t>
            </a:r>
            <a:r>
              <a:rPr lang="en-GB" sz="2400" dirty="0"/>
              <a:t>energy flux into the </a:t>
            </a:r>
            <a:r>
              <a:rPr lang="en-GB" sz="2400" dirty="0" smtClean="0"/>
              <a:t>ocean</a:t>
            </a:r>
          </a:p>
          <a:p>
            <a:pPr marL="725487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/>
              <a:t>Downward </a:t>
            </a:r>
            <a:r>
              <a:rPr lang="en-GB" sz="2400" dirty="0"/>
              <a:t>radiation at a buoy</a:t>
            </a:r>
          </a:p>
          <a:p>
            <a:pPr marL="725487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/>
              <a:t>Snowfall </a:t>
            </a:r>
            <a:r>
              <a:rPr lang="en-GB" sz="2400" dirty="0"/>
              <a:t>over </a:t>
            </a:r>
            <a:r>
              <a:rPr lang="en-GB" sz="2400" dirty="0" smtClean="0"/>
              <a:t>Siberia</a:t>
            </a:r>
            <a:br>
              <a:rPr lang="en-GB" sz="2400" dirty="0" smtClean="0"/>
            </a:br>
            <a:endParaRPr lang="en-GB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/>
              <a:t>Conclusions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011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606" y="855608"/>
            <a:ext cx="8799512" cy="5362303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Known </a:t>
            </a:r>
            <a:r>
              <a:rPr lang="en-GB" dirty="0" err="1" smtClean="0">
                <a:solidFill>
                  <a:srgbClr val="FF0000"/>
                </a:solidFill>
              </a:rPr>
              <a:t>knowns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improve all the time at a fairly rapid pace</a:t>
            </a:r>
          </a:p>
          <a:p>
            <a:pPr lvl="1"/>
            <a:r>
              <a:rPr lang="en-GB" dirty="0" smtClean="0"/>
              <a:t>e.g. model developments </a:t>
            </a:r>
            <a:r>
              <a:rPr lang="en-GB" dirty="0" smtClean="0"/>
              <a:t>seem to lead to </a:t>
            </a:r>
            <a:r>
              <a:rPr lang="en-GB" dirty="0" smtClean="0"/>
              <a:t>better fluxes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Known unknowns, or the study of uncertainties, </a:t>
            </a:r>
            <a:r>
              <a:rPr lang="en-GB" dirty="0" smtClean="0"/>
              <a:t>have become active areas of development with data assimilation techniques</a:t>
            </a:r>
          </a:p>
          <a:p>
            <a:pPr lvl="1"/>
            <a:r>
              <a:rPr lang="en-GB" dirty="0" smtClean="0"/>
              <a:t>e.g. ensemble spread, </a:t>
            </a:r>
            <a:r>
              <a:rPr lang="en-GB" dirty="0"/>
              <a:t>observation errors (</a:t>
            </a:r>
            <a:r>
              <a:rPr lang="en-GB" dirty="0" smtClean="0"/>
              <a:t>biases also part of it)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Unknown unknowns </a:t>
            </a:r>
            <a:r>
              <a:rPr lang="en-GB" dirty="0" smtClean="0"/>
              <a:t>start to become more systematically tracked down, as differences between expected and observed match to observations point to yet-to-be-understood </a:t>
            </a:r>
            <a:r>
              <a:rPr lang="en-GB" dirty="0" smtClean="0"/>
              <a:t>problems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u="sng" dirty="0" smtClean="0"/>
              <a:t>Ways forward</a:t>
            </a:r>
            <a:endParaRPr lang="en-GB" u="sng" dirty="0" smtClean="0"/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Observations</a:t>
            </a:r>
            <a:r>
              <a:rPr lang="en-GB" dirty="0" smtClean="0"/>
              <a:t>, and their uncertainties characterizations, are paramount to </a:t>
            </a:r>
            <a:r>
              <a:rPr lang="en-GB" dirty="0" smtClean="0"/>
              <a:t>progress. (e.g. difficult to find </a:t>
            </a:r>
            <a:r>
              <a:rPr lang="en-GB" dirty="0" smtClean="0">
                <a:solidFill>
                  <a:srgbClr val="FF0000"/>
                </a:solidFill>
              </a:rPr>
              <a:t>repositories</a:t>
            </a:r>
            <a:r>
              <a:rPr lang="en-GB" dirty="0" smtClean="0"/>
              <a:t> of flux observations)</a:t>
            </a:r>
            <a:endParaRPr lang="en-GB" dirty="0" smtClean="0"/>
          </a:p>
          <a:p>
            <a:pPr lvl="1"/>
            <a:r>
              <a:rPr lang="en-GB" dirty="0" smtClean="0"/>
              <a:t>Would an “</a:t>
            </a:r>
            <a:r>
              <a:rPr lang="en-GB" dirty="0" smtClean="0">
                <a:solidFill>
                  <a:srgbClr val="FF0000"/>
                </a:solidFill>
              </a:rPr>
              <a:t>Annual State of the </a:t>
            </a:r>
            <a:r>
              <a:rPr lang="en-GB" dirty="0" smtClean="0">
                <a:solidFill>
                  <a:srgbClr val="FF0000"/>
                </a:solidFill>
              </a:rPr>
              <a:t>Observing </a:t>
            </a:r>
            <a:r>
              <a:rPr lang="en-GB" dirty="0" smtClean="0">
                <a:solidFill>
                  <a:srgbClr val="FF0000"/>
                </a:solidFill>
              </a:rPr>
              <a:t>System</a:t>
            </a:r>
            <a:r>
              <a:rPr lang="en-GB" dirty="0" smtClean="0"/>
              <a:t>” help?</a:t>
            </a:r>
          </a:p>
          <a:p>
            <a:pPr lvl="1"/>
            <a:r>
              <a:rPr lang="en-GB" dirty="0" smtClean="0"/>
              <a:t>Making available </a:t>
            </a:r>
            <a:r>
              <a:rPr lang="en-GB" dirty="0" smtClean="0"/>
              <a:t>systematically </a:t>
            </a:r>
            <a:r>
              <a:rPr lang="en-GB" dirty="0" smtClean="0">
                <a:solidFill>
                  <a:srgbClr val="FF0000"/>
                </a:solidFill>
              </a:rPr>
              <a:t>collocations/comparisons in observation space</a:t>
            </a:r>
            <a:r>
              <a:rPr lang="en-GB" dirty="0" smtClean="0"/>
              <a:t> with state-of-the-art </a:t>
            </a:r>
            <a:r>
              <a:rPr lang="en-GB" dirty="0" smtClean="0"/>
              <a:t>models </a:t>
            </a:r>
            <a:r>
              <a:rPr lang="en-GB" dirty="0" smtClean="0"/>
              <a:t>and reanalyses </a:t>
            </a:r>
            <a:r>
              <a:rPr lang="en-GB" dirty="0" smtClean="0"/>
              <a:t>c</a:t>
            </a:r>
            <a:r>
              <a:rPr lang="en-GB" dirty="0" smtClean="0"/>
              <a:t>ould also help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6380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23825" y="1943863"/>
            <a:ext cx="2454506" cy="432048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23824" y="1165420"/>
            <a:ext cx="2572073" cy="432048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23826" y="2663348"/>
            <a:ext cx="7483705" cy="432048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70755"/>
            <a:ext cx="8429625" cy="647700"/>
          </a:xfrm>
        </p:spPr>
        <p:txBody>
          <a:bodyPr/>
          <a:lstStyle/>
          <a:p>
            <a:r>
              <a:rPr lang="en-GB" sz="2800" dirty="0" smtClean="0"/>
              <a:t>Example: data assimilation uncertainties introduced in ERA-20C, to represent ‘known unknowns’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821148"/>
            <a:ext cx="8447087" cy="4953000"/>
          </a:xfrm>
        </p:spPr>
        <p:txBody>
          <a:bodyPr/>
          <a:lstStyle/>
          <a:p>
            <a:r>
              <a:rPr lang="en-GB" dirty="0" smtClean="0"/>
              <a:t>Observations</a:t>
            </a:r>
          </a:p>
          <a:p>
            <a:pPr lvl="1"/>
            <a:r>
              <a:rPr lang="en-GB" dirty="0" smtClean="0"/>
              <a:t>Apply perturbations according to assumed observation errors</a:t>
            </a:r>
          </a:p>
          <a:p>
            <a:r>
              <a:rPr lang="en-GB" dirty="0" smtClean="0"/>
              <a:t>Model</a:t>
            </a:r>
          </a:p>
          <a:p>
            <a:pPr lvl="1"/>
            <a:r>
              <a:rPr lang="en-GB" dirty="0" smtClean="0"/>
              <a:t>Stochastic physics as in ECMWF model version CY38R1</a:t>
            </a:r>
            <a:endParaRPr lang="en-GB" dirty="0"/>
          </a:p>
          <a:p>
            <a:r>
              <a:rPr lang="en-GB" dirty="0"/>
              <a:t>Forcing and boundary conditions</a:t>
            </a:r>
          </a:p>
          <a:p>
            <a:pPr marL="725487" lvl="1" indent="-457200">
              <a:buFont typeface="+mj-lt"/>
              <a:buAutoNum type="arabicPeriod"/>
            </a:pPr>
            <a:r>
              <a:rPr lang="en-GB" dirty="0"/>
              <a:t>Sea-ice and sea-surface temperature: 10-member ensemble HadISST.2.1.0.0 (Kennedy, Rayner, </a:t>
            </a:r>
            <a:r>
              <a:rPr lang="en-GB" dirty="0" err="1"/>
              <a:t>Titchner</a:t>
            </a:r>
            <a:r>
              <a:rPr lang="en-GB" dirty="0"/>
              <a:t>, et al.)</a:t>
            </a:r>
          </a:p>
          <a:p>
            <a:pPr marL="725487" lvl="1" indent="-457200">
              <a:buFont typeface="+mj-lt"/>
              <a:buAutoNum type="arabicPeriod"/>
            </a:pPr>
            <a:r>
              <a:rPr lang="en-GB" dirty="0"/>
              <a:t>CMIP5 recommended time evolution of solar irradiance</a:t>
            </a:r>
          </a:p>
          <a:p>
            <a:pPr marL="725487" lvl="1" indent="-457200">
              <a:buFont typeface="+mj-lt"/>
              <a:buAutoNum type="arabicPeriod"/>
            </a:pPr>
            <a:r>
              <a:rPr lang="en-GB" dirty="0"/>
              <a:t>CMIP5 recommended time evolution of CO</a:t>
            </a:r>
            <a:r>
              <a:rPr lang="en-GB" baseline="-25000" dirty="0"/>
              <a:t>2</a:t>
            </a:r>
            <a:r>
              <a:rPr lang="en-GB" dirty="0"/>
              <a:t> , CH</a:t>
            </a:r>
            <a:r>
              <a:rPr lang="en-GB" baseline="-25000" dirty="0"/>
              <a:t>4</a:t>
            </a:r>
            <a:r>
              <a:rPr lang="en-GB" dirty="0"/>
              <a:t>, N</a:t>
            </a:r>
            <a:r>
              <a:rPr lang="en-GB" baseline="-25000" dirty="0"/>
              <a:t>2</a:t>
            </a:r>
            <a:r>
              <a:rPr lang="en-GB" dirty="0"/>
              <a:t>O , CFC-11 and CFC-12</a:t>
            </a:r>
          </a:p>
          <a:p>
            <a:pPr marL="725487" lvl="1" indent="-457200">
              <a:buFont typeface="+mj-lt"/>
              <a:buAutoNum type="arabicPeriod"/>
            </a:pPr>
            <a:r>
              <a:rPr lang="en-GB" dirty="0"/>
              <a:t>AC&amp;C/SPARC time evolution of O</a:t>
            </a:r>
            <a:r>
              <a:rPr lang="en-GB" baseline="-25000" dirty="0"/>
              <a:t>3</a:t>
            </a:r>
          </a:p>
          <a:p>
            <a:pPr marL="725487" lvl="1" indent="-457200">
              <a:buFont typeface="+mj-lt"/>
              <a:buAutoNum type="arabicPeriod"/>
            </a:pPr>
            <a:r>
              <a:rPr lang="en-GB" dirty="0"/>
              <a:t>CMIP5 recommended time evolution of tropospheric </a:t>
            </a:r>
            <a:r>
              <a:rPr lang="en-GB" dirty="0" err="1"/>
              <a:t>sulfate</a:t>
            </a:r>
            <a:r>
              <a:rPr lang="en-GB" dirty="0"/>
              <a:t> aerosols</a:t>
            </a:r>
          </a:p>
          <a:p>
            <a:pPr marL="725487" lvl="1" indent="-457200">
              <a:buFont typeface="+mj-lt"/>
              <a:buAutoNum type="arabicPeriod"/>
            </a:pPr>
            <a:r>
              <a:rPr lang="en-GB" dirty="0"/>
              <a:t>GISS dataset time evolution of stratospheric (volcanic) aerosols</a:t>
            </a:r>
          </a:p>
          <a:p>
            <a:pPr lvl="1"/>
            <a:r>
              <a:rPr lang="en-GB" dirty="0"/>
              <a:t>2. to 6. above are assumed perfect – contribute no uncertainties to (</a:t>
            </a:r>
            <a:r>
              <a:rPr lang="en-GB" dirty="0" smtClean="0"/>
              <a:t>re)analyses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38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580003" y="5782491"/>
            <a:ext cx="7780226" cy="298176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08" y="88174"/>
            <a:ext cx="9005532" cy="647700"/>
          </a:xfrm>
        </p:spPr>
        <p:txBody>
          <a:bodyPr/>
          <a:lstStyle/>
          <a:p>
            <a:r>
              <a:rPr lang="en-GB" sz="2800" dirty="0" smtClean="0"/>
              <a:t>Surface pressure observation error estimates w.r.t station altitude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9350" y="768513"/>
            <a:ext cx="4011382" cy="3982192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>
                <a:solidFill>
                  <a:srgbClr val="71714F"/>
                </a:solidFill>
              </a:rPr>
              <a:t>Station </a:t>
            </a:r>
            <a:r>
              <a:rPr lang="en-GB" sz="1800" dirty="0">
                <a:solidFill>
                  <a:srgbClr val="71714F"/>
                </a:solidFill>
              </a:rPr>
              <a:t>level </a:t>
            </a:r>
            <a:r>
              <a:rPr lang="en-GB" sz="1800" dirty="0" smtClean="0">
                <a:solidFill>
                  <a:srgbClr val="71714F"/>
                </a:solidFill>
              </a:rPr>
              <a:t>report estimated errors </a:t>
            </a:r>
            <a:r>
              <a:rPr lang="en-GB" sz="1800" dirty="0" smtClean="0"/>
              <a:t>seem to increase with altitude</a:t>
            </a:r>
            <a:endParaRPr lang="en-GB" sz="1800" dirty="0"/>
          </a:p>
          <a:p>
            <a:pPr lvl="1"/>
            <a:r>
              <a:rPr lang="en-GB" sz="1600" dirty="0" smtClean="0">
                <a:sym typeface="Wingdings" pitchFamily="2" charset="2"/>
              </a:rPr>
              <a:t>R</a:t>
            </a:r>
            <a:r>
              <a:rPr lang="en-GB" sz="1600" dirty="0" smtClean="0"/>
              <a:t>epresentativeness </a:t>
            </a:r>
            <a:r>
              <a:rPr lang="en-GB" sz="1600" dirty="0"/>
              <a:t>issues in </a:t>
            </a:r>
            <a:r>
              <a:rPr lang="en-GB" sz="1600" dirty="0" smtClean="0"/>
              <a:t>mountains, not really observation error</a:t>
            </a:r>
            <a:endParaRPr lang="en-GB" sz="1600" dirty="0"/>
          </a:p>
          <a:p>
            <a:pPr marL="0" indent="0">
              <a:buNone/>
            </a:pPr>
            <a:r>
              <a:rPr lang="en-GB" sz="1800" dirty="0" smtClean="0">
                <a:solidFill>
                  <a:srgbClr val="C00000"/>
                </a:solidFill>
              </a:rPr>
              <a:t/>
            </a:r>
            <a:br>
              <a:rPr lang="en-GB" sz="1800" dirty="0" smtClean="0">
                <a:solidFill>
                  <a:srgbClr val="C00000"/>
                </a:solidFill>
              </a:rPr>
            </a:br>
            <a:r>
              <a:rPr lang="en-GB" sz="1800" dirty="0" smtClean="0">
                <a:solidFill>
                  <a:srgbClr val="C00000"/>
                </a:solidFill>
              </a:rPr>
              <a:t>Sea </a:t>
            </a:r>
            <a:r>
              <a:rPr lang="en-GB" sz="1800" dirty="0">
                <a:solidFill>
                  <a:srgbClr val="C00000"/>
                </a:solidFill>
              </a:rPr>
              <a:t>level </a:t>
            </a:r>
            <a:r>
              <a:rPr lang="en-GB" sz="1800" dirty="0" smtClean="0">
                <a:solidFill>
                  <a:srgbClr val="C00000"/>
                </a:solidFill>
              </a:rPr>
              <a:t>report estimated errors </a:t>
            </a:r>
            <a:r>
              <a:rPr lang="en-GB" sz="1800" dirty="0" smtClean="0"/>
              <a:t>show </a:t>
            </a:r>
            <a:r>
              <a:rPr lang="en-GB" sz="1800" dirty="0"/>
              <a:t>much increased height dependence</a:t>
            </a:r>
          </a:p>
          <a:p>
            <a:pPr lvl="1"/>
            <a:r>
              <a:rPr lang="en-GB" sz="1600" dirty="0" smtClean="0"/>
              <a:t>Normal to expect that reduction </a:t>
            </a:r>
            <a:r>
              <a:rPr lang="en-GB" sz="1600" dirty="0"/>
              <a:t>to sea-level </a:t>
            </a:r>
            <a:r>
              <a:rPr lang="en-GB" sz="1600" dirty="0" smtClean="0"/>
              <a:t>would introduces errors</a:t>
            </a:r>
          </a:p>
          <a:p>
            <a:pPr lvl="1"/>
            <a:r>
              <a:rPr lang="en-GB" sz="1600" dirty="0" smtClean="0"/>
              <a:t>Especially if the observation operator applies a pressure reduction formula different from that used by observer</a:t>
            </a:r>
            <a:endParaRPr lang="en-GB" sz="1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9238" y="928009"/>
            <a:ext cx="4988191" cy="3899317"/>
            <a:chOff x="19238" y="1270909"/>
            <a:chExt cx="4988191" cy="3899317"/>
          </a:xfrm>
        </p:grpSpPr>
        <p:pic>
          <p:nvPicPr>
            <p:cNvPr id="4" name="Content Placeholder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95197" y="1270909"/>
              <a:ext cx="3812232" cy="36257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grpSp>
          <p:nvGrpSpPr>
            <p:cNvPr id="11" name="Group 10"/>
            <p:cNvGrpSpPr/>
            <p:nvPr/>
          </p:nvGrpSpPr>
          <p:grpSpPr>
            <a:xfrm>
              <a:off x="19238" y="1618711"/>
              <a:ext cx="3799222" cy="3551515"/>
              <a:chOff x="19238" y="1618711"/>
              <a:chExt cx="3799222" cy="355151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3914" y="1618711"/>
                <a:ext cx="1034899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Ins="0" rtlCol="0">
                <a:spAutoFit/>
              </a:bodyPr>
              <a:lstStyle/>
              <a:p>
                <a:pPr algn="r"/>
                <a:r>
                  <a:rPr lang="en-GB" b="0" dirty="0" smtClean="0">
                    <a:latin typeface="Arial" panose="020B0604020202020204" pitchFamily="34" charset="0"/>
                  </a:rPr>
                  <a:t>4000m</a:t>
                </a:r>
                <a:endParaRPr lang="en-GB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3914" y="2266783"/>
                <a:ext cx="1034899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Ins="0" rtlCol="0">
                <a:spAutoFit/>
              </a:bodyPr>
              <a:lstStyle/>
              <a:p>
                <a:pPr algn="r"/>
                <a:r>
                  <a:rPr lang="en-GB" b="0" dirty="0">
                    <a:latin typeface="Arial" panose="020B0604020202020204" pitchFamily="34" charset="0"/>
                  </a:rPr>
                  <a:t>3</a:t>
                </a:r>
                <a:r>
                  <a:rPr lang="en-GB" b="0" dirty="0" smtClean="0">
                    <a:latin typeface="Arial" panose="020B0604020202020204" pitchFamily="34" charset="0"/>
                  </a:rPr>
                  <a:t>000m</a:t>
                </a:r>
                <a:endParaRPr lang="en-GB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3914" y="2914855"/>
                <a:ext cx="1034899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Ins="0" rtlCol="0">
                <a:spAutoFit/>
              </a:bodyPr>
              <a:lstStyle/>
              <a:p>
                <a:pPr algn="r"/>
                <a:r>
                  <a:rPr lang="en-GB" b="0" dirty="0" smtClean="0">
                    <a:latin typeface="Arial" panose="020B0604020202020204" pitchFamily="34" charset="0"/>
                  </a:rPr>
                  <a:t>2000m</a:t>
                </a:r>
                <a:endParaRPr lang="en-GB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238" y="3562927"/>
                <a:ext cx="1034899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Ins="0" rtlCol="0">
                <a:spAutoFit/>
              </a:bodyPr>
              <a:lstStyle/>
              <a:p>
                <a:pPr algn="r"/>
                <a:r>
                  <a:rPr lang="en-GB" b="0" dirty="0" smtClean="0">
                    <a:latin typeface="Arial" panose="020B0604020202020204" pitchFamily="34" charset="0"/>
                  </a:rPr>
                  <a:t>1000m</a:t>
                </a:r>
                <a:endParaRPr lang="en-GB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33802" y="4210999"/>
                <a:ext cx="52033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Ins="0" rtlCol="0">
                <a:spAutoFit/>
              </a:bodyPr>
              <a:lstStyle/>
              <a:p>
                <a:pPr algn="r"/>
                <a:r>
                  <a:rPr lang="en-GB" b="0" dirty="0" smtClean="0">
                    <a:latin typeface="Arial" panose="020B0604020202020204" pitchFamily="34" charset="0"/>
                  </a:rPr>
                  <a:t>0m</a:t>
                </a:r>
                <a:endParaRPr lang="en-GB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687873" y="4800894"/>
                <a:ext cx="695062" cy="369332"/>
              </a:xfrm>
              <a:prstGeom prst="rect">
                <a:avLst/>
              </a:prstGeom>
              <a:noFill/>
            </p:spPr>
            <p:txBody>
              <a:bodyPr wrap="none" rIns="0" rtlCol="0">
                <a:spAutoFit/>
              </a:bodyPr>
              <a:lstStyle/>
              <a:p>
                <a:pPr algn="r"/>
                <a:r>
                  <a:rPr lang="en-GB" sz="1800" b="0" dirty="0" smtClean="0">
                    <a:latin typeface="Arial" panose="020B0604020202020204" pitchFamily="34" charset="0"/>
                  </a:rPr>
                  <a:t>1 hPa</a:t>
                </a:r>
                <a:endParaRPr lang="en-GB" sz="1800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931038" y="4800894"/>
                <a:ext cx="887422" cy="369332"/>
              </a:xfrm>
              <a:prstGeom prst="rect">
                <a:avLst/>
              </a:prstGeom>
              <a:noFill/>
            </p:spPr>
            <p:txBody>
              <a:bodyPr wrap="none" rIns="0" rtlCol="0">
                <a:spAutoFit/>
              </a:bodyPr>
              <a:lstStyle/>
              <a:p>
                <a:pPr algn="r"/>
                <a:r>
                  <a:rPr lang="en-GB" sz="1800" b="0" dirty="0" smtClean="0">
                    <a:latin typeface="Arial" panose="020B0604020202020204" pitchFamily="34" charset="0"/>
                  </a:rPr>
                  <a:t>1.5 hPa</a:t>
                </a:r>
                <a:endParaRPr lang="en-GB" sz="1800" b="0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292729" y="4768123"/>
            <a:ext cx="861614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600" b="0" dirty="0" smtClean="0">
                <a:latin typeface="Arial" panose="020B0604020202020204" pitchFamily="34" charset="0"/>
              </a:rPr>
              <a:t>Pressure reduction formulae have been discussed </a:t>
            </a:r>
            <a:r>
              <a:rPr lang="en-GB" sz="1600" b="0" i="1" dirty="0" smtClean="0">
                <a:latin typeface="Arial" panose="020B0604020202020204" pitchFamily="34" charset="0"/>
              </a:rPr>
              <a:t>for a while </a:t>
            </a:r>
            <a:r>
              <a:rPr lang="en-GB" sz="1600" b="0" dirty="0" smtClean="0">
                <a:latin typeface="Arial" panose="020B0604020202020204" pitchFamily="34" charset="0"/>
              </a:rPr>
              <a:t>(WMO, 1954; 1964; 1968).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b="0" dirty="0" smtClean="0">
                <a:latin typeface="Arial" panose="020B0604020202020204" pitchFamily="34" charset="0"/>
              </a:rPr>
              <a:t>Last I looked into it (2013), the World Meteorological Organisation still recommended a single practice </a:t>
            </a:r>
            <a:r>
              <a:rPr lang="en-GB" sz="1600" b="0" u="sng" dirty="0" smtClean="0">
                <a:latin typeface="Arial" panose="020B0604020202020204" pitchFamily="34" charset="0"/>
              </a:rPr>
              <a:t>only for stations below 750 m altitude</a:t>
            </a:r>
            <a:r>
              <a:rPr lang="en-GB" sz="1600" b="0" dirty="0" smtClean="0">
                <a:latin typeface="Arial" panose="020B0604020202020204" pitchFamily="34" charset="0"/>
              </a:rPr>
              <a:t> (WMO Commission for Instruments and Methods of Observation Expert Team on Standardisation, 2012).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b="0" dirty="0" smtClean="0">
                <a:latin typeface="Arial" panose="020B0604020202020204" pitchFamily="34" charset="0"/>
              </a:rPr>
              <a:t>For stations located above 750 m altitude, there still seems to be no global standard.</a:t>
            </a:r>
            <a:br>
              <a:rPr lang="en-GB" sz="1600" b="0" dirty="0" smtClean="0">
                <a:latin typeface="Arial" panose="020B0604020202020204" pitchFamily="34" charset="0"/>
              </a:rPr>
            </a:br>
            <a:r>
              <a:rPr lang="en-GB" sz="1600" b="0" dirty="0" smtClean="0">
                <a:latin typeface="Arial" panose="020B0604020202020204" pitchFamily="34" charset="0"/>
              </a:rPr>
              <a:t>The resulting differences reach a few hPa for high-altitude stations.</a:t>
            </a:r>
            <a:endParaRPr lang="en-GB" sz="1600" b="0" dirty="0">
              <a:latin typeface="Arial" panose="020B0604020202020204" pitchFamily="34" charset="0"/>
            </a:endParaRPr>
          </a:p>
        </p:txBody>
      </p:sp>
      <p:cxnSp>
        <p:nvCxnSpPr>
          <p:cNvPr id="16" name="Straight Connector 15"/>
          <p:cNvCxnSpPr>
            <a:endCxn id="13" idx="0"/>
          </p:cNvCxnSpPr>
          <p:nvPr/>
        </p:nvCxnSpPr>
        <p:spPr bwMode="auto">
          <a:xfrm>
            <a:off x="2035404" y="4329764"/>
            <a:ext cx="0" cy="12823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3366916" y="4329764"/>
            <a:ext cx="1" cy="12823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3127439" y="1027611"/>
            <a:ext cx="2088996" cy="848790"/>
          </a:xfrm>
          <a:prstGeom prst="straightConnector1">
            <a:avLst/>
          </a:prstGeom>
          <a:noFill/>
          <a:ln w="50800" cap="flat" cmpd="sng" algn="ctr">
            <a:solidFill>
              <a:srgbClr val="71714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4" idx="3"/>
          </p:cNvCxnSpPr>
          <p:nvPr/>
        </p:nvCxnSpPr>
        <p:spPr bwMode="auto">
          <a:xfrm flipH="1" flipV="1">
            <a:off x="4607099" y="2732158"/>
            <a:ext cx="400330" cy="8710"/>
          </a:xfrm>
          <a:prstGeom prst="straightConnector1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6148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114300"/>
            <a:ext cx="8429625" cy="647700"/>
          </a:xfrm>
        </p:spPr>
        <p:txBody>
          <a:bodyPr/>
          <a:lstStyle/>
          <a:p>
            <a:r>
              <a:rPr lang="en-GB" sz="2800" dirty="0" err="1" smtClean="0"/>
              <a:t>Longwave</a:t>
            </a:r>
            <a:r>
              <a:rPr lang="en-GB" sz="2800" dirty="0" smtClean="0"/>
              <a:t> </a:t>
            </a:r>
            <a:r>
              <a:rPr lang="en-GB" sz="2800" dirty="0" err="1" smtClean="0"/>
              <a:t>downwelling</a:t>
            </a:r>
            <a:r>
              <a:rPr lang="en-GB" sz="2800" dirty="0" smtClean="0"/>
              <a:t> radiation at buoy#44008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1080000"/>
            <a:ext cx="7006098" cy="4953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98" y="1080000"/>
            <a:ext cx="7005600" cy="49526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98" y="1080000"/>
            <a:ext cx="7056391" cy="49885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98" y="1080001"/>
            <a:ext cx="7056391" cy="49885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1080000"/>
            <a:ext cx="7056391" cy="498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6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Oval 710"/>
          <p:cNvSpPr/>
          <p:nvPr/>
        </p:nvSpPr>
        <p:spPr>
          <a:xfrm>
            <a:off x="6559478" y="1232756"/>
            <a:ext cx="72008" cy="720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2" name="Oval 711"/>
          <p:cNvSpPr/>
          <p:nvPr/>
        </p:nvSpPr>
        <p:spPr>
          <a:xfrm>
            <a:off x="4205863" y="1425505"/>
            <a:ext cx="72008" cy="720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3" name="Oval 712"/>
          <p:cNvSpPr/>
          <p:nvPr/>
        </p:nvSpPr>
        <p:spPr>
          <a:xfrm>
            <a:off x="5646023" y="1209481"/>
            <a:ext cx="72008" cy="720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4" name="Oval 713"/>
          <p:cNvSpPr/>
          <p:nvPr/>
        </p:nvSpPr>
        <p:spPr>
          <a:xfrm>
            <a:off x="5069959" y="1641529"/>
            <a:ext cx="72008" cy="720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49" name="Straight Arrow Connector 648"/>
          <p:cNvCxnSpPr/>
          <p:nvPr/>
        </p:nvCxnSpPr>
        <p:spPr>
          <a:xfrm>
            <a:off x="3472644" y="1493741"/>
            <a:ext cx="482453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0" name="Group 649"/>
          <p:cNvGrpSpPr/>
          <p:nvPr/>
        </p:nvGrpSpPr>
        <p:grpSpPr>
          <a:xfrm>
            <a:off x="3664290" y="1133701"/>
            <a:ext cx="4392488" cy="792088"/>
            <a:chOff x="3464260" y="4157464"/>
            <a:chExt cx="4392488" cy="79208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51" name="Oval 650"/>
            <p:cNvSpPr/>
            <p:nvPr/>
          </p:nvSpPr>
          <p:spPr>
            <a:xfrm>
              <a:off x="7568716" y="4373488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2" name="Oval 651"/>
            <p:cNvSpPr/>
            <p:nvPr/>
          </p:nvSpPr>
          <p:spPr>
            <a:xfrm>
              <a:off x="7712732" y="4229472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3" name="Oval 652"/>
            <p:cNvSpPr/>
            <p:nvPr/>
          </p:nvSpPr>
          <p:spPr>
            <a:xfrm>
              <a:off x="7496708" y="4373488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4" name="Oval 653"/>
            <p:cNvSpPr/>
            <p:nvPr/>
          </p:nvSpPr>
          <p:spPr>
            <a:xfrm>
              <a:off x="7640724" y="4229472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5" name="Oval 654"/>
            <p:cNvSpPr/>
            <p:nvPr/>
          </p:nvSpPr>
          <p:spPr>
            <a:xfrm>
              <a:off x="7424700" y="4661520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6" name="Oval 655"/>
            <p:cNvSpPr/>
            <p:nvPr/>
          </p:nvSpPr>
          <p:spPr>
            <a:xfrm>
              <a:off x="7496708" y="4301480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7" name="Oval 656"/>
            <p:cNvSpPr/>
            <p:nvPr/>
          </p:nvSpPr>
          <p:spPr>
            <a:xfrm>
              <a:off x="7424700" y="4445496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8" name="Oval 657"/>
            <p:cNvSpPr/>
            <p:nvPr/>
          </p:nvSpPr>
          <p:spPr>
            <a:xfrm>
              <a:off x="7424700" y="4589512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9" name="Oval 658"/>
            <p:cNvSpPr/>
            <p:nvPr/>
          </p:nvSpPr>
          <p:spPr>
            <a:xfrm>
              <a:off x="7280684" y="4517504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0" name="Oval 659"/>
            <p:cNvSpPr/>
            <p:nvPr/>
          </p:nvSpPr>
          <p:spPr>
            <a:xfrm>
              <a:off x="7136668" y="4877544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1" name="Oval 660"/>
            <p:cNvSpPr/>
            <p:nvPr/>
          </p:nvSpPr>
          <p:spPr>
            <a:xfrm>
              <a:off x="3968316" y="4157464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2" name="Oval 661"/>
            <p:cNvSpPr/>
            <p:nvPr/>
          </p:nvSpPr>
          <p:spPr>
            <a:xfrm>
              <a:off x="4472372" y="4733528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3" name="Oval 662"/>
            <p:cNvSpPr/>
            <p:nvPr/>
          </p:nvSpPr>
          <p:spPr>
            <a:xfrm>
              <a:off x="5912532" y="4805536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4" name="Oval 663"/>
            <p:cNvSpPr/>
            <p:nvPr/>
          </p:nvSpPr>
          <p:spPr>
            <a:xfrm>
              <a:off x="7568716" y="4301480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5" name="Oval 664"/>
            <p:cNvSpPr/>
            <p:nvPr/>
          </p:nvSpPr>
          <p:spPr>
            <a:xfrm>
              <a:off x="7784740" y="4157464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6" name="Oval 665"/>
            <p:cNvSpPr/>
            <p:nvPr/>
          </p:nvSpPr>
          <p:spPr>
            <a:xfrm>
              <a:off x="7280684" y="4805536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7" name="Oval 666"/>
            <p:cNvSpPr/>
            <p:nvPr/>
          </p:nvSpPr>
          <p:spPr>
            <a:xfrm>
              <a:off x="7280684" y="4661520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8" name="Oval 667"/>
            <p:cNvSpPr/>
            <p:nvPr/>
          </p:nvSpPr>
          <p:spPr>
            <a:xfrm>
              <a:off x="7712732" y="4157464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9" name="Oval 668"/>
            <p:cNvSpPr/>
            <p:nvPr/>
          </p:nvSpPr>
          <p:spPr>
            <a:xfrm>
              <a:off x="7208676" y="4589512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0" name="Oval 669"/>
            <p:cNvSpPr/>
            <p:nvPr/>
          </p:nvSpPr>
          <p:spPr>
            <a:xfrm>
              <a:off x="7136668" y="4661520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1" name="Oval 670"/>
            <p:cNvSpPr/>
            <p:nvPr/>
          </p:nvSpPr>
          <p:spPr>
            <a:xfrm>
              <a:off x="7424700" y="4589512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2" name="Oval 671"/>
            <p:cNvSpPr/>
            <p:nvPr/>
          </p:nvSpPr>
          <p:spPr>
            <a:xfrm>
              <a:off x="7208676" y="4733528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3" name="Oval 672"/>
            <p:cNvSpPr/>
            <p:nvPr/>
          </p:nvSpPr>
          <p:spPr>
            <a:xfrm>
              <a:off x="6992652" y="4517504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4" name="Oval 673"/>
            <p:cNvSpPr/>
            <p:nvPr/>
          </p:nvSpPr>
          <p:spPr>
            <a:xfrm>
              <a:off x="6992652" y="4661520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5" name="Oval 674"/>
            <p:cNvSpPr/>
            <p:nvPr/>
          </p:nvSpPr>
          <p:spPr>
            <a:xfrm>
              <a:off x="6992652" y="4517504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6" name="Oval 675"/>
            <p:cNvSpPr/>
            <p:nvPr/>
          </p:nvSpPr>
          <p:spPr>
            <a:xfrm>
              <a:off x="6920644" y="4445496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7" name="Oval 676"/>
            <p:cNvSpPr/>
            <p:nvPr/>
          </p:nvSpPr>
          <p:spPr>
            <a:xfrm>
              <a:off x="6848636" y="4517504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8" name="Oval 677"/>
            <p:cNvSpPr/>
            <p:nvPr/>
          </p:nvSpPr>
          <p:spPr>
            <a:xfrm>
              <a:off x="6920644" y="4589512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9" name="Oval 678"/>
            <p:cNvSpPr/>
            <p:nvPr/>
          </p:nvSpPr>
          <p:spPr>
            <a:xfrm>
              <a:off x="6920644" y="4877544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0" name="Oval 679"/>
            <p:cNvSpPr/>
            <p:nvPr/>
          </p:nvSpPr>
          <p:spPr>
            <a:xfrm>
              <a:off x="7064660" y="4805536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1" name="Oval 680"/>
            <p:cNvSpPr/>
            <p:nvPr/>
          </p:nvSpPr>
          <p:spPr>
            <a:xfrm>
              <a:off x="7064660" y="4661520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2" name="Oval 681"/>
            <p:cNvSpPr/>
            <p:nvPr/>
          </p:nvSpPr>
          <p:spPr>
            <a:xfrm>
              <a:off x="6992652" y="4589512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3" name="Oval 682"/>
            <p:cNvSpPr/>
            <p:nvPr/>
          </p:nvSpPr>
          <p:spPr>
            <a:xfrm>
              <a:off x="6920644" y="4661520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4" name="Oval 683"/>
            <p:cNvSpPr/>
            <p:nvPr/>
          </p:nvSpPr>
          <p:spPr>
            <a:xfrm>
              <a:off x="6992652" y="4733528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5" name="Oval 684"/>
            <p:cNvSpPr/>
            <p:nvPr/>
          </p:nvSpPr>
          <p:spPr>
            <a:xfrm>
              <a:off x="6632612" y="4517504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6" name="Oval 685"/>
            <p:cNvSpPr/>
            <p:nvPr/>
          </p:nvSpPr>
          <p:spPr>
            <a:xfrm>
              <a:off x="6776628" y="4445496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7" name="Oval 686"/>
            <p:cNvSpPr/>
            <p:nvPr/>
          </p:nvSpPr>
          <p:spPr>
            <a:xfrm>
              <a:off x="6776628" y="4301480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8" name="Oval 687"/>
            <p:cNvSpPr/>
            <p:nvPr/>
          </p:nvSpPr>
          <p:spPr>
            <a:xfrm>
              <a:off x="6704620" y="4229472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9" name="Oval 688"/>
            <p:cNvSpPr/>
            <p:nvPr/>
          </p:nvSpPr>
          <p:spPr>
            <a:xfrm>
              <a:off x="6632612" y="4301480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0" name="Oval 689"/>
            <p:cNvSpPr/>
            <p:nvPr/>
          </p:nvSpPr>
          <p:spPr>
            <a:xfrm>
              <a:off x="6704620" y="4373488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1" name="Oval 690"/>
            <p:cNvSpPr/>
            <p:nvPr/>
          </p:nvSpPr>
          <p:spPr>
            <a:xfrm>
              <a:off x="7352692" y="4589512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2" name="Oval 691"/>
            <p:cNvSpPr/>
            <p:nvPr/>
          </p:nvSpPr>
          <p:spPr>
            <a:xfrm>
              <a:off x="7424700" y="4517504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3" name="Oval 692"/>
            <p:cNvSpPr/>
            <p:nvPr/>
          </p:nvSpPr>
          <p:spPr>
            <a:xfrm>
              <a:off x="7496708" y="4445496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4" name="Oval 693"/>
            <p:cNvSpPr/>
            <p:nvPr/>
          </p:nvSpPr>
          <p:spPr>
            <a:xfrm>
              <a:off x="7640724" y="4301480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5" name="Oval 694"/>
            <p:cNvSpPr/>
            <p:nvPr/>
          </p:nvSpPr>
          <p:spPr>
            <a:xfrm>
              <a:off x="7352692" y="4517504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6" name="Oval 695"/>
            <p:cNvSpPr/>
            <p:nvPr/>
          </p:nvSpPr>
          <p:spPr>
            <a:xfrm>
              <a:off x="6560604" y="4157464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7" name="Oval 696"/>
            <p:cNvSpPr/>
            <p:nvPr/>
          </p:nvSpPr>
          <p:spPr>
            <a:xfrm>
              <a:off x="6200564" y="4157464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8" name="Oval 697"/>
            <p:cNvSpPr/>
            <p:nvPr/>
          </p:nvSpPr>
          <p:spPr>
            <a:xfrm>
              <a:off x="6200564" y="4373488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9" name="Oval 698"/>
            <p:cNvSpPr/>
            <p:nvPr/>
          </p:nvSpPr>
          <p:spPr>
            <a:xfrm>
              <a:off x="6128556" y="4301480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0" name="Oval 699"/>
            <p:cNvSpPr/>
            <p:nvPr/>
          </p:nvSpPr>
          <p:spPr>
            <a:xfrm>
              <a:off x="6128556" y="4589512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1" name="Oval 700"/>
            <p:cNvSpPr/>
            <p:nvPr/>
          </p:nvSpPr>
          <p:spPr>
            <a:xfrm>
              <a:off x="6056548" y="4517504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2" name="Oval 701"/>
            <p:cNvSpPr/>
            <p:nvPr/>
          </p:nvSpPr>
          <p:spPr>
            <a:xfrm>
              <a:off x="5264460" y="4229472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3" name="Oval 702"/>
            <p:cNvSpPr/>
            <p:nvPr/>
          </p:nvSpPr>
          <p:spPr>
            <a:xfrm>
              <a:off x="4976428" y="4373488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4" name="Oval 703"/>
            <p:cNvSpPr/>
            <p:nvPr/>
          </p:nvSpPr>
          <p:spPr>
            <a:xfrm>
              <a:off x="4688396" y="4733528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5" name="Oval 704"/>
            <p:cNvSpPr/>
            <p:nvPr/>
          </p:nvSpPr>
          <p:spPr>
            <a:xfrm>
              <a:off x="3608276" y="4373488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6" name="Oval 705"/>
            <p:cNvSpPr/>
            <p:nvPr/>
          </p:nvSpPr>
          <p:spPr>
            <a:xfrm>
              <a:off x="5768516" y="4661520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7" name="Oval 706"/>
            <p:cNvSpPr/>
            <p:nvPr/>
          </p:nvSpPr>
          <p:spPr>
            <a:xfrm>
              <a:off x="4328356" y="4589512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8" name="Oval 707"/>
            <p:cNvSpPr/>
            <p:nvPr/>
          </p:nvSpPr>
          <p:spPr>
            <a:xfrm>
              <a:off x="5552492" y="4589512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9" name="Oval 708"/>
            <p:cNvSpPr/>
            <p:nvPr/>
          </p:nvSpPr>
          <p:spPr>
            <a:xfrm>
              <a:off x="3464260" y="4733528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to the estimation problem</a:t>
            </a:r>
            <a:endParaRPr lang="en-GB" dirty="0"/>
          </a:p>
        </p:txBody>
      </p:sp>
      <p:sp>
        <p:nvSpPr>
          <p:cNvPr id="411" name="TextBox 410"/>
          <p:cNvSpPr txBox="1"/>
          <p:nvPr/>
        </p:nvSpPr>
        <p:spPr>
          <a:xfrm>
            <a:off x="801617" y="5193442"/>
            <a:ext cx="1697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Tw Cen MT Condensed" pitchFamily="34" charset="0"/>
              </a:rPr>
              <a:t>“Model only” </a:t>
            </a:r>
            <a:b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Tw Cen MT Condensed" pitchFamily="34" charset="0"/>
              </a:rPr>
            </a:b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Tw Cen MT Condensed" pitchFamily="34" charset="0"/>
              </a:rPr>
              <a:t>integration</a:t>
            </a:r>
            <a:b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Tw Cen MT Condensed" pitchFamily="34" charset="0"/>
              </a:rPr>
            </a:br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w Cen MT Condensed" pitchFamily="34" charset="0"/>
              </a:rPr>
              <a:t>(ensemble)</a:t>
            </a:r>
            <a:endParaRPr lang="en-GB" b="1" dirty="0">
              <a:solidFill>
                <a:schemeClr val="accent2">
                  <a:lumMod val="60000"/>
                  <a:lumOff val="40000"/>
                </a:schemeClr>
              </a:solidFill>
              <a:latin typeface="Tw Cen MT Condensed" pitchFamily="34" charset="0"/>
            </a:endParaRPr>
          </a:p>
        </p:txBody>
      </p:sp>
      <p:sp>
        <p:nvSpPr>
          <p:cNvPr id="415" name="TextBox 414"/>
          <p:cNvSpPr txBox="1"/>
          <p:nvPr/>
        </p:nvSpPr>
        <p:spPr>
          <a:xfrm>
            <a:off x="526959" y="1329171"/>
            <a:ext cx="23881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Tw Cen MT Condensed" pitchFamily="34" charset="0"/>
              </a:rPr>
              <a:t>“Observations-only”</a:t>
            </a:r>
            <a:b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Tw Cen MT Condensed" pitchFamily="34" charset="0"/>
              </a:rPr>
            </a:b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Tw Cen MT Condensed" pitchFamily="34" charset="0"/>
              </a:rPr>
              <a:t>data record</a:t>
            </a:r>
            <a:endParaRPr lang="en-GB" b="1" dirty="0">
              <a:solidFill>
                <a:schemeClr val="tx2">
                  <a:lumMod val="75000"/>
                </a:schemeClr>
              </a:solidFill>
              <a:latin typeface="Tw Cen MT Condensed" pitchFamily="34" charset="0"/>
            </a:endParaRPr>
          </a:p>
        </p:txBody>
      </p:sp>
      <p:sp>
        <p:nvSpPr>
          <p:cNvPr id="482" name="TextBox 481"/>
          <p:cNvSpPr txBox="1"/>
          <p:nvPr/>
        </p:nvSpPr>
        <p:spPr>
          <a:xfrm>
            <a:off x="300967" y="2898415"/>
            <a:ext cx="1349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7030A0"/>
                </a:solidFill>
                <a:latin typeface="Tw Cen MT Condensed" pitchFamily="34" charset="0"/>
              </a:rPr>
              <a:t>Analysis</a:t>
            </a:r>
            <a:br>
              <a:rPr lang="en-GB" b="1" dirty="0" smtClean="0">
                <a:solidFill>
                  <a:srgbClr val="7030A0"/>
                </a:solidFill>
                <a:latin typeface="Tw Cen MT Condensed" pitchFamily="34" charset="0"/>
              </a:rPr>
            </a:br>
            <a:r>
              <a:rPr lang="en-GB" b="1" dirty="0" smtClean="0">
                <a:solidFill>
                  <a:srgbClr val="CC66FF"/>
                </a:solidFill>
                <a:latin typeface="Tw Cen MT Condensed" pitchFamily="34" charset="0"/>
              </a:rPr>
              <a:t>(ensemble)</a:t>
            </a:r>
            <a:endParaRPr lang="en-GB" b="1" dirty="0">
              <a:solidFill>
                <a:srgbClr val="CC66FF"/>
              </a:solidFill>
              <a:latin typeface="Tw Cen MT Condensed" pitchFamily="34" charset="0"/>
            </a:endParaRPr>
          </a:p>
        </p:txBody>
      </p:sp>
      <p:grpSp>
        <p:nvGrpSpPr>
          <p:cNvPr id="512" name="Group 511"/>
          <p:cNvGrpSpPr/>
          <p:nvPr/>
        </p:nvGrpSpPr>
        <p:grpSpPr>
          <a:xfrm>
            <a:off x="3697359" y="1135289"/>
            <a:ext cx="4248472" cy="673530"/>
            <a:chOff x="3697359" y="1135289"/>
            <a:chExt cx="4248472" cy="673530"/>
          </a:xfrm>
        </p:grpSpPr>
        <p:cxnSp>
          <p:nvCxnSpPr>
            <p:cNvPr id="484" name="Straight Connector 483"/>
            <p:cNvCxnSpPr/>
            <p:nvPr/>
          </p:nvCxnSpPr>
          <p:spPr>
            <a:xfrm rot="5400000" flipH="1" flipV="1">
              <a:off x="3571345" y="1502787"/>
              <a:ext cx="334581" cy="82553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/>
            <p:cNvCxnSpPr/>
            <p:nvPr/>
          </p:nvCxnSpPr>
          <p:spPr>
            <a:xfrm rot="5400000" flipH="1" flipV="1">
              <a:off x="3844462" y="1106742"/>
              <a:ext cx="241483" cy="349495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/>
            <p:cNvCxnSpPr/>
            <p:nvPr/>
          </p:nvCxnSpPr>
          <p:spPr>
            <a:xfrm rot="16200000" flipH="1">
              <a:off x="4301969" y="1358770"/>
              <a:ext cx="205479" cy="313491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/>
            <p:cNvCxnSpPr/>
            <p:nvPr/>
          </p:nvCxnSpPr>
          <p:spPr>
            <a:xfrm>
              <a:off x="4572000" y="1592796"/>
              <a:ext cx="82553" cy="118557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/>
            <p:cNvCxnSpPr/>
            <p:nvPr/>
          </p:nvCxnSpPr>
          <p:spPr>
            <a:xfrm rot="5400000" flipH="1" flipV="1">
              <a:off x="4860032" y="1495329"/>
              <a:ext cx="21090" cy="432048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/>
            <p:nvPr/>
          </p:nvCxnSpPr>
          <p:spPr>
            <a:xfrm flipV="1">
              <a:off x="5076056" y="1402231"/>
              <a:ext cx="122926" cy="262573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/>
            <p:cNvCxnSpPr/>
            <p:nvPr/>
          </p:nvCxnSpPr>
          <p:spPr>
            <a:xfrm rot="5400000" flipH="1" flipV="1">
              <a:off x="5281535" y="1186207"/>
              <a:ext cx="93098" cy="237114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/>
            <p:nvPr/>
          </p:nvCxnSpPr>
          <p:spPr>
            <a:xfrm rot="16200000" flipH="1">
              <a:off x="5605571" y="1150203"/>
              <a:ext cx="0" cy="216024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/>
            <p:nvPr/>
          </p:nvCxnSpPr>
          <p:spPr>
            <a:xfrm rot="16200000" flipH="1">
              <a:off x="5587569" y="1384228"/>
              <a:ext cx="298577" cy="46549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/>
            <p:cNvCxnSpPr/>
            <p:nvPr/>
          </p:nvCxnSpPr>
          <p:spPr>
            <a:xfrm rot="16200000" flipH="1">
              <a:off x="5832140" y="1520788"/>
              <a:ext cx="21090" cy="216024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/>
            <p:cNvCxnSpPr/>
            <p:nvPr/>
          </p:nvCxnSpPr>
          <p:spPr>
            <a:xfrm rot="16200000" flipH="1">
              <a:off x="5958154" y="1682805"/>
              <a:ext cx="118557" cy="133471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/>
            <p:nvPr/>
          </p:nvCxnSpPr>
          <p:spPr>
            <a:xfrm rot="5400000" flipH="1" flipV="1">
              <a:off x="6091625" y="1610799"/>
              <a:ext cx="226569" cy="118557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/>
            <p:cNvCxnSpPr/>
            <p:nvPr/>
          </p:nvCxnSpPr>
          <p:spPr>
            <a:xfrm rot="16200000" flipH="1">
              <a:off x="4060486" y="1225299"/>
              <a:ext cx="277487" cy="97467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/>
            <p:cNvCxnSpPr/>
            <p:nvPr/>
          </p:nvCxnSpPr>
          <p:spPr>
            <a:xfrm rot="16200000" flipH="1">
              <a:off x="6256730" y="1477327"/>
              <a:ext cx="97467" cy="133471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/>
            <p:cNvCxnSpPr/>
            <p:nvPr/>
          </p:nvCxnSpPr>
          <p:spPr>
            <a:xfrm rot="5400000" flipH="1" flipV="1">
              <a:off x="6217639" y="1423321"/>
              <a:ext cx="288032" cy="0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/>
            <p:cNvCxnSpPr/>
            <p:nvPr/>
          </p:nvCxnSpPr>
          <p:spPr>
            <a:xfrm rot="5400000" flipH="1" flipV="1">
              <a:off x="6343653" y="1214755"/>
              <a:ext cx="82553" cy="46549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/>
            <p:cNvCxnSpPr/>
            <p:nvPr/>
          </p:nvCxnSpPr>
          <p:spPr>
            <a:xfrm rot="16200000" flipH="1">
              <a:off x="6451665" y="1168204"/>
              <a:ext cx="118557" cy="154561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/>
            <p:cNvCxnSpPr/>
            <p:nvPr/>
          </p:nvCxnSpPr>
          <p:spPr>
            <a:xfrm rot="5400000" flipH="1" flipV="1">
              <a:off x="6598769" y="1186207"/>
              <a:ext cx="144016" cy="144016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/>
            <p:cNvCxnSpPr/>
            <p:nvPr/>
          </p:nvCxnSpPr>
          <p:spPr>
            <a:xfrm rot="16200000" flipH="1">
              <a:off x="6732240" y="1196752"/>
              <a:ext cx="93098" cy="72008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/>
            <p:cNvCxnSpPr/>
            <p:nvPr/>
          </p:nvCxnSpPr>
          <p:spPr>
            <a:xfrm rot="16200000" flipH="1">
              <a:off x="6868798" y="1225299"/>
              <a:ext cx="25459" cy="133471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/>
            <p:cNvCxnSpPr/>
            <p:nvPr/>
          </p:nvCxnSpPr>
          <p:spPr>
            <a:xfrm rot="16200000" flipH="1">
              <a:off x="6912260" y="1325854"/>
              <a:ext cx="144016" cy="50918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/>
            <p:cNvCxnSpPr/>
            <p:nvPr/>
          </p:nvCxnSpPr>
          <p:spPr>
            <a:xfrm rot="16200000" flipH="1">
              <a:off x="7063733" y="1420232"/>
              <a:ext cx="82553" cy="190565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/>
            <p:cNvCxnSpPr/>
            <p:nvPr/>
          </p:nvCxnSpPr>
          <p:spPr>
            <a:xfrm rot="16200000" flipH="1">
              <a:off x="7200292" y="1592796"/>
              <a:ext cx="122926" cy="72008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/>
            <p:cNvCxnSpPr/>
            <p:nvPr/>
          </p:nvCxnSpPr>
          <p:spPr>
            <a:xfrm rot="5400000" flipH="1" flipV="1">
              <a:off x="7369767" y="1114199"/>
              <a:ext cx="504056" cy="648072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8" name="TextBox 507"/>
          <p:cNvSpPr txBox="1"/>
          <p:nvPr/>
        </p:nvSpPr>
        <p:spPr>
          <a:xfrm>
            <a:off x="3384778" y="1866310"/>
            <a:ext cx="3315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latin typeface="Tw Cen MT Condensed" pitchFamily="34" charset="0"/>
              </a:rPr>
              <a:t>Gross exaggeration towards discontinuity</a:t>
            </a:r>
            <a:endParaRPr lang="en-GB" sz="2000" i="1" dirty="0">
              <a:latin typeface="Tw Cen MT Condensed" pitchFamily="34" charset="0"/>
            </a:endParaRPr>
          </a:p>
        </p:txBody>
      </p:sp>
      <p:sp>
        <p:nvSpPr>
          <p:cNvPr id="509" name="TextBox 508"/>
          <p:cNvSpPr txBox="1"/>
          <p:nvPr/>
        </p:nvSpPr>
        <p:spPr>
          <a:xfrm>
            <a:off x="3380409" y="6021288"/>
            <a:ext cx="4199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latin typeface="Tw Cen MT Condensed" pitchFamily="34" charset="0"/>
              </a:rPr>
              <a:t>Gross exaggeration towards ‘lack of realism’</a:t>
            </a:r>
            <a:endParaRPr lang="en-GB" sz="2000" i="1" dirty="0">
              <a:latin typeface="Tw Cen MT Condensed" pitchFamily="34" charset="0"/>
            </a:endParaRPr>
          </a:p>
        </p:txBody>
      </p:sp>
      <p:sp>
        <p:nvSpPr>
          <p:cNvPr id="510" name="TextBox 509"/>
          <p:cNvSpPr txBox="1"/>
          <p:nvPr/>
        </p:nvSpPr>
        <p:spPr>
          <a:xfrm>
            <a:off x="7407963" y="2133134"/>
            <a:ext cx="925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  <a:latin typeface="Tw Cen MT Condensed" pitchFamily="34" charset="0"/>
              </a:rPr>
              <a:t>“outliers”</a:t>
            </a:r>
            <a:endParaRPr lang="en-GB" sz="2000" dirty="0">
              <a:solidFill>
                <a:srgbClr val="C00000"/>
              </a:solidFill>
              <a:latin typeface="Tw Cen MT Condensed" pitchFamily="34" charset="0"/>
            </a:endParaRPr>
          </a:p>
        </p:txBody>
      </p:sp>
      <p:grpSp>
        <p:nvGrpSpPr>
          <p:cNvPr id="865" name="Group 864"/>
          <p:cNvGrpSpPr/>
          <p:nvPr/>
        </p:nvGrpSpPr>
        <p:grpSpPr>
          <a:xfrm>
            <a:off x="1770597" y="2348880"/>
            <a:ext cx="864096" cy="2808312"/>
            <a:chOff x="1331640" y="2348880"/>
            <a:chExt cx="864096" cy="2808312"/>
          </a:xfrm>
        </p:grpSpPr>
        <p:sp>
          <p:nvSpPr>
            <p:cNvPr id="343" name="Rounded Rectangle 342"/>
            <p:cNvSpPr/>
            <p:nvPr/>
          </p:nvSpPr>
          <p:spPr>
            <a:xfrm>
              <a:off x="1700389" y="2348880"/>
              <a:ext cx="70208" cy="2808312"/>
            </a:xfrm>
            <a:prstGeom prst="roundRect">
              <a:avLst/>
            </a:prstGeom>
            <a:solidFill>
              <a:schemeClr val="accent3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3" name="Rounded Rectangle 482"/>
            <p:cNvSpPr/>
            <p:nvPr/>
          </p:nvSpPr>
          <p:spPr>
            <a:xfrm>
              <a:off x="1331640" y="3169920"/>
              <a:ext cx="864096" cy="14401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pic>
          <p:nvPicPr>
            <p:cNvPr id="513" name="Picture 5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012" y="3234660"/>
              <a:ext cx="283829" cy="367308"/>
            </a:xfrm>
            <a:prstGeom prst="rect">
              <a:avLst/>
            </a:prstGeom>
          </p:spPr>
        </p:pic>
      </p:grpSp>
      <p:cxnSp>
        <p:nvCxnSpPr>
          <p:cNvPr id="515" name="Straight Arrow Connector 514"/>
          <p:cNvCxnSpPr/>
          <p:nvPr/>
        </p:nvCxnSpPr>
        <p:spPr>
          <a:xfrm>
            <a:off x="3376258" y="3702063"/>
            <a:ext cx="482453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8" name="Oval 527"/>
          <p:cNvSpPr/>
          <p:nvPr/>
        </p:nvSpPr>
        <p:spPr>
          <a:xfrm>
            <a:off x="4096338" y="3630055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0" name="Oval 529"/>
          <p:cNvSpPr/>
          <p:nvPr/>
        </p:nvSpPr>
        <p:spPr>
          <a:xfrm>
            <a:off x="5536498" y="3414031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2" name="Oval 541"/>
          <p:cNvSpPr/>
          <p:nvPr/>
        </p:nvSpPr>
        <p:spPr>
          <a:xfrm>
            <a:off x="6904650" y="3918087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6" name="Oval 565"/>
          <p:cNvSpPr/>
          <p:nvPr/>
        </p:nvSpPr>
        <p:spPr>
          <a:xfrm>
            <a:off x="6472602" y="3486039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6" name="Oval 575"/>
          <p:cNvSpPr/>
          <p:nvPr/>
        </p:nvSpPr>
        <p:spPr>
          <a:xfrm>
            <a:off x="4960434" y="3846079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81" name="Group 580"/>
          <p:cNvGrpSpPr/>
          <p:nvPr/>
        </p:nvGrpSpPr>
        <p:grpSpPr>
          <a:xfrm>
            <a:off x="3520274" y="3342023"/>
            <a:ext cx="4392488" cy="792088"/>
            <a:chOff x="3464260" y="4157464"/>
            <a:chExt cx="4392488" cy="79208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17" name="Oval 516"/>
            <p:cNvSpPr/>
            <p:nvPr/>
          </p:nvSpPr>
          <p:spPr>
            <a:xfrm>
              <a:off x="7568716" y="4373488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8" name="Oval 517"/>
            <p:cNvSpPr/>
            <p:nvPr/>
          </p:nvSpPr>
          <p:spPr>
            <a:xfrm>
              <a:off x="7712732" y="4229472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9" name="Oval 518"/>
            <p:cNvSpPr/>
            <p:nvPr/>
          </p:nvSpPr>
          <p:spPr>
            <a:xfrm>
              <a:off x="7496708" y="4373488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0" name="Oval 519"/>
            <p:cNvSpPr/>
            <p:nvPr/>
          </p:nvSpPr>
          <p:spPr>
            <a:xfrm>
              <a:off x="7640724" y="4229472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1" name="Oval 520"/>
            <p:cNvSpPr/>
            <p:nvPr/>
          </p:nvSpPr>
          <p:spPr>
            <a:xfrm>
              <a:off x="7424700" y="4661520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2" name="Oval 521"/>
            <p:cNvSpPr/>
            <p:nvPr/>
          </p:nvSpPr>
          <p:spPr>
            <a:xfrm>
              <a:off x="7496708" y="4301480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3" name="Oval 522"/>
            <p:cNvSpPr/>
            <p:nvPr/>
          </p:nvSpPr>
          <p:spPr>
            <a:xfrm>
              <a:off x="7424700" y="4445496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4" name="Oval 523"/>
            <p:cNvSpPr/>
            <p:nvPr/>
          </p:nvSpPr>
          <p:spPr>
            <a:xfrm>
              <a:off x="7424700" y="4589512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5" name="Oval 524"/>
            <p:cNvSpPr/>
            <p:nvPr/>
          </p:nvSpPr>
          <p:spPr>
            <a:xfrm>
              <a:off x="7280684" y="4517504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6" name="Oval 525"/>
            <p:cNvSpPr/>
            <p:nvPr/>
          </p:nvSpPr>
          <p:spPr>
            <a:xfrm>
              <a:off x="7136668" y="4877544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7" name="Oval 526"/>
            <p:cNvSpPr/>
            <p:nvPr/>
          </p:nvSpPr>
          <p:spPr>
            <a:xfrm>
              <a:off x="3968316" y="4157464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9" name="Oval 528"/>
            <p:cNvSpPr/>
            <p:nvPr/>
          </p:nvSpPr>
          <p:spPr>
            <a:xfrm>
              <a:off x="4472372" y="4733528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1" name="Oval 530"/>
            <p:cNvSpPr/>
            <p:nvPr/>
          </p:nvSpPr>
          <p:spPr>
            <a:xfrm>
              <a:off x="5912532" y="4805536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2" name="Oval 531"/>
            <p:cNvSpPr/>
            <p:nvPr/>
          </p:nvSpPr>
          <p:spPr>
            <a:xfrm>
              <a:off x="7568716" y="4301480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3" name="Oval 532"/>
            <p:cNvSpPr/>
            <p:nvPr/>
          </p:nvSpPr>
          <p:spPr>
            <a:xfrm>
              <a:off x="7784740" y="4157464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4" name="Oval 533"/>
            <p:cNvSpPr/>
            <p:nvPr/>
          </p:nvSpPr>
          <p:spPr>
            <a:xfrm>
              <a:off x="7280684" y="4805536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5" name="Oval 534"/>
            <p:cNvSpPr/>
            <p:nvPr/>
          </p:nvSpPr>
          <p:spPr>
            <a:xfrm>
              <a:off x="7280684" y="4661520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6" name="Oval 535"/>
            <p:cNvSpPr/>
            <p:nvPr/>
          </p:nvSpPr>
          <p:spPr>
            <a:xfrm>
              <a:off x="7712732" y="4157464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7" name="Oval 536"/>
            <p:cNvSpPr/>
            <p:nvPr/>
          </p:nvSpPr>
          <p:spPr>
            <a:xfrm>
              <a:off x="7208676" y="4589512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8" name="Oval 537"/>
            <p:cNvSpPr/>
            <p:nvPr/>
          </p:nvSpPr>
          <p:spPr>
            <a:xfrm>
              <a:off x="7136668" y="4661520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9" name="Oval 538"/>
            <p:cNvSpPr/>
            <p:nvPr/>
          </p:nvSpPr>
          <p:spPr>
            <a:xfrm>
              <a:off x="7424700" y="4589512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0" name="Oval 539"/>
            <p:cNvSpPr/>
            <p:nvPr/>
          </p:nvSpPr>
          <p:spPr>
            <a:xfrm>
              <a:off x="7208676" y="4733528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1" name="Oval 540"/>
            <p:cNvSpPr/>
            <p:nvPr/>
          </p:nvSpPr>
          <p:spPr>
            <a:xfrm>
              <a:off x="6992652" y="4517504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3" name="Oval 542"/>
            <p:cNvSpPr/>
            <p:nvPr/>
          </p:nvSpPr>
          <p:spPr>
            <a:xfrm>
              <a:off x="6992652" y="4661520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4" name="Oval 543"/>
            <p:cNvSpPr/>
            <p:nvPr/>
          </p:nvSpPr>
          <p:spPr>
            <a:xfrm>
              <a:off x="6992652" y="4517504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5" name="Oval 544"/>
            <p:cNvSpPr/>
            <p:nvPr/>
          </p:nvSpPr>
          <p:spPr>
            <a:xfrm>
              <a:off x="6920644" y="4445496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6" name="Oval 545"/>
            <p:cNvSpPr/>
            <p:nvPr/>
          </p:nvSpPr>
          <p:spPr>
            <a:xfrm>
              <a:off x="6848636" y="4517504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7" name="Oval 546"/>
            <p:cNvSpPr/>
            <p:nvPr/>
          </p:nvSpPr>
          <p:spPr>
            <a:xfrm>
              <a:off x="6920644" y="4589512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8" name="Oval 547"/>
            <p:cNvSpPr/>
            <p:nvPr/>
          </p:nvSpPr>
          <p:spPr>
            <a:xfrm>
              <a:off x="6920644" y="4877544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9" name="Oval 548"/>
            <p:cNvSpPr/>
            <p:nvPr/>
          </p:nvSpPr>
          <p:spPr>
            <a:xfrm>
              <a:off x="7064660" y="4805536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0" name="Oval 549"/>
            <p:cNvSpPr/>
            <p:nvPr/>
          </p:nvSpPr>
          <p:spPr>
            <a:xfrm>
              <a:off x="7064660" y="4661520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1" name="Oval 550"/>
            <p:cNvSpPr/>
            <p:nvPr/>
          </p:nvSpPr>
          <p:spPr>
            <a:xfrm>
              <a:off x="6992652" y="4589512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2" name="Oval 551"/>
            <p:cNvSpPr/>
            <p:nvPr/>
          </p:nvSpPr>
          <p:spPr>
            <a:xfrm>
              <a:off x="6920644" y="4661520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3" name="Oval 552"/>
            <p:cNvSpPr/>
            <p:nvPr/>
          </p:nvSpPr>
          <p:spPr>
            <a:xfrm>
              <a:off x="6992652" y="4733528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4" name="Oval 553"/>
            <p:cNvSpPr/>
            <p:nvPr/>
          </p:nvSpPr>
          <p:spPr>
            <a:xfrm>
              <a:off x="6632612" y="4517504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5" name="Oval 554"/>
            <p:cNvSpPr/>
            <p:nvPr/>
          </p:nvSpPr>
          <p:spPr>
            <a:xfrm>
              <a:off x="6776628" y="4445496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6" name="Oval 555"/>
            <p:cNvSpPr/>
            <p:nvPr/>
          </p:nvSpPr>
          <p:spPr>
            <a:xfrm>
              <a:off x="6776628" y="4301480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7" name="Oval 556"/>
            <p:cNvSpPr/>
            <p:nvPr/>
          </p:nvSpPr>
          <p:spPr>
            <a:xfrm>
              <a:off x="6704620" y="4229472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8" name="Oval 557"/>
            <p:cNvSpPr/>
            <p:nvPr/>
          </p:nvSpPr>
          <p:spPr>
            <a:xfrm>
              <a:off x="6632612" y="4301480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9" name="Oval 558"/>
            <p:cNvSpPr/>
            <p:nvPr/>
          </p:nvSpPr>
          <p:spPr>
            <a:xfrm>
              <a:off x="6704620" y="4373488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0" name="Oval 559"/>
            <p:cNvSpPr/>
            <p:nvPr/>
          </p:nvSpPr>
          <p:spPr>
            <a:xfrm>
              <a:off x="7352692" y="4589512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1" name="Oval 560"/>
            <p:cNvSpPr/>
            <p:nvPr/>
          </p:nvSpPr>
          <p:spPr>
            <a:xfrm>
              <a:off x="7424700" y="4517504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2" name="Oval 561"/>
            <p:cNvSpPr/>
            <p:nvPr/>
          </p:nvSpPr>
          <p:spPr>
            <a:xfrm>
              <a:off x="7496708" y="4445496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3" name="Oval 562"/>
            <p:cNvSpPr/>
            <p:nvPr/>
          </p:nvSpPr>
          <p:spPr>
            <a:xfrm>
              <a:off x="7640724" y="4301480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4" name="Oval 563"/>
            <p:cNvSpPr/>
            <p:nvPr/>
          </p:nvSpPr>
          <p:spPr>
            <a:xfrm>
              <a:off x="7352692" y="4517504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5" name="Oval 564"/>
            <p:cNvSpPr/>
            <p:nvPr/>
          </p:nvSpPr>
          <p:spPr>
            <a:xfrm>
              <a:off x="6560604" y="4157464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7" name="Oval 566"/>
            <p:cNvSpPr/>
            <p:nvPr/>
          </p:nvSpPr>
          <p:spPr>
            <a:xfrm>
              <a:off x="6200564" y="4157464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8" name="Oval 567"/>
            <p:cNvSpPr/>
            <p:nvPr/>
          </p:nvSpPr>
          <p:spPr>
            <a:xfrm>
              <a:off x="6200564" y="4373488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9" name="Oval 568"/>
            <p:cNvSpPr/>
            <p:nvPr/>
          </p:nvSpPr>
          <p:spPr>
            <a:xfrm>
              <a:off x="6128556" y="4301480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0" name="Oval 569"/>
            <p:cNvSpPr/>
            <p:nvPr/>
          </p:nvSpPr>
          <p:spPr>
            <a:xfrm>
              <a:off x="6128556" y="4589512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1" name="Oval 570"/>
            <p:cNvSpPr/>
            <p:nvPr/>
          </p:nvSpPr>
          <p:spPr>
            <a:xfrm>
              <a:off x="6056548" y="4517504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2" name="Oval 571"/>
            <p:cNvSpPr/>
            <p:nvPr/>
          </p:nvSpPr>
          <p:spPr>
            <a:xfrm>
              <a:off x="5264460" y="4229472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3" name="Oval 572"/>
            <p:cNvSpPr/>
            <p:nvPr/>
          </p:nvSpPr>
          <p:spPr>
            <a:xfrm>
              <a:off x="4976428" y="4373488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4" name="Oval 573"/>
            <p:cNvSpPr/>
            <p:nvPr/>
          </p:nvSpPr>
          <p:spPr>
            <a:xfrm>
              <a:off x="4688396" y="4733528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5" name="Oval 574"/>
            <p:cNvSpPr/>
            <p:nvPr/>
          </p:nvSpPr>
          <p:spPr>
            <a:xfrm>
              <a:off x="3608276" y="4373488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7" name="Oval 576"/>
            <p:cNvSpPr/>
            <p:nvPr/>
          </p:nvSpPr>
          <p:spPr>
            <a:xfrm>
              <a:off x="5768516" y="4661520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8" name="Oval 577"/>
            <p:cNvSpPr/>
            <p:nvPr/>
          </p:nvSpPr>
          <p:spPr>
            <a:xfrm>
              <a:off x="4328356" y="4589512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9" name="Oval 578"/>
            <p:cNvSpPr/>
            <p:nvPr/>
          </p:nvSpPr>
          <p:spPr>
            <a:xfrm>
              <a:off x="5552492" y="4589512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0" name="Oval 579"/>
            <p:cNvSpPr/>
            <p:nvPr/>
          </p:nvSpPr>
          <p:spPr>
            <a:xfrm>
              <a:off x="3464260" y="4733528"/>
              <a:ext cx="72008" cy="72008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10" name="Oval 709"/>
          <p:cNvSpPr/>
          <p:nvPr/>
        </p:nvSpPr>
        <p:spPr>
          <a:xfrm>
            <a:off x="6991526" y="166480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8" name="Freeform 717"/>
          <p:cNvSpPr/>
          <p:nvPr/>
        </p:nvSpPr>
        <p:spPr>
          <a:xfrm>
            <a:off x="3516450" y="5222831"/>
            <a:ext cx="4376928" cy="719328"/>
          </a:xfrm>
          <a:custGeom>
            <a:avLst/>
            <a:gdLst>
              <a:gd name="connsiteX0" fmla="*/ 0 w 4376928"/>
              <a:gd name="connsiteY0" fmla="*/ 719328 h 719328"/>
              <a:gd name="connsiteX1" fmla="*/ 536448 w 4376928"/>
              <a:gd name="connsiteY1" fmla="*/ 12192 h 719328"/>
              <a:gd name="connsiteX2" fmla="*/ 1158240 w 4376928"/>
              <a:gd name="connsiteY2" fmla="*/ 670560 h 719328"/>
              <a:gd name="connsiteX3" fmla="*/ 1853184 w 4376928"/>
              <a:gd name="connsiteY3" fmla="*/ 48768 h 719328"/>
              <a:gd name="connsiteX4" fmla="*/ 2487168 w 4376928"/>
              <a:gd name="connsiteY4" fmla="*/ 670560 h 719328"/>
              <a:gd name="connsiteX5" fmla="*/ 3060192 w 4376928"/>
              <a:gd name="connsiteY5" fmla="*/ 0 h 719328"/>
              <a:gd name="connsiteX6" fmla="*/ 3742944 w 4376928"/>
              <a:gd name="connsiteY6" fmla="*/ 670560 h 719328"/>
              <a:gd name="connsiteX7" fmla="*/ 4376928 w 4376928"/>
              <a:gd name="connsiteY7" fmla="*/ 12192 h 71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6928" h="719328">
                <a:moveTo>
                  <a:pt x="0" y="719328"/>
                </a:moveTo>
                <a:cubicBezTo>
                  <a:pt x="171704" y="369824"/>
                  <a:pt x="343408" y="20320"/>
                  <a:pt x="536448" y="12192"/>
                </a:cubicBezTo>
                <a:cubicBezTo>
                  <a:pt x="729488" y="4064"/>
                  <a:pt x="938784" y="664464"/>
                  <a:pt x="1158240" y="670560"/>
                </a:cubicBezTo>
                <a:cubicBezTo>
                  <a:pt x="1377696" y="676656"/>
                  <a:pt x="1631696" y="48768"/>
                  <a:pt x="1853184" y="48768"/>
                </a:cubicBezTo>
                <a:cubicBezTo>
                  <a:pt x="2074672" y="48768"/>
                  <a:pt x="2286000" y="678688"/>
                  <a:pt x="2487168" y="670560"/>
                </a:cubicBezTo>
                <a:cubicBezTo>
                  <a:pt x="2688336" y="662432"/>
                  <a:pt x="2850896" y="0"/>
                  <a:pt x="3060192" y="0"/>
                </a:cubicBezTo>
                <a:cubicBezTo>
                  <a:pt x="3269488" y="0"/>
                  <a:pt x="3523488" y="668528"/>
                  <a:pt x="3742944" y="670560"/>
                </a:cubicBezTo>
                <a:cubicBezTo>
                  <a:pt x="3962400" y="672592"/>
                  <a:pt x="4224528" y="95504"/>
                  <a:pt x="4376928" y="12192"/>
                </a:cubicBezTo>
              </a:path>
            </a:pathLst>
          </a:cu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9" name="Freeform 718"/>
          <p:cNvSpPr/>
          <p:nvPr/>
        </p:nvSpPr>
        <p:spPr>
          <a:xfrm>
            <a:off x="3574641" y="5385984"/>
            <a:ext cx="4376928" cy="719328"/>
          </a:xfrm>
          <a:custGeom>
            <a:avLst/>
            <a:gdLst>
              <a:gd name="connsiteX0" fmla="*/ 0 w 4376928"/>
              <a:gd name="connsiteY0" fmla="*/ 719328 h 719328"/>
              <a:gd name="connsiteX1" fmla="*/ 536448 w 4376928"/>
              <a:gd name="connsiteY1" fmla="*/ 12192 h 719328"/>
              <a:gd name="connsiteX2" fmla="*/ 1158240 w 4376928"/>
              <a:gd name="connsiteY2" fmla="*/ 670560 h 719328"/>
              <a:gd name="connsiteX3" fmla="*/ 1853184 w 4376928"/>
              <a:gd name="connsiteY3" fmla="*/ 48768 h 719328"/>
              <a:gd name="connsiteX4" fmla="*/ 2487168 w 4376928"/>
              <a:gd name="connsiteY4" fmla="*/ 670560 h 719328"/>
              <a:gd name="connsiteX5" fmla="*/ 3060192 w 4376928"/>
              <a:gd name="connsiteY5" fmla="*/ 0 h 719328"/>
              <a:gd name="connsiteX6" fmla="*/ 3742944 w 4376928"/>
              <a:gd name="connsiteY6" fmla="*/ 670560 h 719328"/>
              <a:gd name="connsiteX7" fmla="*/ 4376928 w 4376928"/>
              <a:gd name="connsiteY7" fmla="*/ 12192 h 71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6928" h="719328">
                <a:moveTo>
                  <a:pt x="0" y="719328"/>
                </a:moveTo>
                <a:cubicBezTo>
                  <a:pt x="171704" y="369824"/>
                  <a:pt x="343408" y="20320"/>
                  <a:pt x="536448" y="12192"/>
                </a:cubicBezTo>
                <a:cubicBezTo>
                  <a:pt x="729488" y="4064"/>
                  <a:pt x="938784" y="664464"/>
                  <a:pt x="1158240" y="670560"/>
                </a:cubicBezTo>
                <a:cubicBezTo>
                  <a:pt x="1377696" y="676656"/>
                  <a:pt x="1631696" y="48768"/>
                  <a:pt x="1853184" y="48768"/>
                </a:cubicBezTo>
                <a:cubicBezTo>
                  <a:pt x="2074672" y="48768"/>
                  <a:pt x="2286000" y="678688"/>
                  <a:pt x="2487168" y="670560"/>
                </a:cubicBezTo>
                <a:cubicBezTo>
                  <a:pt x="2688336" y="662432"/>
                  <a:pt x="2850896" y="0"/>
                  <a:pt x="3060192" y="0"/>
                </a:cubicBezTo>
                <a:cubicBezTo>
                  <a:pt x="3269488" y="0"/>
                  <a:pt x="3523488" y="668528"/>
                  <a:pt x="3742944" y="670560"/>
                </a:cubicBezTo>
                <a:cubicBezTo>
                  <a:pt x="3962400" y="672592"/>
                  <a:pt x="4224528" y="95504"/>
                  <a:pt x="4376928" y="12192"/>
                </a:cubicBezTo>
              </a:path>
            </a:pathLst>
          </a:cu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0" name="Freeform 719"/>
          <p:cNvSpPr/>
          <p:nvPr/>
        </p:nvSpPr>
        <p:spPr>
          <a:xfrm>
            <a:off x="3605746" y="5250620"/>
            <a:ext cx="4376928" cy="719328"/>
          </a:xfrm>
          <a:custGeom>
            <a:avLst/>
            <a:gdLst>
              <a:gd name="connsiteX0" fmla="*/ 0 w 4376928"/>
              <a:gd name="connsiteY0" fmla="*/ 719328 h 719328"/>
              <a:gd name="connsiteX1" fmla="*/ 536448 w 4376928"/>
              <a:gd name="connsiteY1" fmla="*/ 12192 h 719328"/>
              <a:gd name="connsiteX2" fmla="*/ 1158240 w 4376928"/>
              <a:gd name="connsiteY2" fmla="*/ 670560 h 719328"/>
              <a:gd name="connsiteX3" fmla="*/ 1853184 w 4376928"/>
              <a:gd name="connsiteY3" fmla="*/ 48768 h 719328"/>
              <a:gd name="connsiteX4" fmla="*/ 2487168 w 4376928"/>
              <a:gd name="connsiteY4" fmla="*/ 670560 h 719328"/>
              <a:gd name="connsiteX5" fmla="*/ 3060192 w 4376928"/>
              <a:gd name="connsiteY5" fmla="*/ 0 h 719328"/>
              <a:gd name="connsiteX6" fmla="*/ 3742944 w 4376928"/>
              <a:gd name="connsiteY6" fmla="*/ 670560 h 719328"/>
              <a:gd name="connsiteX7" fmla="*/ 4376928 w 4376928"/>
              <a:gd name="connsiteY7" fmla="*/ 12192 h 71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6928" h="719328">
                <a:moveTo>
                  <a:pt x="0" y="719328"/>
                </a:moveTo>
                <a:cubicBezTo>
                  <a:pt x="171704" y="369824"/>
                  <a:pt x="343408" y="20320"/>
                  <a:pt x="536448" y="12192"/>
                </a:cubicBezTo>
                <a:cubicBezTo>
                  <a:pt x="729488" y="4064"/>
                  <a:pt x="938784" y="664464"/>
                  <a:pt x="1158240" y="670560"/>
                </a:cubicBezTo>
                <a:cubicBezTo>
                  <a:pt x="1377696" y="676656"/>
                  <a:pt x="1631696" y="48768"/>
                  <a:pt x="1853184" y="48768"/>
                </a:cubicBezTo>
                <a:cubicBezTo>
                  <a:pt x="2074672" y="48768"/>
                  <a:pt x="2286000" y="678688"/>
                  <a:pt x="2487168" y="670560"/>
                </a:cubicBezTo>
                <a:cubicBezTo>
                  <a:pt x="2688336" y="662432"/>
                  <a:pt x="2850896" y="0"/>
                  <a:pt x="3060192" y="0"/>
                </a:cubicBezTo>
                <a:cubicBezTo>
                  <a:pt x="3269488" y="0"/>
                  <a:pt x="3523488" y="668528"/>
                  <a:pt x="3742944" y="670560"/>
                </a:cubicBezTo>
                <a:cubicBezTo>
                  <a:pt x="3962400" y="672592"/>
                  <a:pt x="4224528" y="95504"/>
                  <a:pt x="4376928" y="12192"/>
                </a:cubicBezTo>
              </a:path>
            </a:pathLst>
          </a:cu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1" name="Freeform 720"/>
          <p:cNvSpPr/>
          <p:nvPr/>
        </p:nvSpPr>
        <p:spPr>
          <a:xfrm>
            <a:off x="3570253" y="5222831"/>
            <a:ext cx="4376928" cy="719328"/>
          </a:xfrm>
          <a:custGeom>
            <a:avLst/>
            <a:gdLst>
              <a:gd name="connsiteX0" fmla="*/ 0 w 4376928"/>
              <a:gd name="connsiteY0" fmla="*/ 719328 h 719328"/>
              <a:gd name="connsiteX1" fmla="*/ 536448 w 4376928"/>
              <a:gd name="connsiteY1" fmla="*/ 12192 h 719328"/>
              <a:gd name="connsiteX2" fmla="*/ 1158240 w 4376928"/>
              <a:gd name="connsiteY2" fmla="*/ 670560 h 719328"/>
              <a:gd name="connsiteX3" fmla="*/ 1853184 w 4376928"/>
              <a:gd name="connsiteY3" fmla="*/ 48768 h 719328"/>
              <a:gd name="connsiteX4" fmla="*/ 2487168 w 4376928"/>
              <a:gd name="connsiteY4" fmla="*/ 670560 h 719328"/>
              <a:gd name="connsiteX5" fmla="*/ 3060192 w 4376928"/>
              <a:gd name="connsiteY5" fmla="*/ 0 h 719328"/>
              <a:gd name="connsiteX6" fmla="*/ 3742944 w 4376928"/>
              <a:gd name="connsiteY6" fmla="*/ 670560 h 719328"/>
              <a:gd name="connsiteX7" fmla="*/ 4376928 w 4376928"/>
              <a:gd name="connsiteY7" fmla="*/ 12192 h 71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6928" h="719328">
                <a:moveTo>
                  <a:pt x="0" y="719328"/>
                </a:moveTo>
                <a:cubicBezTo>
                  <a:pt x="171704" y="369824"/>
                  <a:pt x="343408" y="20320"/>
                  <a:pt x="536448" y="12192"/>
                </a:cubicBezTo>
                <a:cubicBezTo>
                  <a:pt x="729488" y="4064"/>
                  <a:pt x="938784" y="664464"/>
                  <a:pt x="1158240" y="670560"/>
                </a:cubicBezTo>
                <a:cubicBezTo>
                  <a:pt x="1377696" y="676656"/>
                  <a:pt x="1631696" y="48768"/>
                  <a:pt x="1853184" y="48768"/>
                </a:cubicBezTo>
                <a:cubicBezTo>
                  <a:pt x="2074672" y="48768"/>
                  <a:pt x="2286000" y="678688"/>
                  <a:pt x="2487168" y="670560"/>
                </a:cubicBezTo>
                <a:cubicBezTo>
                  <a:pt x="2688336" y="662432"/>
                  <a:pt x="2850896" y="0"/>
                  <a:pt x="3060192" y="0"/>
                </a:cubicBezTo>
                <a:cubicBezTo>
                  <a:pt x="3269488" y="0"/>
                  <a:pt x="3523488" y="668528"/>
                  <a:pt x="3742944" y="670560"/>
                </a:cubicBezTo>
                <a:cubicBezTo>
                  <a:pt x="3962400" y="672592"/>
                  <a:pt x="4224528" y="95504"/>
                  <a:pt x="4376928" y="12192"/>
                </a:cubicBezTo>
              </a:path>
            </a:pathLst>
          </a:cu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4" name="Freeform 863"/>
          <p:cNvSpPr/>
          <p:nvPr/>
        </p:nvSpPr>
        <p:spPr>
          <a:xfrm>
            <a:off x="3607842" y="5303172"/>
            <a:ext cx="4376928" cy="719328"/>
          </a:xfrm>
          <a:custGeom>
            <a:avLst/>
            <a:gdLst>
              <a:gd name="connsiteX0" fmla="*/ 0 w 4376928"/>
              <a:gd name="connsiteY0" fmla="*/ 719328 h 719328"/>
              <a:gd name="connsiteX1" fmla="*/ 536448 w 4376928"/>
              <a:gd name="connsiteY1" fmla="*/ 12192 h 719328"/>
              <a:gd name="connsiteX2" fmla="*/ 1158240 w 4376928"/>
              <a:gd name="connsiteY2" fmla="*/ 670560 h 719328"/>
              <a:gd name="connsiteX3" fmla="*/ 1853184 w 4376928"/>
              <a:gd name="connsiteY3" fmla="*/ 48768 h 719328"/>
              <a:gd name="connsiteX4" fmla="*/ 2487168 w 4376928"/>
              <a:gd name="connsiteY4" fmla="*/ 670560 h 719328"/>
              <a:gd name="connsiteX5" fmla="*/ 3060192 w 4376928"/>
              <a:gd name="connsiteY5" fmla="*/ 0 h 719328"/>
              <a:gd name="connsiteX6" fmla="*/ 3742944 w 4376928"/>
              <a:gd name="connsiteY6" fmla="*/ 670560 h 719328"/>
              <a:gd name="connsiteX7" fmla="*/ 4376928 w 4376928"/>
              <a:gd name="connsiteY7" fmla="*/ 12192 h 71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6928" h="719328">
                <a:moveTo>
                  <a:pt x="0" y="719328"/>
                </a:moveTo>
                <a:cubicBezTo>
                  <a:pt x="171704" y="369824"/>
                  <a:pt x="343408" y="20320"/>
                  <a:pt x="536448" y="12192"/>
                </a:cubicBezTo>
                <a:cubicBezTo>
                  <a:pt x="729488" y="4064"/>
                  <a:pt x="938784" y="664464"/>
                  <a:pt x="1158240" y="670560"/>
                </a:cubicBezTo>
                <a:cubicBezTo>
                  <a:pt x="1377696" y="676656"/>
                  <a:pt x="1631696" y="48768"/>
                  <a:pt x="1853184" y="48768"/>
                </a:cubicBezTo>
                <a:cubicBezTo>
                  <a:pt x="2074672" y="48768"/>
                  <a:pt x="2286000" y="678688"/>
                  <a:pt x="2487168" y="670560"/>
                </a:cubicBezTo>
                <a:cubicBezTo>
                  <a:pt x="2688336" y="662432"/>
                  <a:pt x="2850896" y="0"/>
                  <a:pt x="3060192" y="0"/>
                </a:cubicBezTo>
                <a:cubicBezTo>
                  <a:pt x="3269488" y="0"/>
                  <a:pt x="3523488" y="668528"/>
                  <a:pt x="3742944" y="670560"/>
                </a:cubicBezTo>
                <a:cubicBezTo>
                  <a:pt x="3962400" y="672592"/>
                  <a:pt x="4224528" y="95504"/>
                  <a:pt x="4376928" y="12192"/>
                </a:cubicBezTo>
              </a:path>
            </a:pathLst>
          </a:cu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12" name="Group 411"/>
          <p:cNvGrpSpPr/>
          <p:nvPr/>
        </p:nvGrpSpPr>
        <p:grpSpPr>
          <a:xfrm>
            <a:off x="3491880" y="5301208"/>
            <a:ext cx="4824536" cy="719328"/>
            <a:chOff x="3491880" y="1124744"/>
            <a:chExt cx="4824536" cy="719328"/>
          </a:xfrm>
        </p:grpSpPr>
        <p:cxnSp>
          <p:nvCxnSpPr>
            <p:cNvPr id="413" name="Straight Arrow Connector 412"/>
            <p:cNvCxnSpPr/>
            <p:nvPr/>
          </p:nvCxnSpPr>
          <p:spPr>
            <a:xfrm>
              <a:off x="3491880" y="1484784"/>
              <a:ext cx="4824536" cy="1588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4" name="Freeform 413"/>
            <p:cNvSpPr/>
            <p:nvPr/>
          </p:nvSpPr>
          <p:spPr>
            <a:xfrm>
              <a:off x="3560064" y="1124744"/>
              <a:ext cx="4376928" cy="719328"/>
            </a:xfrm>
            <a:custGeom>
              <a:avLst/>
              <a:gdLst>
                <a:gd name="connsiteX0" fmla="*/ 0 w 4376928"/>
                <a:gd name="connsiteY0" fmla="*/ 719328 h 719328"/>
                <a:gd name="connsiteX1" fmla="*/ 536448 w 4376928"/>
                <a:gd name="connsiteY1" fmla="*/ 12192 h 719328"/>
                <a:gd name="connsiteX2" fmla="*/ 1158240 w 4376928"/>
                <a:gd name="connsiteY2" fmla="*/ 670560 h 719328"/>
                <a:gd name="connsiteX3" fmla="*/ 1853184 w 4376928"/>
                <a:gd name="connsiteY3" fmla="*/ 48768 h 719328"/>
                <a:gd name="connsiteX4" fmla="*/ 2487168 w 4376928"/>
                <a:gd name="connsiteY4" fmla="*/ 670560 h 719328"/>
                <a:gd name="connsiteX5" fmla="*/ 3060192 w 4376928"/>
                <a:gd name="connsiteY5" fmla="*/ 0 h 719328"/>
                <a:gd name="connsiteX6" fmla="*/ 3742944 w 4376928"/>
                <a:gd name="connsiteY6" fmla="*/ 670560 h 719328"/>
                <a:gd name="connsiteX7" fmla="*/ 4376928 w 4376928"/>
                <a:gd name="connsiteY7" fmla="*/ 12192 h 7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76928" h="719328">
                  <a:moveTo>
                    <a:pt x="0" y="719328"/>
                  </a:moveTo>
                  <a:cubicBezTo>
                    <a:pt x="171704" y="369824"/>
                    <a:pt x="343408" y="20320"/>
                    <a:pt x="536448" y="12192"/>
                  </a:cubicBezTo>
                  <a:cubicBezTo>
                    <a:pt x="729488" y="4064"/>
                    <a:pt x="938784" y="664464"/>
                    <a:pt x="1158240" y="670560"/>
                  </a:cubicBezTo>
                  <a:cubicBezTo>
                    <a:pt x="1377696" y="676656"/>
                    <a:pt x="1631696" y="48768"/>
                    <a:pt x="1853184" y="48768"/>
                  </a:cubicBezTo>
                  <a:cubicBezTo>
                    <a:pt x="2074672" y="48768"/>
                    <a:pt x="2286000" y="678688"/>
                    <a:pt x="2487168" y="670560"/>
                  </a:cubicBezTo>
                  <a:cubicBezTo>
                    <a:pt x="2688336" y="662432"/>
                    <a:pt x="2850896" y="0"/>
                    <a:pt x="3060192" y="0"/>
                  </a:cubicBezTo>
                  <a:cubicBezTo>
                    <a:pt x="3269488" y="0"/>
                    <a:pt x="3523488" y="668528"/>
                    <a:pt x="3742944" y="670560"/>
                  </a:cubicBezTo>
                  <a:cubicBezTo>
                    <a:pt x="3962400" y="672592"/>
                    <a:pt x="4224528" y="95504"/>
                    <a:pt x="4376928" y="12192"/>
                  </a:cubicBezTo>
                </a:path>
              </a:pathLst>
            </a:cu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3493290" y="3328598"/>
            <a:ext cx="4381500" cy="731488"/>
            <a:chOff x="3495675" y="3300342"/>
            <a:chExt cx="4381500" cy="731488"/>
          </a:xfrm>
        </p:grpSpPr>
        <p:sp>
          <p:nvSpPr>
            <p:cNvPr id="202" name="Freeform 201"/>
            <p:cNvSpPr/>
            <p:nvPr/>
          </p:nvSpPr>
          <p:spPr bwMode="auto">
            <a:xfrm>
              <a:off x="3495675" y="3300342"/>
              <a:ext cx="571499" cy="728733"/>
            </a:xfrm>
            <a:custGeom>
              <a:avLst/>
              <a:gdLst>
                <a:gd name="connsiteX0" fmla="*/ 0 w 561975"/>
                <a:gd name="connsiteY0" fmla="*/ 657225 h 657225"/>
                <a:gd name="connsiteX1" fmla="*/ 200025 w 561975"/>
                <a:gd name="connsiteY1" fmla="*/ 209550 h 657225"/>
                <a:gd name="connsiteX2" fmla="*/ 561975 w 561975"/>
                <a:gd name="connsiteY2" fmla="*/ 0 h 657225"/>
                <a:gd name="connsiteX0" fmla="*/ 0 w 509587"/>
                <a:gd name="connsiteY0" fmla="*/ 714375 h 714375"/>
                <a:gd name="connsiteX1" fmla="*/ 200025 w 509587"/>
                <a:gd name="connsiteY1" fmla="*/ 266700 h 714375"/>
                <a:gd name="connsiteX2" fmla="*/ 509587 w 509587"/>
                <a:gd name="connsiteY2" fmla="*/ 0 h 714375"/>
                <a:gd name="connsiteX0" fmla="*/ 0 w 509587"/>
                <a:gd name="connsiteY0" fmla="*/ 714451 h 714451"/>
                <a:gd name="connsiteX1" fmla="*/ 200025 w 509587"/>
                <a:gd name="connsiteY1" fmla="*/ 266776 h 714451"/>
                <a:gd name="connsiteX2" fmla="*/ 509587 w 509587"/>
                <a:gd name="connsiteY2" fmla="*/ 76 h 714451"/>
                <a:gd name="connsiteX0" fmla="*/ 0 w 571499"/>
                <a:gd name="connsiteY0" fmla="*/ 728733 h 728733"/>
                <a:gd name="connsiteX1" fmla="*/ 200025 w 571499"/>
                <a:gd name="connsiteY1" fmla="*/ 281058 h 728733"/>
                <a:gd name="connsiteX2" fmla="*/ 571499 w 571499"/>
                <a:gd name="connsiteY2" fmla="*/ 70 h 72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499" h="728733">
                  <a:moveTo>
                    <a:pt x="0" y="728733"/>
                  </a:moveTo>
                  <a:cubicBezTo>
                    <a:pt x="53181" y="559664"/>
                    <a:pt x="104775" y="402502"/>
                    <a:pt x="200025" y="281058"/>
                  </a:cubicBezTo>
                  <a:cubicBezTo>
                    <a:pt x="295275" y="159614"/>
                    <a:pt x="436562" y="-3899"/>
                    <a:pt x="571499" y="70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3" name="Freeform 202"/>
            <p:cNvSpPr/>
            <p:nvPr/>
          </p:nvSpPr>
          <p:spPr bwMode="auto">
            <a:xfrm>
              <a:off x="4057651" y="3348038"/>
              <a:ext cx="552450" cy="609615"/>
            </a:xfrm>
            <a:custGeom>
              <a:avLst/>
              <a:gdLst>
                <a:gd name="connsiteX0" fmla="*/ 0 w 523875"/>
                <a:gd name="connsiteY0" fmla="*/ 0 h 533400"/>
                <a:gd name="connsiteX1" fmla="*/ 366712 w 523875"/>
                <a:gd name="connsiteY1" fmla="*/ 381000 h 533400"/>
                <a:gd name="connsiteX2" fmla="*/ 523875 w 523875"/>
                <a:gd name="connsiteY2" fmla="*/ 533400 h 533400"/>
                <a:gd name="connsiteX0" fmla="*/ 0 w 528637"/>
                <a:gd name="connsiteY0" fmla="*/ 0 h 609600"/>
                <a:gd name="connsiteX1" fmla="*/ 371474 w 528637"/>
                <a:gd name="connsiteY1" fmla="*/ 457200 h 609600"/>
                <a:gd name="connsiteX2" fmla="*/ 528637 w 528637"/>
                <a:gd name="connsiteY2" fmla="*/ 609600 h 609600"/>
                <a:gd name="connsiteX0" fmla="*/ 0 w 528637"/>
                <a:gd name="connsiteY0" fmla="*/ 0 h 609600"/>
                <a:gd name="connsiteX1" fmla="*/ 304799 w 528637"/>
                <a:gd name="connsiteY1" fmla="*/ 385763 h 609600"/>
                <a:gd name="connsiteX2" fmla="*/ 528637 w 528637"/>
                <a:gd name="connsiteY2" fmla="*/ 609600 h 609600"/>
                <a:gd name="connsiteX0" fmla="*/ 0 w 500062"/>
                <a:gd name="connsiteY0" fmla="*/ 0 h 609600"/>
                <a:gd name="connsiteX1" fmla="*/ 304799 w 500062"/>
                <a:gd name="connsiteY1" fmla="*/ 385763 h 609600"/>
                <a:gd name="connsiteX2" fmla="*/ 500062 w 500062"/>
                <a:gd name="connsiteY2" fmla="*/ 609600 h 609600"/>
                <a:gd name="connsiteX0" fmla="*/ 0 w 500062"/>
                <a:gd name="connsiteY0" fmla="*/ 0 h 609600"/>
                <a:gd name="connsiteX1" fmla="*/ 304799 w 500062"/>
                <a:gd name="connsiteY1" fmla="*/ 385763 h 609600"/>
                <a:gd name="connsiteX2" fmla="*/ 500062 w 500062"/>
                <a:gd name="connsiteY2" fmla="*/ 609600 h 609600"/>
                <a:gd name="connsiteX0" fmla="*/ 0 w 500062"/>
                <a:gd name="connsiteY0" fmla="*/ 0 h 609600"/>
                <a:gd name="connsiteX1" fmla="*/ 304799 w 500062"/>
                <a:gd name="connsiteY1" fmla="*/ 385763 h 609600"/>
                <a:gd name="connsiteX2" fmla="*/ 500062 w 500062"/>
                <a:gd name="connsiteY2" fmla="*/ 609600 h 609600"/>
                <a:gd name="connsiteX0" fmla="*/ 0 w 500062"/>
                <a:gd name="connsiteY0" fmla="*/ 0 h 609615"/>
                <a:gd name="connsiteX1" fmla="*/ 304799 w 500062"/>
                <a:gd name="connsiteY1" fmla="*/ 385763 h 609615"/>
                <a:gd name="connsiteX2" fmla="*/ 500062 w 500062"/>
                <a:gd name="connsiteY2" fmla="*/ 609600 h 609615"/>
                <a:gd name="connsiteX0" fmla="*/ 0 w 552450"/>
                <a:gd name="connsiteY0" fmla="*/ 0 h 609615"/>
                <a:gd name="connsiteX1" fmla="*/ 304799 w 552450"/>
                <a:gd name="connsiteY1" fmla="*/ 385763 h 609615"/>
                <a:gd name="connsiteX2" fmla="*/ 552450 w 552450"/>
                <a:gd name="connsiteY2" fmla="*/ 609600 h 60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450" h="609615">
                  <a:moveTo>
                    <a:pt x="0" y="0"/>
                  </a:moveTo>
                  <a:cubicBezTo>
                    <a:pt x="166688" y="14288"/>
                    <a:pt x="212724" y="284163"/>
                    <a:pt x="304799" y="385763"/>
                  </a:cubicBezTo>
                  <a:cubicBezTo>
                    <a:pt x="396874" y="487363"/>
                    <a:pt x="450850" y="611188"/>
                    <a:pt x="552450" y="609600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4" name="Freeform 203"/>
            <p:cNvSpPr/>
            <p:nvPr/>
          </p:nvSpPr>
          <p:spPr bwMode="auto">
            <a:xfrm>
              <a:off x="4572000" y="3371851"/>
              <a:ext cx="719137" cy="659979"/>
            </a:xfrm>
            <a:custGeom>
              <a:avLst/>
              <a:gdLst>
                <a:gd name="connsiteX0" fmla="*/ 0 w 704850"/>
                <a:gd name="connsiteY0" fmla="*/ 671512 h 682073"/>
                <a:gd name="connsiteX1" fmla="*/ 233363 w 704850"/>
                <a:gd name="connsiteY1" fmla="*/ 623887 h 682073"/>
                <a:gd name="connsiteX2" fmla="*/ 500063 w 704850"/>
                <a:gd name="connsiteY2" fmla="*/ 223837 h 682073"/>
                <a:gd name="connsiteX3" fmla="*/ 704850 w 704850"/>
                <a:gd name="connsiteY3" fmla="*/ 0 h 682073"/>
                <a:gd name="connsiteX0" fmla="*/ 0 w 704850"/>
                <a:gd name="connsiteY0" fmla="*/ 671512 h 674155"/>
                <a:gd name="connsiteX1" fmla="*/ 223838 w 704850"/>
                <a:gd name="connsiteY1" fmla="*/ 571499 h 674155"/>
                <a:gd name="connsiteX2" fmla="*/ 500063 w 704850"/>
                <a:gd name="connsiteY2" fmla="*/ 223837 h 674155"/>
                <a:gd name="connsiteX3" fmla="*/ 704850 w 704850"/>
                <a:gd name="connsiteY3" fmla="*/ 0 h 674155"/>
                <a:gd name="connsiteX0" fmla="*/ 0 w 704850"/>
                <a:gd name="connsiteY0" fmla="*/ 671512 h 674266"/>
                <a:gd name="connsiteX1" fmla="*/ 223838 w 704850"/>
                <a:gd name="connsiteY1" fmla="*/ 571499 h 674266"/>
                <a:gd name="connsiteX2" fmla="*/ 476251 w 704850"/>
                <a:gd name="connsiteY2" fmla="*/ 209549 h 674266"/>
                <a:gd name="connsiteX3" fmla="*/ 704850 w 704850"/>
                <a:gd name="connsiteY3" fmla="*/ 0 h 674266"/>
                <a:gd name="connsiteX0" fmla="*/ 0 w 719137"/>
                <a:gd name="connsiteY0" fmla="*/ 657225 h 659979"/>
                <a:gd name="connsiteX1" fmla="*/ 223838 w 719137"/>
                <a:gd name="connsiteY1" fmla="*/ 557212 h 659979"/>
                <a:gd name="connsiteX2" fmla="*/ 476251 w 719137"/>
                <a:gd name="connsiteY2" fmla="*/ 195262 h 659979"/>
                <a:gd name="connsiteX3" fmla="*/ 719137 w 719137"/>
                <a:gd name="connsiteY3" fmla="*/ 0 h 659979"/>
                <a:gd name="connsiteX0" fmla="*/ 0 w 719137"/>
                <a:gd name="connsiteY0" fmla="*/ 657225 h 659979"/>
                <a:gd name="connsiteX1" fmla="*/ 223838 w 719137"/>
                <a:gd name="connsiteY1" fmla="*/ 557212 h 659979"/>
                <a:gd name="connsiteX2" fmla="*/ 476251 w 719137"/>
                <a:gd name="connsiteY2" fmla="*/ 195262 h 659979"/>
                <a:gd name="connsiteX3" fmla="*/ 719137 w 719137"/>
                <a:gd name="connsiteY3" fmla="*/ 0 h 65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9137" h="659979">
                  <a:moveTo>
                    <a:pt x="0" y="657225"/>
                  </a:moveTo>
                  <a:cubicBezTo>
                    <a:pt x="75009" y="670718"/>
                    <a:pt x="144463" y="634206"/>
                    <a:pt x="223838" y="557212"/>
                  </a:cubicBezTo>
                  <a:cubicBezTo>
                    <a:pt x="303213" y="480218"/>
                    <a:pt x="393701" y="288131"/>
                    <a:pt x="476251" y="195262"/>
                  </a:cubicBezTo>
                  <a:cubicBezTo>
                    <a:pt x="558801" y="102393"/>
                    <a:pt x="598884" y="21828"/>
                    <a:pt x="719137" y="0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5" name="Freeform 204"/>
            <p:cNvSpPr/>
            <p:nvPr/>
          </p:nvSpPr>
          <p:spPr bwMode="auto">
            <a:xfrm>
              <a:off x="5319713" y="3414651"/>
              <a:ext cx="647700" cy="528699"/>
            </a:xfrm>
            <a:custGeom>
              <a:avLst/>
              <a:gdLst>
                <a:gd name="connsiteX0" fmla="*/ 0 w 657225"/>
                <a:gd name="connsiteY0" fmla="*/ 0 h 519486"/>
                <a:gd name="connsiteX1" fmla="*/ 342900 w 657225"/>
                <a:gd name="connsiteY1" fmla="*/ 409575 h 519486"/>
                <a:gd name="connsiteX2" fmla="*/ 657225 w 657225"/>
                <a:gd name="connsiteY2" fmla="*/ 519112 h 519486"/>
                <a:gd name="connsiteX0" fmla="*/ 0 w 657225"/>
                <a:gd name="connsiteY0" fmla="*/ 0 h 519486"/>
                <a:gd name="connsiteX1" fmla="*/ 342900 w 657225"/>
                <a:gd name="connsiteY1" fmla="*/ 409575 h 519486"/>
                <a:gd name="connsiteX2" fmla="*/ 657225 w 657225"/>
                <a:gd name="connsiteY2" fmla="*/ 519112 h 519486"/>
                <a:gd name="connsiteX0" fmla="*/ 0 w 657225"/>
                <a:gd name="connsiteY0" fmla="*/ 60 h 519546"/>
                <a:gd name="connsiteX1" fmla="*/ 342900 w 657225"/>
                <a:gd name="connsiteY1" fmla="*/ 409635 h 519546"/>
                <a:gd name="connsiteX2" fmla="*/ 657225 w 657225"/>
                <a:gd name="connsiteY2" fmla="*/ 519172 h 519546"/>
                <a:gd name="connsiteX0" fmla="*/ 0 w 657225"/>
                <a:gd name="connsiteY0" fmla="*/ 60 h 519546"/>
                <a:gd name="connsiteX1" fmla="*/ 395287 w 657225"/>
                <a:gd name="connsiteY1" fmla="*/ 409635 h 519546"/>
                <a:gd name="connsiteX2" fmla="*/ 657225 w 657225"/>
                <a:gd name="connsiteY2" fmla="*/ 519172 h 519546"/>
                <a:gd name="connsiteX0" fmla="*/ 0 w 671513"/>
                <a:gd name="connsiteY0" fmla="*/ 61 h 562214"/>
                <a:gd name="connsiteX1" fmla="*/ 395287 w 671513"/>
                <a:gd name="connsiteY1" fmla="*/ 409636 h 562214"/>
                <a:gd name="connsiteX2" fmla="*/ 671513 w 671513"/>
                <a:gd name="connsiteY2" fmla="*/ 562036 h 562214"/>
                <a:gd name="connsiteX0" fmla="*/ 0 w 671513"/>
                <a:gd name="connsiteY0" fmla="*/ 61 h 562036"/>
                <a:gd name="connsiteX1" fmla="*/ 395287 w 671513"/>
                <a:gd name="connsiteY1" fmla="*/ 409636 h 562036"/>
                <a:gd name="connsiteX2" fmla="*/ 671513 w 671513"/>
                <a:gd name="connsiteY2" fmla="*/ 562036 h 562036"/>
                <a:gd name="connsiteX0" fmla="*/ 0 w 647700"/>
                <a:gd name="connsiteY0" fmla="*/ 61 h 528699"/>
                <a:gd name="connsiteX1" fmla="*/ 395287 w 647700"/>
                <a:gd name="connsiteY1" fmla="*/ 409636 h 528699"/>
                <a:gd name="connsiteX2" fmla="*/ 647700 w 647700"/>
                <a:gd name="connsiteY2" fmla="*/ 528699 h 52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528699">
                  <a:moveTo>
                    <a:pt x="0" y="61"/>
                  </a:moveTo>
                  <a:cubicBezTo>
                    <a:pt x="197644" y="-5099"/>
                    <a:pt x="287337" y="321530"/>
                    <a:pt x="395287" y="409636"/>
                  </a:cubicBezTo>
                  <a:cubicBezTo>
                    <a:pt x="503237" y="497742"/>
                    <a:pt x="531019" y="523143"/>
                    <a:pt x="647700" y="528699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6" name="Freeform 205"/>
            <p:cNvSpPr/>
            <p:nvPr/>
          </p:nvSpPr>
          <p:spPr bwMode="auto">
            <a:xfrm>
              <a:off x="5986463" y="3305972"/>
              <a:ext cx="542924" cy="675478"/>
            </a:xfrm>
            <a:custGeom>
              <a:avLst/>
              <a:gdLst>
                <a:gd name="connsiteX0" fmla="*/ 0 w 547687"/>
                <a:gd name="connsiteY0" fmla="*/ 672012 h 672012"/>
                <a:gd name="connsiteX1" fmla="*/ 204787 w 547687"/>
                <a:gd name="connsiteY1" fmla="*/ 476750 h 672012"/>
                <a:gd name="connsiteX2" fmla="*/ 252412 w 547687"/>
                <a:gd name="connsiteY2" fmla="*/ 233862 h 672012"/>
                <a:gd name="connsiteX3" fmla="*/ 366712 w 547687"/>
                <a:gd name="connsiteY3" fmla="*/ 38600 h 672012"/>
                <a:gd name="connsiteX4" fmla="*/ 547687 w 547687"/>
                <a:gd name="connsiteY4" fmla="*/ 5262 h 672012"/>
                <a:gd name="connsiteX0" fmla="*/ 0 w 547687"/>
                <a:gd name="connsiteY0" fmla="*/ 672012 h 672012"/>
                <a:gd name="connsiteX1" fmla="*/ 204787 w 547687"/>
                <a:gd name="connsiteY1" fmla="*/ 476750 h 672012"/>
                <a:gd name="connsiteX2" fmla="*/ 252412 w 547687"/>
                <a:gd name="connsiteY2" fmla="*/ 233862 h 672012"/>
                <a:gd name="connsiteX3" fmla="*/ 366712 w 547687"/>
                <a:gd name="connsiteY3" fmla="*/ 38600 h 672012"/>
                <a:gd name="connsiteX4" fmla="*/ 547687 w 547687"/>
                <a:gd name="connsiteY4" fmla="*/ 5262 h 672012"/>
                <a:gd name="connsiteX0" fmla="*/ 0 w 547687"/>
                <a:gd name="connsiteY0" fmla="*/ 672154 h 672154"/>
                <a:gd name="connsiteX1" fmla="*/ 204787 w 547687"/>
                <a:gd name="connsiteY1" fmla="*/ 476892 h 672154"/>
                <a:gd name="connsiteX2" fmla="*/ 285750 w 547687"/>
                <a:gd name="connsiteY2" fmla="*/ 238767 h 672154"/>
                <a:gd name="connsiteX3" fmla="*/ 366712 w 547687"/>
                <a:gd name="connsiteY3" fmla="*/ 38742 h 672154"/>
                <a:gd name="connsiteX4" fmla="*/ 547687 w 547687"/>
                <a:gd name="connsiteY4" fmla="*/ 5404 h 672154"/>
                <a:gd name="connsiteX0" fmla="*/ 0 w 547687"/>
                <a:gd name="connsiteY0" fmla="*/ 671290 h 671290"/>
                <a:gd name="connsiteX1" fmla="*/ 204787 w 547687"/>
                <a:gd name="connsiteY1" fmla="*/ 476028 h 671290"/>
                <a:gd name="connsiteX2" fmla="*/ 285750 w 547687"/>
                <a:gd name="connsiteY2" fmla="*/ 237903 h 671290"/>
                <a:gd name="connsiteX3" fmla="*/ 390524 w 547687"/>
                <a:gd name="connsiteY3" fmla="*/ 42640 h 671290"/>
                <a:gd name="connsiteX4" fmla="*/ 547687 w 547687"/>
                <a:gd name="connsiteY4" fmla="*/ 4540 h 671290"/>
                <a:gd name="connsiteX0" fmla="*/ 0 w 542924"/>
                <a:gd name="connsiteY0" fmla="*/ 675478 h 675478"/>
                <a:gd name="connsiteX1" fmla="*/ 204787 w 542924"/>
                <a:gd name="connsiteY1" fmla="*/ 480216 h 675478"/>
                <a:gd name="connsiteX2" fmla="*/ 285750 w 542924"/>
                <a:gd name="connsiteY2" fmla="*/ 242091 h 675478"/>
                <a:gd name="connsiteX3" fmla="*/ 390524 w 542924"/>
                <a:gd name="connsiteY3" fmla="*/ 46828 h 675478"/>
                <a:gd name="connsiteX4" fmla="*/ 542924 w 542924"/>
                <a:gd name="connsiteY4" fmla="*/ 3965 h 67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4" h="675478">
                  <a:moveTo>
                    <a:pt x="0" y="675478"/>
                  </a:moveTo>
                  <a:cubicBezTo>
                    <a:pt x="148034" y="666746"/>
                    <a:pt x="157162" y="552447"/>
                    <a:pt x="204787" y="480216"/>
                  </a:cubicBezTo>
                  <a:cubicBezTo>
                    <a:pt x="252412" y="407985"/>
                    <a:pt x="254794" y="314322"/>
                    <a:pt x="285750" y="242091"/>
                  </a:cubicBezTo>
                  <a:cubicBezTo>
                    <a:pt x="316706" y="169860"/>
                    <a:pt x="347662" y="86516"/>
                    <a:pt x="390524" y="46828"/>
                  </a:cubicBezTo>
                  <a:cubicBezTo>
                    <a:pt x="433386" y="7140"/>
                    <a:pt x="489743" y="-7941"/>
                    <a:pt x="542924" y="3965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7" name="Freeform 206"/>
            <p:cNvSpPr/>
            <p:nvPr/>
          </p:nvSpPr>
          <p:spPr bwMode="auto">
            <a:xfrm>
              <a:off x="6548437" y="3367086"/>
              <a:ext cx="704850" cy="595313"/>
            </a:xfrm>
            <a:custGeom>
              <a:avLst/>
              <a:gdLst>
                <a:gd name="connsiteX0" fmla="*/ 0 w 781050"/>
                <a:gd name="connsiteY0" fmla="*/ 0 h 722529"/>
                <a:gd name="connsiteX1" fmla="*/ 219075 w 781050"/>
                <a:gd name="connsiteY1" fmla="*/ 180975 h 722529"/>
                <a:gd name="connsiteX2" fmla="*/ 604838 w 781050"/>
                <a:gd name="connsiteY2" fmla="*/ 652463 h 722529"/>
                <a:gd name="connsiteX3" fmla="*/ 781050 w 781050"/>
                <a:gd name="connsiteY3" fmla="*/ 704850 h 722529"/>
                <a:gd name="connsiteX0" fmla="*/ 0 w 781050"/>
                <a:gd name="connsiteY0" fmla="*/ 0 h 722529"/>
                <a:gd name="connsiteX1" fmla="*/ 219075 w 781050"/>
                <a:gd name="connsiteY1" fmla="*/ 180975 h 722529"/>
                <a:gd name="connsiteX2" fmla="*/ 604838 w 781050"/>
                <a:gd name="connsiteY2" fmla="*/ 652463 h 722529"/>
                <a:gd name="connsiteX3" fmla="*/ 781050 w 781050"/>
                <a:gd name="connsiteY3" fmla="*/ 704850 h 722529"/>
                <a:gd name="connsiteX0" fmla="*/ 0 w 781050"/>
                <a:gd name="connsiteY0" fmla="*/ 4174 h 726703"/>
                <a:gd name="connsiteX1" fmla="*/ 128588 w 781050"/>
                <a:gd name="connsiteY1" fmla="*/ 18462 h 726703"/>
                <a:gd name="connsiteX2" fmla="*/ 219075 w 781050"/>
                <a:gd name="connsiteY2" fmla="*/ 185149 h 726703"/>
                <a:gd name="connsiteX3" fmla="*/ 604838 w 781050"/>
                <a:gd name="connsiteY3" fmla="*/ 656637 h 726703"/>
                <a:gd name="connsiteX4" fmla="*/ 781050 w 781050"/>
                <a:gd name="connsiteY4" fmla="*/ 709024 h 726703"/>
                <a:gd name="connsiteX0" fmla="*/ 0 w 781050"/>
                <a:gd name="connsiteY0" fmla="*/ 0 h 722529"/>
                <a:gd name="connsiteX1" fmla="*/ 128588 w 781050"/>
                <a:gd name="connsiteY1" fmla="*/ 14288 h 722529"/>
                <a:gd name="connsiteX2" fmla="*/ 219075 w 781050"/>
                <a:gd name="connsiteY2" fmla="*/ 180975 h 722529"/>
                <a:gd name="connsiteX3" fmla="*/ 604838 w 781050"/>
                <a:gd name="connsiteY3" fmla="*/ 652463 h 722529"/>
                <a:gd name="connsiteX4" fmla="*/ 781050 w 781050"/>
                <a:gd name="connsiteY4" fmla="*/ 704850 h 722529"/>
                <a:gd name="connsiteX0" fmla="*/ 0 w 781050"/>
                <a:gd name="connsiteY0" fmla="*/ 0 h 722529"/>
                <a:gd name="connsiteX1" fmla="*/ 128588 w 781050"/>
                <a:gd name="connsiteY1" fmla="*/ 14288 h 722529"/>
                <a:gd name="connsiteX2" fmla="*/ 219075 w 781050"/>
                <a:gd name="connsiteY2" fmla="*/ 180975 h 722529"/>
                <a:gd name="connsiteX3" fmla="*/ 604838 w 781050"/>
                <a:gd name="connsiteY3" fmla="*/ 652463 h 722529"/>
                <a:gd name="connsiteX4" fmla="*/ 781050 w 781050"/>
                <a:gd name="connsiteY4" fmla="*/ 704850 h 722529"/>
                <a:gd name="connsiteX0" fmla="*/ 0 w 781050"/>
                <a:gd name="connsiteY0" fmla="*/ 0 h 722529"/>
                <a:gd name="connsiteX1" fmla="*/ 219075 w 781050"/>
                <a:gd name="connsiteY1" fmla="*/ 180975 h 722529"/>
                <a:gd name="connsiteX2" fmla="*/ 604838 w 781050"/>
                <a:gd name="connsiteY2" fmla="*/ 652463 h 722529"/>
                <a:gd name="connsiteX3" fmla="*/ 781050 w 781050"/>
                <a:gd name="connsiteY3" fmla="*/ 704850 h 722529"/>
                <a:gd name="connsiteX0" fmla="*/ 0 w 781050"/>
                <a:gd name="connsiteY0" fmla="*/ 0 h 722529"/>
                <a:gd name="connsiteX1" fmla="*/ 219075 w 781050"/>
                <a:gd name="connsiteY1" fmla="*/ 180975 h 722529"/>
                <a:gd name="connsiteX2" fmla="*/ 604838 w 781050"/>
                <a:gd name="connsiteY2" fmla="*/ 652463 h 722529"/>
                <a:gd name="connsiteX3" fmla="*/ 781050 w 781050"/>
                <a:gd name="connsiteY3" fmla="*/ 704850 h 722529"/>
                <a:gd name="connsiteX0" fmla="*/ 0 w 747713"/>
                <a:gd name="connsiteY0" fmla="*/ 0 h 603467"/>
                <a:gd name="connsiteX1" fmla="*/ 185738 w 747713"/>
                <a:gd name="connsiteY1" fmla="*/ 61913 h 603467"/>
                <a:gd name="connsiteX2" fmla="*/ 571501 w 747713"/>
                <a:gd name="connsiteY2" fmla="*/ 533401 h 603467"/>
                <a:gd name="connsiteX3" fmla="*/ 747713 w 747713"/>
                <a:gd name="connsiteY3" fmla="*/ 585788 h 603467"/>
                <a:gd name="connsiteX0" fmla="*/ 0 w 747713"/>
                <a:gd name="connsiteY0" fmla="*/ 0 h 601932"/>
                <a:gd name="connsiteX1" fmla="*/ 195263 w 747713"/>
                <a:gd name="connsiteY1" fmla="*/ 95250 h 601932"/>
                <a:gd name="connsiteX2" fmla="*/ 571501 w 747713"/>
                <a:gd name="connsiteY2" fmla="*/ 533401 h 601932"/>
                <a:gd name="connsiteX3" fmla="*/ 747713 w 747713"/>
                <a:gd name="connsiteY3" fmla="*/ 585788 h 601932"/>
                <a:gd name="connsiteX0" fmla="*/ 0 w 704850"/>
                <a:gd name="connsiteY0" fmla="*/ 0 h 609072"/>
                <a:gd name="connsiteX1" fmla="*/ 195263 w 704850"/>
                <a:gd name="connsiteY1" fmla="*/ 95250 h 609072"/>
                <a:gd name="connsiteX2" fmla="*/ 571501 w 704850"/>
                <a:gd name="connsiteY2" fmla="*/ 533401 h 609072"/>
                <a:gd name="connsiteX3" fmla="*/ 704850 w 704850"/>
                <a:gd name="connsiteY3" fmla="*/ 595313 h 609072"/>
                <a:gd name="connsiteX0" fmla="*/ 0 w 704850"/>
                <a:gd name="connsiteY0" fmla="*/ 0 h 595313"/>
                <a:gd name="connsiteX1" fmla="*/ 195263 w 704850"/>
                <a:gd name="connsiteY1" fmla="*/ 95250 h 595313"/>
                <a:gd name="connsiteX2" fmla="*/ 571501 w 704850"/>
                <a:gd name="connsiteY2" fmla="*/ 533401 h 595313"/>
                <a:gd name="connsiteX3" fmla="*/ 704850 w 704850"/>
                <a:gd name="connsiteY3" fmla="*/ 595313 h 595313"/>
                <a:gd name="connsiteX0" fmla="*/ 0 w 704850"/>
                <a:gd name="connsiteY0" fmla="*/ 0 h 595313"/>
                <a:gd name="connsiteX1" fmla="*/ 195263 w 704850"/>
                <a:gd name="connsiteY1" fmla="*/ 95250 h 595313"/>
                <a:gd name="connsiteX2" fmla="*/ 523876 w 704850"/>
                <a:gd name="connsiteY2" fmla="*/ 481013 h 595313"/>
                <a:gd name="connsiteX3" fmla="*/ 704850 w 704850"/>
                <a:gd name="connsiteY3" fmla="*/ 595313 h 59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595313">
                  <a:moveTo>
                    <a:pt x="0" y="0"/>
                  </a:moveTo>
                  <a:cubicBezTo>
                    <a:pt x="117078" y="9128"/>
                    <a:pt x="107950" y="15081"/>
                    <a:pt x="195263" y="95250"/>
                  </a:cubicBezTo>
                  <a:cubicBezTo>
                    <a:pt x="282576" y="175419"/>
                    <a:pt x="438945" y="397669"/>
                    <a:pt x="523876" y="481013"/>
                  </a:cubicBezTo>
                  <a:cubicBezTo>
                    <a:pt x="608807" y="564357"/>
                    <a:pt x="611982" y="587376"/>
                    <a:pt x="704850" y="595313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8" name="Freeform 207"/>
            <p:cNvSpPr/>
            <p:nvPr/>
          </p:nvSpPr>
          <p:spPr bwMode="auto">
            <a:xfrm>
              <a:off x="7243763" y="3371834"/>
              <a:ext cx="633412" cy="542941"/>
            </a:xfrm>
            <a:custGeom>
              <a:avLst/>
              <a:gdLst>
                <a:gd name="connsiteX0" fmla="*/ 0 w 633412"/>
                <a:gd name="connsiteY0" fmla="*/ 542925 h 542925"/>
                <a:gd name="connsiteX1" fmla="*/ 214312 w 633412"/>
                <a:gd name="connsiteY1" fmla="*/ 414338 h 542925"/>
                <a:gd name="connsiteX2" fmla="*/ 476250 w 633412"/>
                <a:gd name="connsiteY2" fmla="*/ 85725 h 542925"/>
                <a:gd name="connsiteX3" fmla="*/ 633412 w 633412"/>
                <a:gd name="connsiteY3" fmla="*/ 0 h 542925"/>
                <a:gd name="connsiteX0" fmla="*/ 0 w 633412"/>
                <a:gd name="connsiteY0" fmla="*/ 542925 h 542925"/>
                <a:gd name="connsiteX1" fmla="*/ 214312 w 633412"/>
                <a:gd name="connsiteY1" fmla="*/ 414338 h 542925"/>
                <a:gd name="connsiteX2" fmla="*/ 476250 w 633412"/>
                <a:gd name="connsiteY2" fmla="*/ 85725 h 542925"/>
                <a:gd name="connsiteX3" fmla="*/ 633412 w 633412"/>
                <a:gd name="connsiteY3" fmla="*/ 0 h 542925"/>
                <a:gd name="connsiteX0" fmla="*/ 0 w 633412"/>
                <a:gd name="connsiteY0" fmla="*/ 542925 h 542925"/>
                <a:gd name="connsiteX1" fmla="*/ 252412 w 633412"/>
                <a:gd name="connsiteY1" fmla="*/ 385763 h 542925"/>
                <a:gd name="connsiteX2" fmla="*/ 476250 w 633412"/>
                <a:gd name="connsiteY2" fmla="*/ 85725 h 542925"/>
                <a:gd name="connsiteX3" fmla="*/ 633412 w 633412"/>
                <a:gd name="connsiteY3" fmla="*/ 0 h 542925"/>
                <a:gd name="connsiteX0" fmla="*/ 0 w 633412"/>
                <a:gd name="connsiteY0" fmla="*/ 542925 h 542925"/>
                <a:gd name="connsiteX1" fmla="*/ 252412 w 633412"/>
                <a:gd name="connsiteY1" fmla="*/ 385763 h 542925"/>
                <a:gd name="connsiteX2" fmla="*/ 447675 w 633412"/>
                <a:gd name="connsiteY2" fmla="*/ 90487 h 542925"/>
                <a:gd name="connsiteX3" fmla="*/ 633412 w 633412"/>
                <a:gd name="connsiteY3" fmla="*/ 0 h 542925"/>
                <a:gd name="connsiteX0" fmla="*/ 0 w 633412"/>
                <a:gd name="connsiteY0" fmla="*/ 542941 h 542941"/>
                <a:gd name="connsiteX1" fmla="*/ 252412 w 633412"/>
                <a:gd name="connsiteY1" fmla="*/ 385779 h 542941"/>
                <a:gd name="connsiteX2" fmla="*/ 447675 w 633412"/>
                <a:gd name="connsiteY2" fmla="*/ 90503 h 542941"/>
                <a:gd name="connsiteX3" fmla="*/ 633412 w 633412"/>
                <a:gd name="connsiteY3" fmla="*/ 16 h 54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3412" h="542941">
                  <a:moveTo>
                    <a:pt x="0" y="542941"/>
                  </a:moveTo>
                  <a:cubicBezTo>
                    <a:pt x="124618" y="535797"/>
                    <a:pt x="177800" y="461185"/>
                    <a:pt x="252412" y="385779"/>
                  </a:cubicBezTo>
                  <a:cubicBezTo>
                    <a:pt x="327024" y="310373"/>
                    <a:pt x="384175" y="154797"/>
                    <a:pt x="447675" y="90503"/>
                  </a:cubicBezTo>
                  <a:cubicBezTo>
                    <a:pt x="511175" y="26209"/>
                    <a:pt x="510380" y="-778"/>
                    <a:pt x="633412" y="16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3495687" y="3235429"/>
            <a:ext cx="4381500" cy="731488"/>
            <a:chOff x="3495675" y="3300342"/>
            <a:chExt cx="4381500" cy="731488"/>
          </a:xfrm>
        </p:grpSpPr>
        <p:sp>
          <p:nvSpPr>
            <p:cNvPr id="210" name="Freeform 209"/>
            <p:cNvSpPr/>
            <p:nvPr/>
          </p:nvSpPr>
          <p:spPr bwMode="auto">
            <a:xfrm>
              <a:off x="3495675" y="3300342"/>
              <a:ext cx="571499" cy="728733"/>
            </a:xfrm>
            <a:custGeom>
              <a:avLst/>
              <a:gdLst>
                <a:gd name="connsiteX0" fmla="*/ 0 w 561975"/>
                <a:gd name="connsiteY0" fmla="*/ 657225 h 657225"/>
                <a:gd name="connsiteX1" fmla="*/ 200025 w 561975"/>
                <a:gd name="connsiteY1" fmla="*/ 209550 h 657225"/>
                <a:gd name="connsiteX2" fmla="*/ 561975 w 561975"/>
                <a:gd name="connsiteY2" fmla="*/ 0 h 657225"/>
                <a:gd name="connsiteX0" fmla="*/ 0 w 509587"/>
                <a:gd name="connsiteY0" fmla="*/ 714375 h 714375"/>
                <a:gd name="connsiteX1" fmla="*/ 200025 w 509587"/>
                <a:gd name="connsiteY1" fmla="*/ 266700 h 714375"/>
                <a:gd name="connsiteX2" fmla="*/ 509587 w 509587"/>
                <a:gd name="connsiteY2" fmla="*/ 0 h 714375"/>
                <a:gd name="connsiteX0" fmla="*/ 0 w 509587"/>
                <a:gd name="connsiteY0" fmla="*/ 714451 h 714451"/>
                <a:gd name="connsiteX1" fmla="*/ 200025 w 509587"/>
                <a:gd name="connsiteY1" fmla="*/ 266776 h 714451"/>
                <a:gd name="connsiteX2" fmla="*/ 509587 w 509587"/>
                <a:gd name="connsiteY2" fmla="*/ 76 h 714451"/>
                <a:gd name="connsiteX0" fmla="*/ 0 w 571499"/>
                <a:gd name="connsiteY0" fmla="*/ 728733 h 728733"/>
                <a:gd name="connsiteX1" fmla="*/ 200025 w 571499"/>
                <a:gd name="connsiteY1" fmla="*/ 281058 h 728733"/>
                <a:gd name="connsiteX2" fmla="*/ 571499 w 571499"/>
                <a:gd name="connsiteY2" fmla="*/ 70 h 72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499" h="728733">
                  <a:moveTo>
                    <a:pt x="0" y="728733"/>
                  </a:moveTo>
                  <a:cubicBezTo>
                    <a:pt x="53181" y="559664"/>
                    <a:pt x="104775" y="402502"/>
                    <a:pt x="200025" y="281058"/>
                  </a:cubicBezTo>
                  <a:cubicBezTo>
                    <a:pt x="295275" y="159614"/>
                    <a:pt x="436562" y="-3899"/>
                    <a:pt x="571499" y="70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1" name="Freeform 210"/>
            <p:cNvSpPr/>
            <p:nvPr/>
          </p:nvSpPr>
          <p:spPr bwMode="auto">
            <a:xfrm>
              <a:off x="4057651" y="3348038"/>
              <a:ext cx="552450" cy="609615"/>
            </a:xfrm>
            <a:custGeom>
              <a:avLst/>
              <a:gdLst>
                <a:gd name="connsiteX0" fmla="*/ 0 w 523875"/>
                <a:gd name="connsiteY0" fmla="*/ 0 h 533400"/>
                <a:gd name="connsiteX1" fmla="*/ 366712 w 523875"/>
                <a:gd name="connsiteY1" fmla="*/ 381000 h 533400"/>
                <a:gd name="connsiteX2" fmla="*/ 523875 w 523875"/>
                <a:gd name="connsiteY2" fmla="*/ 533400 h 533400"/>
                <a:gd name="connsiteX0" fmla="*/ 0 w 528637"/>
                <a:gd name="connsiteY0" fmla="*/ 0 h 609600"/>
                <a:gd name="connsiteX1" fmla="*/ 371474 w 528637"/>
                <a:gd name="connsiteY1" fmla="*/ 457200 h 609600"/>
                <a:gd name="connsiteX2" fmla="*/ 528637 w 528637"/>
                <a:gd name="connsiteY2" fmla="*/ 609600 h 609600"/>
                <a:gd name="connsiteX0" fmla="*/ 0 w 528637"/>
                <a:gd name="connsiteY0" fmla="*/ 0 h 609600"/>
                <a:gd name="connsiteX1" fmla="*/ 304799 w 528637"/>
                <a:gd name="connsiteY1" fmla="*/ 385763 h 609600"/>
                <a:gd name="connsiteX2" fmla="*/ 528637 w 528637"/>
                <a:gd name="connsiteY2" fmla="*/ 609600 h 609600"/>
                <a:gd name="connsiteX0" fmla="*/ 0 w 500062"/>
                <a:gd name="connsiteY0" fmla="*/ 0 h 609600"/>
                <a:gd name="connsiteX1" fmla="*/ 304799 w 500062"/>
                <a:gd name="connsiteY1" fmla="*/ 385763 h 609600"/>
                <a:gd name="connsiteX2" fmla="*/ 500062 w 500062"/>
                <a:gd name="connsiteY2" fmla="*/ 609600 h 609600"/>
                <a:gd name="connsiteX0" fmla="*/ 0 w 500062"/>
                <a:gd name="connsiteY0" fmla="*/ 0 h 609600"/>
                <a:gd name="connsiteX1" fmla="*/ 304799 w 500062"/>
                <a:gd name="connsiteY1" fmla="*/ 385763 h 609600"/>
                <a:gd name="connsiteX2" fmla="*/ 500062 w 500062"/>
                <a:gd name="connsiteY2" fmla="*/ 609600 h 609600"/>
                <a:gd name="connsiteX0" fmla="*/ 0 w 500062"/>
                <a:gd name="connsiteY0" fmla="*/ 0 h 609600"/>
                <a:gd name="connsiteX1" fmla="*/ 304799 w 500062"/>
                <a:gd name="connsiteY1" fmla="*/ 385763 h 609600"/>
                <a:gd name="connsiteX2" fmla="*/ 500062 w 500062"/>
                <a:gd name="connsiteY2" fmla="*/ 609600 h 609600"/>
                <a:gd name="connsiteX0" fmla="*/ 0 w 500062"/>
                <a:gd name="connsiteY0" fmla="*/ 0 h 609615"/>
                <a:gd name="connsiteX1" fmla="*/ 304799 w 500062"/>
                <a:gd name="connsiteY1" fmla="*/ 385763 h 609615"/>
                <a:gd name="connsiteX2" fmla="*/ 500062 w 500062"/>
                <a:gd name="connsiteY2" fmla="*/ 609600 h 609615"/>
                <a:gd name="connsiteX0" fmla="*/ 0 w 552450"/>
                <a:gd name="connsiteY0" fmla="*/ 0 h 609615"/>
                <a:gd name="connsiteX1" fmla="*/ 304799 w 552450"/>
                <a:gd name="connsiteY1" fmla="*/ 385763 h 609615"/>
                <a:gd name="connsiteX2" fmla="*/ 552450 w 552450"/>
                <a:gd name="connsiteY2" fmla="*/ 609600 h 60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450" h="609615">
                  <a:moveTo>
                    <a:pt x="0" y="0"/>
                  </a:moveTo>
                  <a:cubicBezTo>
                    <a:pt x="166688" y="14288"/>
                    <a:pt x="212724" y="284163"/>
                    <a:pt x="304799" y="385763"/>
                  </a:cubicBezTo>
                  <a:cubicBezTo>
                    <a:pt x="396874" y="487363"/>
                    <a:pt x="450850" y="611188"/>
                    <a:pt x="552450" y="609600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2" name="Freeform 211"/>
            <p:cNvSpPr/>
            <p:nvPr/>
          </p:nvSpPr>
          <p:spPr bwMode="auto">
            <a:xfrm>
              <a:off x="4572000" y="3371851"/>
              <a:ext cx="719137" cy="659979"/>
            </a:xfrm>
            <a:custGeom>
              <a:avLst/>
              <a:gdLst>
                <a:gd name="connsiteX0" fmla="*/ 0 w 704850"/>
                <a:gd name="connsiteY0" fmla="*/ 671512 h 682073"/>
                <a:gd name="connsiteX1" fmla="*/ 233363 w 704850"/>
                <a:gd name="connsiteY1" fmla="*/ 623887 h 682073"/>
                <a:gd name="connsiteX2" fmla="*/ 500063 w 704850"/>
                <a:gd name="connsiteY2" fmla="*/ 223837 h 682073"/>
                <a:gd name="connsiteX3" fmla="*/ 704850 w 704850"/>
                <a:gd name="connsiteY3" fmla="*/ 0 h 682073"/>
                <a:gd name="connsiteX0" fmla="*/ 0 w 704850"/>
                <a:gd name="connsiteY0" fmla="*/ 671512 h 674155"/>
                <a:gd name="connsiteX1" fmla="*/ 223838 w 704850"/>
                <a:gd name="connsiteY1" fmla="*/ 571499 h 674155"/>
                <a:gd name="connsiteX2" fmla="*/ 500063 w 704850"/>
                <a:gd name="connsiteY2" fmla="*/ 223837 h 674155"/>
                <a:gd name="connsiteX3" fmla="*/ 704850 w 704850"/>
                <a:gd name="connsiteY3" fmla="*/ 0 h 674155"/>
                <a:gd name="connsiteX0" fmla="*/ 0 w 704850"/>
                <a:gd name="connsiteY0" fmla="*/ 671512 h 674266"/>
                <a:gd name="connsiteX1" fmla="*/ 223838 w 704850"/>
                <a:gd name="connsiteY1" fmla="*/ 571499 h 674266"/>
                <a:gd name="connsiteX2" fmla="*/ 476251 w 704850"/>
                <a:gd name="connsiteY2" fmla="*/ 209549 h 674266"/>
                <a:gd name="connsiteX3" fmla="*/ 704850 w 704850"/>
                <a:gd name="connsiteY3" fmla="*/ 0 h 674266"/>
                <a:gd name="connsiteX0" fmla="*/ 0 w 719137"/>
                <a:gd name="connsiteY0" fmla="*/ 657225 h 659979"/>
                <a:gd name="connsiteX1" fmla="*/ 223838 w 719137"/>
                <a:gd name="connsiteY1" fmla="*/ 557212 h 659979"/>
                <a:gd name="connsiteX2" fmla="*/ 476251 w 719137"/>
                <a:gd name="connsiteY2" fmla="*/ 195262 h 659979"/>
                <a:gd name="connsiteX3" fmla="*/ 719137 w 719137"/>
                <a:gd name="connsiteY3" fmla="*/ 0 h 659979"/>
                <a:gd name="connsiteX0" fmla="*/ 0 w 719137"/>
                <a:gd name="connsiteY0" fmla="*/ 657225 h 659979"/>
                <a:gd name="connsiteX1" fmla="*/ 223838 w 719137"/>
                <a:gd name="connsiteY1" fmla="*/ 557212 h 659979"/>
                <a:gd name="connsiteX2" fmla="*/ 476251 w 719137"/>
                <a:gd name="connsiteY2" fmla="*/ 195262 h 659979"/>
                <a:gd name="connsiteX3" fmla="*/ 719137 w 719137"/>
                <a:gd name="connsiteY3" fmla="*/ 0 h 65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9137" h="659979">
                  <a:moveTo>
                    <a:pt x="0" y="657225"/>
                  </a:moveTo>
                  <a:cubicBezTo>
                    <a:pt x="75009" y="670718"/>
                    <a:pt x="144463" y="634206"/>
                    <a:pt x="223838" y="557212"/>
                  </a:cubicBezTo>
                  <a:cubicBezTo>
                    <a:pt x="303213" y="480218"/>
                    <a:pt x="393701" y="288131"/>
                    <a:pt x="476251" y="195262"/>
                  </a:cubicBezTo>
                  <a:cubicBezTo>
                    <a:pt x="558801" y="102393"/>
                    <a:pt x="598884" y="21828"/>
                    <a:pt x="719137" y="0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3" name="Freeform 212"/>
            <p:cNvSpPr/>
            <p:nvPr/>
          </p:nvSpPr>
          <p:spPr bwMode="auto">
            <a:xfrm>
              <a:off x="5319713" y="3414651"/>
              <a:ext cx="647700" cy="528699"/>
            </a:xfrm>
            <a:custGeom>
              <a:avLst/>
              <a:gdLst>
                <a:gd name="connsiteX0" fmla="*/ 0 w 657225"/>
                <a:gd name="connsiteY0" fmla="*/ 0 h 519486"/>
                <a:gd name="connsiteX1" fmla="*/ 342900 w 657225"/>
                <a:gd name="connsiteY1" fmla="*/ 409575 h 519486"/>
                <a:gd name="connsiteX2" fmla="*/ 657225 w 657225"/>
                <a:gd name="connsiteY2" fmla="*/ 519112 h 519486"/>
                <a:gd name="connsiteX0" fmla="*/ 0 w 657225"/>
                <a:gd name="connsiteY0" fmla="*/ 0 h 519486"/>
                <a:gd name="connsiteX1" fmla="*/ 342900 w 657225"/>
                <a:gd name="connsiteY1" fmla="*/ 409575 h 519486"/>
                <a:gd name="connsiteX2" fmla="*/ 657225 w 657225"/>
                <a:gd name="connsiteY2" fmla="*/ 519112 h 519486"/>
                <a:gd name="connsiteX0" fmla="*/ 0 w 657225"/>
                <a:gd name="connsiteY0" fmla="*/ 60 h 519546"/>
                <a:gd name="connsiteX1" fmla="*/ 342900 w 657225"/>
                <a:gd name="connsiteY1" fmla="*/ 409635 h 519546"/>
                <a:gd name="connsiteX2" fmla="*/ 657225 w 657225"/>
                <a:gd name="connsiteY2" fmla="*/ 519172 h 519546"/>
                <a:gd name="connsiteX0" fmla="*/ 0 w 657225"/>
                <a:gd name="connsiteY0" fmla="*/ 60 h 519546"/>
                <a:gd name="connsiteX1" fmla="*/ 395287 w 657225"/>
                <a:gd name="connsiteY1" fmla="*/ 409635 h 519546"/>
                <a:gd name="connsiteX2" fmla="*/ 657225 w 657225"/>
                <a:gd name="connsiteY2" fmla="*/ 519172 h 519546"/>
                <a:gd name="connsiteX0" fmla="*/ 0 w 671513"/>
                <a:gd name="connsiteY0" fmla="*/ 61 h 562214"/>
                <a:gd name="connsiteX1" fmla="*/ 395287 w 671513"/>
                <a:gd name="connsiteY1" fmla="*/ 409636 h 562214"/>
                <a:gd name="connsiteX2" fmla="*/ 671513 w 671513"/>
                <a:gd name="connsiteY2" fmla="*/ 562036 h 562214"/>
                <a:gd name="connsiteX0" fmla="*/ 0 w 671513"/>
                <a:gd name="connsiteY0" fmla="*/ 61 h 562036"/>
                <a:gd name="connsiteX1" fmla="*/ 395287 w 671513"/>
                <a:gd name="connsiteY1" fmla="*/ 409636 h 562036"/>
                <a:gd name="connsiteX2" fmla="*/ 671513 w 671513"/>
                <a:gd name="connsiteY2" fmla="*/ 562036 h 562036"/>
                <a:gd name="connsiteX0" fmla="*/ 0 w 647700"/>
                <a:gd name="connsiteY0" fmla="*/ 61 h 528699"/>
                <a:gd name="connsiteX1" fmla="*/ 395287 w 647700"/>
                <a:gd name="connsiteY1" fmla="*/ 409636 h 528699"/>
                <a:gd name="connsiteX2" fmla="*/ 647700 w 647700"/>
                <a:gd name="connsiteY2" fmla="*/ 528699 h 52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528699">
                  <a:moveTo>
                    <a:pt x="0" y="61"/>
                  </a:moveTo>
                  <a:cubicBezTo>
                    <a:pt x="197644" y="-5099"/>
                    <a:pt x="287337" y="321530"/>
                    <a:pt x="395287" y="409636"/>
                  </a:cubicBezTo>
                  <a:cubicBezTo>
                    <a:pt x="503237" y="497742"/>
                    <a:pt x="531019" y="523143"/>
                    <a:pt x="647700" y="528699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4" name="Freeform 213"/>
            <p:cNvSpPr/>
            <p:nvPr/>
          </p:nvSpPr>
          <p:spPr bwMode="auto">
            <a:xfrm>
              <a:off x="5986463" y="3305972"/>
              <a:ext cx="542924" cy="675478"/>
            </a:xfrm>
            <a:custGeom>
              <a:avLst/>
              <a:gdLst>
                <a:gd name="connsiteX0" fmla="*/ 0 w 547687"/>
                <a:gd name="connsiteY0" fmla="*/ 672012 h 672012"/>
                <a:gd name="connsiteX1" fmla="*/ 204787 w 547687"/>
                <a:gd name="connsiteY1" fmla="*/ 476750 h 672012"/>
                <a:gd name="connsiteX2" fmla="*/ 252412 w 547687"/>
                <a:gd name="connsiteY2" fmla="*/ 233862 h 672012"/>
                <a:gd name="connsiteX3" fmla="*/ 366712 w 547687"/>
                <a:gd name="connsiteY3" fmla="*/ 38600 h 672012"/>
                <a:gd name="connsiteX4" fmla="*/ 547687 w 547687"/>
                <a:gd name="connsiteY4" fmla="*/ 5262 h 672012"/>
                <a:gd name="connsiteX0" fmla="*/ 0 w 547687"/>
                <a:gd name="connsiteY0" fmla="*/ 672012 h 672012"/>
                <a:gd name="connsiteX1" fmla="*/ 204787 w 547687"/>
                <a:gd name="connsiteY1" fmla="*/ 476750 h 672012"/>
                <a:gd name="connsiteX2" fmla="*/ 252412 w 547687"/>
                <a:gd name="connsiteY2" fmla="*/ 233862 h 672012"/>
                <a:gd name="connsiteX3" fmla="*/ 366712 w 547687"/>
                <a:gd name="connsiteY3" fmla="*/ 38600 h 672012"/>
                <a:gd name="connsiteX4" fmla="*/ 547687 w 547687"/>
                <a:gd name="connsiteY4" fmla="*/ 5262 h 672012"/>
                <a:gd name="connsiteX0" fmla="*/ 0 w 547687"/>
                <a:gd name="connsiteY0" fmla="*/ 672154 h 672154"/>
                <a:gd name="connsiteX1" fmla="*/ 204787 w 547687"/>
                <a:gd name="connsiteY1" fmla="*/ 476892 h 672154"/>
                <a:gd name="connsiteX2" fmla="*/ 285750 w 547687"/>
                <a:gd name="connsiteY2" fmla="*/ 238767 h 672154"/>
                <a:gd name="connsiteX3" fmla="*/ 366712 w 547687"/>
                <a:gd name="connsiteY3" fmla="*/ 38742 h 672154"/>
                <a:gd name="connsiteX4" fmla="*/ 547687 w 547687"/>
                <a:gd name="connsiteY4" fmla="*/ 5404 h 672154"/>
                <a:gd name="connsiteX0" fmla="*/ 0 w 547687"/>
                <a:gd name="connsiteY0" fmla="*/ 671290 h 671290"/>
                <a:gd name="connsiteX1" fmla="*/ 204787 w 547687"/>
                <a:gd name="connsiteY1" fmla="*/ 476028 h 671290"/>
                <a:gd name="connsiteX2" fmla="*/ 285750 w 547687"/>
                <a:gd name="connsiteY2" fmla="*/ 237903 h 671290"/>
                <a:gd name="connsiteX3" fmla="*/ 390524 w 547687"/>
                <a:gd name="connsiteY3" fmla="*/ 42640 h 671290"/>
                <a:gd name="connsiteX4" fmla="*/ 547687 w 547687"/>
                <a:gd name="connsiteY4" fmla="*/ 4540 h 671290"/>
                <a:gd name="connsiteX0" fmla="*/ 0 w 542924"/>
                <a:gd name="connsiteY0" fmla="*/ 675478 h 675478"/>
                <a:gd name="connsiteX1" fmla="*/ 204787 w 542924"/>
                <a:gd name="connsiteY1" fmla="*/ 480216 h 675478"/>
                <a:gd name="connsiteX2" fmla="*/ 285750 w 542924"/>
                <a:gd name="connsiteY2" fmla="*/ 242091 h 675478"/>
                <a:gd name="connsiteX3" fmla="*/ 390524 w 542924"/>
                <a:gd name="connsiteY3" fmla="*/ 46828 h 675478"/>
                <a:gd name="connsiteX4" fmla="*/ 542924 w 542924"/>
                <a:gd name="connsiteY4" fmla="*/ 3965 h 67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4" h="675478">
                  <a:moveTo>
                    <a:pt x="0" y="675478"/>
                  </a:moveTo>
                  <a:cubicBezTo>
                    <a:pt x="148034" y="666746"/>
                    <a:pt x="157162" y="552447"/>
                    <a:pt x="204787" y="480216"/>
                  </a:cubicBezTo>
                  <a:cubicBezTo>
                    <a:pt x="252412" y="407985"/>
                    <a:pt x="254794" y="314322"/>
                    <a:pt x="285750" y="242091"/>
                  </a:cubicBezTo>
                  <a:cubicBezTo>
                    <a:pt x="316706" y="169860"/>
                    <a:pt x="347662" y="86516"/>
                    <a:pt x="390524" y="46828"/>
                  </a:cubicBezTo>
                  <a:cubicBezTo>
                    <a:pt x="433386" y="7140"/>
                    <a:pt x="489743" y="-7941"/>
                    <a:pt x="542924" y="3965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5" name="Freeform 214"/>
            <p:cNvSpPr/>
            <p:nvPr/>
          </p:nvSpPr>
          <p:spPr bwMode="auto">
            <a:xfrm>
              <a:off x="6548437" y="3367086"/>
              <a:ext cx="704850" cy="595313"/>
            </a:xfrm>
            <a:custGeom>
              <a:avLst/>
              <a:gdLst>
                <a:gd name="connsiteX0" fmla="*/ 0 w 781050"/>
                <a:gd name="connsiteY0" fmla="*/ 0 h 722529"/>
                <a:gd name="connsiteX1" fmla="*/ 219075 w 781050"/>
                <a:gd name="connsiteY1" fmla="*/ 180975 h 722529"/>
                <a:gd name="connsiteX2" fmla="*/ 604838 w 781050"/>
                <a:gd name="connsiteY2" fmla="*/ 652463 h 722529"/>
                <a:gd name="connsiteX3" fmla="*/ 781050 w 781050"/>
                <a:gd name="connsiteY3" fmla="*/ 704850 h 722529"/>
                <a:gd name="connsiteX0" fmla="*/ 0 w 781050"/>
                <a:gd name="connsiteY0" fmla="*/ 0 h 722529"/>
                <a:gd name="connsiteX1" fmla="*/ 219075 w 781050"/>
                <a:gd name="connsiteY1" fmla="*/ 180975 h 722529"/>
                <a:gd name="connsiteX2" fmla="*/ 604838 w 781050"/>
                <a:gd name="connsiteY2" fmla="*/ 652463 h 722529"/>
                <a:gd name="connsiteX3" fmla="*/ 781050 w 781050"/>
                <a:gd name="connsiteY3" fmla="*/ 704850 h 722529"/>
                <a:gd name="connsiteX0" fmla="*/ 0 w 781050"/>
                <a:gd name="connsiteY0" fmla="*/ 4174 h 726703"/>
                <a:gd name="connsiteX1" fmla="*/ 128588 w 781050"/>
                <a:gd name="connsiteY1" fmla="*/ 18462 h 726703"/>
                <a:gd name="connsiteX2" fmla="*/ 219075 w 781050"/>
                <a:gd name="connsiteY2" fmla="*/ 185149 h 726703"/>
                <a:gd name="connsiteX3" fmla="*/ 604838 w 781050"/>
                <a:gd name="connsiteY3" fmla="*/ 656637 h 726703"/>
                <a:gd name="connsiteX4" fmla="*/ 781050 w 781050"/>
                <a:gd name="connsiteY4" fmla="*/ 709024 h 726703"/>
                <a:gd name="connsiteX0" fmla="*/ 0 w 781050"/>
                <a:gd name="connsiteY0" fmla="*/ 0 h 722529"/>
                <a:gd name="connsiteX1" fmla="*/ 128588 w 781050"/>
                <a:gd name="connsiteY1" fmla="*/ 14288 h 722529"/>
                <a:gd name="connsiteX2" fmla="*/ 219075 w 781050"/>
                <a:gd name="connsiteY2" fmla="*/ 180975 h 722529"/>
                <a:gd name="connsiteX3" fmla="*/ 604838 w 781050"/>
                <a:gd name="connsiteY3" fmla="*/ 652463 h 722529"/>
                <a:gd name="connsiteX4" fmla="*/ 781050 w 781050"/>
                <a:gd name="connsiteY4" fmla="*/ 704850 h 722529"/>
                <a:gd name="connsiteX0" fmla="*/ 0 w 781050"/>
                <a:gd name="connsiteY0" fmla="*/ 0 h 722529"/>
                <a:gd name="connsiteX1" fmla="*/ 128588 w 781050"/>
                <a:gd name="connsiteY1" fmla="*/ 14288 h 722529"/>
                <a:gd name="connsiteX2" fmla="*/ 219075 w 781050"/>
                <a:gd name="connsiteY2" fmla="*/ 180975 h 722529"/>
                <a:gd name="connsiteX3" fmla="*/ 604838 w 781050"/>
                <a:gd name="connsiteY3" fmla="*/ 652463 h 722529"/>
                <a:gd name="connsiteX4" fmla="*/ 781050 w 781050"/>
                <a:gd name="connsiteY4" fmla="*/ 704850 h 722529"/>
                <a:gd name="connsiteX0" fmla="*/ 0 w 781050"/>
                <a:gd name="connsiteY0" fmla="*/ 0 h 722529"/>
                <a:gd name="connsiteX1" fmla="*/ 219075 w 781050"/>
                <a:gd name="connsiteY1" fmla="*/ 180975 h 722529"/>
                <a:gd name="connsiteX2" fmla="*/ 604838 w 781050"/>
                <a:gd name="connsiteY2" fmla="*/ 652463 h 722529"/>
                <a:gd name="connsiteX3" fmla="*/ 781050 w 781050"/>
                <a:gd name="connsiteY3" fmla="*/ 704850 h 722529"/>
                <a:gd name="connsiteX0" fmla="*/ 0 w 781050"/>
                <a:gd name="connsiteY0" fmla="*/ 0 h 722529"/>
                <a:gd name="connsiteX1" fmla="*/ 219075 w 781050"/>
                <a:gd name="connsiteY1" fmla="*/ 180975 h 722529"/>
                <a:gd name="connsiteX2" fmla="*/ 604838 w 781050"/>
                <a:gd name="connsiteY2" fmla="*/ 652463 h 722529"/>
                <a:gd name="connsiteX3" fmla="*/ 781050 w 781050"/>
                <a:gd name="connsiteY3" fmla="*/ 704850 h 722529"/>
                <a:gd name="connsiteX0" fmla="*/ 0 w 747713"/>
                <a:gd name="connsiteY0" fmla="*/ 0 h 603467"/>
                <a:gd name="connsiteX1" fmla="*/ 185738 w 747713"/>
                <a:gd name="connsiteY1" fmla="*/ 61913 h 603467"/>
                <a:gd name="connsiteX2" fmla="*/ 571501 w 747713"/>
                <a:gd name="connsiteY2" fmla="*/ 533401 h 603467"/>
                <a:gd name="connsiteX3" fmla="*/ 747713 w 747713"/>
                <a:gd name="connsiteY3" fmla="*/ 585788 h 603467"/>
                <a:gd name="connsiteX0" fmla="*/ 0 w 747713"/>
                <a:gd name="connsiteY0" fmla="*/ 0 h 601932"/>
                <a:gd name="connsiteX1" fmla="*/ 195263 w 747713"/>
                <a:gd name="connsiteY1" fmla="*/ 95250 h 601932"/>
                <a:gd name="connsiteX2" fmla="*/ 571501 w 747713"/>
                <a:gd name="connsiteY2" fmla="*/ 533401 h 601932"/>
                <a:gd name="connsiteX3" fmla="*/ 747713 w 747713"/>
                <a:gd name="connsiteY3" fmla="*/ 585788 h 601932"/>
                <a:gd name="connsiteX0" fmla="*/ 0 w 704850"/>
                <a:gd name="connsiteY0" fmla="*/ 0 h 609072"/>
                <a:gd name="connsiteX1" fmla="*/ 195263 w 704850"/>
                <a:gd name="connsiteY1" fmla="*/ 95250 h 609072"/>
                <a:gd name="connsiteX2" fmla="*/ 571501 w 704850"/>
                <a:gd name="connsiteY2" fmla="*/ 533401 h 609072"/>
                <a:gd name="connsiteX3" fmla="*/ 704850 w 704850"/>
                <a:gd name="connsiteY3" fmla="*/ 595313 h 609072"/>
                <a:gd name="connsiteX0" fmla="*/ 0 w 704850"/>
                <a:gd name="connsiteY0" fmla="*/ 0 h 595313"/>
                <a:gd name="connsiteX1" fmla="*/ 195263 w 704850"/>
                <a:gd name="connsiteY1" fmla="*/ 95250 h 595313"/>
                <a:gd name="connsiteX2" fmla="*/ 571501 w 704850"/>
                <a:gd name="connsiteY2" fmla="*/ 533401 h 595313"/>
                <a:gd name="connsiteX3" fmla="*/ 704850 w 704850"/>
                <a:gd name="connsiteY3" fmla="*/ 595313 h 595313"/>
                <a:gd name="connsiteX0" fmla="*/ 0 w 704850"/>
                <a:gd name="connsiteY0" fmla="*/ 0 h 595313"/>
                <a:gd name="connsiteX1" fmla="*/ 195263 w 704850"/>
                <a:gd name="connsiteY1" fmla="*/ 95250 h 595313"/>
                <a:gd name="connsiteX2" fmla="*/ 523876 w 704850"/>
                <a:gd name="connsiteY2" fmla="*/ 481013 h 595313"/>
                <a:gd name="connsiteX3" fmla="*/ 704850 w 704850"/>
                <a:gd name="connsiteY3" fmla="*/ 595313 h 59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595313">
                  <a:moveTo>
                    <a:pt x="0" y="0"/>
                  </a:moveTo>
                  <a:cubicBezTo>
                    <a:pt x="117078" y="9128"/>
                    <a:pt x="107950" y="15081"/>
                    <a:pt x="195263" y="95250"/>
                  </a:cubicBezTo>
                  <a:cubicBezTo>
                    <a:pt x="282576" y="175419"/>
                    <a:pt x="438945" y="397669"/>
                    <a:pt x="523876" y="481013"/>
                  </a:cubicBezTo>
                  <a:cubicBezTo>
                    <a:pt x="608807" y="564357"/>
                    <a:pt x="611982" y="587376"/>
                    <a:pt x="704850" y="595313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6" name="Freeform 215"/>
            <p:cNvSpPr/>
            <p:nvPr/>
          </p:nvSpPr>
          <p:spPr bwMode="auto">
            <a:xfrm>
              <a:off x="7243763" y="3371834"/>
              <a:ext cx="633412" cy="542941"/>
            </a:xfrm>
            <a:custGeom>
              <a:avLst/>
              <a:gdLst>
                <a:gd name="connsiteX0" fmla="*/ 0 w 633412"/>
                <a:gd name="connsiteY0" fmla="*/ 542925 h 542925"/>
                <a:gd name="connsiteX1" fmla="*/ 214312 w 633412"/>
                <a:gd name="connsiteY1" fmla="*/ 414338 h 542925"/>
                <a:gd name="connsiteX2" fmla="*/ 476250 w 633412"/>
                <a:gd name="connsiteY2" fmla="*/ 85725 h 542925"/>
                <a:gd name="connsiteX3" fmla="*/ 633412 w 633412"/>
                <a:gd name="connsiteY3" fmla="*/ 0 h 542925"/>
                <a:gd name="connsiteX0" fmla="*/ 0 w 633412"/>
                <a:gd name="connsiteY0" fmla="*/ 542925 h 542925"/>
                <a:gd name="connsiteX1" fmla="*/ 214312 w 633412"/>
                <a:gd name="connsiteY1" fmla="*/ 414338 h 542925"/>
                <a:gd name="connsiteX2" fmla="*/ 476250 w 633412"/>
                <a:gd name="connsiteY2" fmla="*/ 85725 h 542925"/>
                <a:gd name="connsiteX3" fmla="*/ 633412 w 633412"/>
                <a:gd name="connsiteY3" fmla="*/ 0 h 542925"/>
                <a:gd name="connsiteX0" fmla="*/ 0 w 633412"/>
                <a:gd name="connsiteY0" fmla="*/ 542925 h 542925"/>
                <a:gd name="connsiteX1" fmla="*/ 252412 w 633412"/>
                <a:gd name="connsiteY1" fmla="*/ 385763 h 542925"/>
                <a:gd name="connsiteX2" fmla="*/ 476250 w 633412"/>
                <a:gd name="connsiteY2" fmla="*/ 85725 h 542925"/>
                <a:gd name="connsiteX3" fmla="*/ 633412 w 633412"/>
                <a:gd name="connsiteY3" fmla="*/ 0 h 542925"/>
                <a:gd name="connsiteX0" fmla="*/ 0 w 633412"/>
                <a:gd name="connsiteY0" fmla="*/ 542925 h 542925"/>
                <a:gd name="connsiteX1" fmla="*/ 252412 w 633412"/>
                <a:gd name="connsiteY1" fmla="*/ 385763 h 542925"/>
                <a:gd name="connsiteX2" fmla="*/ 447675 w 633412"/>
                <a:gd name="connsiteY2" fmla="*/ 90487 h 542925"/>
                <a:gd name="connsiteX3" fmla="*/ 633412 w 633412"/>
                <a:gd name="connsiteY3" fmla="*/ 0 h 542925"/>
                <a:gd name="connsiteX0" fmla="*/ 0 w 633412"/>
                <a:gd name="connsiteY0" fmla="*/ 542941 h 542941"/>
                <a:gd name="connsiteX1" fmla="*/ 252412 w 633412"/>
                <a:gd name="connsiteY1" fmla="*/ 385779 h 542941"/>
                <a:gd name="connsiteX2" fmla="*/ 447675 w 633412"/>
                <a:gd name="connsiteY2" fmla="*/ 90503 h 542941"/>
                <a:gd name="connsiteX3" fmla="*/ 633412 w 633412"/>
                <a:gd name="connsiteY3" fmla="*/ 16 h 54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3412" h="542941">
                  <a:moveTo>
                    <a:pt x="0" y="542941"/>
                  </a:moveTo>
                  <a:cubicBezTo>
                    <a:pt x="124618" y="535797"/>
                    <a:pt x="177800" y="461185"/>
                    <a:pt x="252412" y="385779"/>
                  </a:cubicBezTo>
                  <a:cubicBezTo>
                    <a:pt x="327024" y="310373"/>
                    <a:pt x="384175" y="154797"/>
                    <a:pt x="447675" y="90503"/>
                  </a:cubicBezTo>
                  <a:cubicBezTo>
                    <a:pt x="511175" y="26209"/>
                    <a:pt x="510380" y="-778"/>
                    <a:pt x="633412" y="16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3505224" y="3349420"/>
            <a:ext cx="4381500" cy="731488"/>
            <a:chOff x="3495675" y="3300342"/>
            <a:chExt cx="4381500" cy="731488"/>
          </a:xfrm>
        </p:grpSpPr>
        <p:sp>
          <p:nvSpPr>
            <p:cNvPr id="218" name="Freeform 217"/>
            <p:cNvSpPr/>
            <p:nvPr/>
          </p:nvSpPr>
          <p:spPr bwMode="auto">
            <a:xfrm>
              <a:off x="3495675" y="3300342"/>
              <a:ext cx="571499" cy="728733"/>
            </a:xfrm>
            <a:custGeom>
              <a:avLst/>
              <a:gdLst>
                <a:gd name="connsiteX0" fmla="*/ 0 w 561975"/>
                <a:gd name="connsiteY0" fmla="*/ 657225 h 657225"/>
                <a:gd name="connsiteX1" fmla="*/ 200025 w 561975"/>
                <a:gd name="connsiteY1" fmla="*/ 209550 h 657225"/>
                <a:gd name="connsiteX2" fmla="*/ 561975 w 561975"/>
                <a:gd name="connsiteY2" fmla="*/ 0 h 657225"/>
                <a:gd name="connsiteX0" fmla="*/ 0 w 509587"/>
                <a:gd name="connsiteY0" fmla="*/ 714375 h 714375"/>
                <a:gd name="connsiteX1" fmla="*/ 200025 w 509587"/>
                <a:gd name="connsiteY1" fmla="*/ 266700 h 714375"/>
                <a:gd name="connsiteX2" fmla="*/ 509587 w 509587"/>
                <a:gd name="connsiteY2" fmla="*/ 0 h 714375"/>
                <a:gd name="connsiteX0" fmla="*/ 0 w 509587"/>
                <a:gd name="connsiteY0" fmla="*/ 714451 h 714451"/>
                <a:gd name="connsiteX1" fmla="*/ 200025 w 509587"/>
                <a:gd name="connsiteY1" fmla="*/ 266776 h 714451"/>
                <a:gd name="connsiteX2" fmla="*/ 509587 w 509587"/>
                <a:gd name="connsiteY2" fmla="*/ 76 h 714451"/>
                <a:gd name="connsiteX0" fmla="*/ 0 w 571499"/>
                <a:gd name="connsiteY0" fmla="*/ 728733 h 728733"/>
                <a:gd name="connsiteX1" fmla="*/ 200025 w 571499"/>
                <a:gd name="connsiteY1" fmla="*/ 281058 h 728733"/>
                <a:gd name="connsiteX2" fmla="*/ 571499 w 571499"/>
                <a:gd name="connsiteY2" fmla="*/ 70 h 72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499" h="728733">
                  <a:moveTo>
                    <a:pt x="0" y="728733"/>
                  </a:moveTo>
                  <a:cubicBezTo>
                    <a:pt x="53181" y="559664"/>
                    <a:pt x="104775" y="402502"/>
                    <a:pt x="200025" y="281058"/>
                  </a:cubicBezTo>
                  <a:cubicBezTo>
                    <a:pt x="295275" y="159614"/>
                    <a:pt x="436562" y="-3899"/>
                    <a:pt x="571499" y="70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9" name="Freeform 218"/>
            <p:cNvSpPr/>
            <p:nvPr/>
          </p:nvSpPr>
          <p:spPr bwMode="auto">
            <a:xfrm>
              <a:off x="4057651" y="3348038"/>
              <a:ext cx="552450" cy="609615"/>
            </a:xfrm>
            <a:custGeom>
              <a:avLst/>
              <a:gdLst>
                <a:gd name="connsiteX0" fmla="*/ 0 w 523875"/>
                <a:gd name="connsiteY0" fmla="*/ 0 h 533400"/>
                <a:gd name="connsiteX1" fmla="*/ 366712 w 523875"/>
                <a:gd name="connsiteY1" fmla="*/ 381000 h 533400"/>
                <a:gd name="connsiteX2" fmla="*/ 523875 w 523875"/>
                <a:gd name="connsiteY2" fmla="*/ 533400 h 533400"/>
                <a:gd name="connsiteX0" fmla="*/ 0 w 528637"/>
                <a:gd name="connsiteY0" fmla="*/ 0 h 609600"/>
                <a:gd name="connsiteX1" fmla="*/ 371474 w 528637"/>
                <a:gd name="connsiteY1" fmla="*/ 457200 h 609600"/>
                <a:gd name="connsiteX2" fmla="*/ 528637 w 528637"/>
                <a:gd name="connsiteY2" fmla="*/ 609600 h 609600"/>
                <a:gd name="connsiteX0" fmla="*/ 0 w 528637"/>
                <a:gd name="connsiteY0" fmla="*/ 0 h 609600"/>
                <a:gd name="connsiteX1" fmla="*/ 304799 w 528637"/>
                <a:gd name="connsiteY1" fmla="*/ 385763 h 609600"/>
                <a:gd name="connsiteX2" fmla="*/ 528637 w 528637"/>
                <a:gd name="connsiteY2" fmla="*/ 609600 h 609600"/>
                <a:gd name="connsiteX0" fmla="*/ 0 w 500062"/>
                <a:gd name="connsiteY0" fmla="*/ 0 h 609600"/>
                <a:gd name="connsiteX1" fmla="*/ 304799 w 500062"/>
                <a:gd name="connsiteY1" fmla="*/ 385763 h 609600"/>
                <a:gd name="connsiteX2" fmla="*/ 500062 w 500062"/>
                <a:gd name="connsiteY2" fmla="*/ 609600 h 609600"/>
                <a:gd name="connsiteX0" fmla="*/ 0 w 500062"/>
                <a:gd name="connsiteY0" fmla="*/ 0 h 609600"/>
                <a:gd name="connsiteX1" fmla="*/ 304799 w 500062"/>
                <a:gd name="connsiteY1" fmla="*/ 385763 h 609600"/>
                <a:gd name="connsiteX2" fmla="*/ 500062 w 500062"/>
                <a:gd name="connsiteY2" fmla="*/ 609600 h 609600"/>
                <a:gd name="connsiteX0" fmla="*/ 0 w 500062"/>
                <a:gd name="connsiteY0" fmla="*/ 0 h 609600"/>
                <a:gd name="connsiteX1" fmla="*/ 304799 w 500062"/>
                <a:gd name="connsiteY1" fmla="*/ 385763 h 609600"/>
                <a:gd name="connsiteX2" fmla="*/ 500062 w 500062"/>
                <a:gd name="connsiteY2" fmla="*/ 609600 h 609600"/>
                <a:gd name="connsiteX0" fmla="*/ 0 w 500062"/>
                <a:gd name="connsiteY0" fmla="*/ 0 h 609615"/>
                <a:gd name="connsiteX1" fmla="*/ 304799 w 500062"/>
                <a:gd name="connsiteY1" fmla="*/ 385763 h 609615"/>
                <a:gd name="connsiteX2" fmla="*/ 500062 w 500062"/>
                <a:gd name="connsiteY2" fmla="*/ 609600 h 609615"/>
                <a:gd name="connsiteX0" fmla="*/ 0 w 552450"/>
                <a:gd name="connsiteY0" fmla="*/ 0 h 609615"/>
                <a:gd name="connsiteX1" fmla="*/ 304799 w 552450"/>
                <a:gd name="connsiteY1" fmla="*/ 385763 h 609615"/>
                <a:gd name="connsiteX2" fmla="*/ 552450 w 552450"/>
                <a:gd name="connsiteY2" fmla="*/ 609600 h 60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450" h="609615">
                  <a:moveTo>
                    <a:pt x="0" y="0"/>
                  </a:moveTo>
                  <a:cubicBezTo>
                    <a:pt x="166688" y="14288"/>
                    <a:pt x="212724" y="284163"/>
                    <a:pt x="304799" y="385763"/>
                  </a:cubicBezTo>
                  <a:cubicBezTo>
                    <a:pt x="396874" y="487363"/>
                    <a:pt x="450850" y="611188"/>
                    <a:pt x="552450" y="609600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Freeform 219"/>
            <p:cNvSpPr/>
            <p:nvPr/>
          </p:nvSpPr>
          <p:spPr bwMode="auto">
            <a:xfrm>
              <a:off x="4572000" y="3371851"/>
              <a:ext cx="719137" cy="659979"/>
            </a:xfrm>
            <a:custGeom>
              <a:avLst/>
              <a:gdLst>
                <a:gd name="connsiteX0" fmla="*/ 0 w 704850"/>
                <a:gd name="connsiteY0" fmla="*/ 671512 h 682073"/>
                <a:gd name="connsiteX1" fmla="*/ 233363 w 704850"/>
                <a:gd name="connsiteY1" fmla="*/ 623887 h 682073"/>
                <a:gd name="connsiteX2" fmla="*/ 500063 w 704850"/>
                <a:gd name="connsiteY2" fmla="*/ 223837 h 682073"/>
                <a:gd name="connsiteX3" fmla="*/ 704850 w 704850"/>
                <a:gd name="connsiteY3" fmla="*/ 0 h 682073"/>
                <a:gd name="connsiteX0" fmla="*/ 0 w 704850"/>
                <a:gd name="connsiteY0" fmla="*/ 671512 h 674155"/>
                <a:gd name="connsiteX1" fmla="*/ 223838 w 704850"/>
                <a:gd name="connsiteY1" fmla="*/ 571499 h 674155"/>
                <a:gd name="connsiteX2" fmla="*/ 500063 w 704850"/>
                <a:gd name="connsiteY2" fmla="*/ 223837 h 674155"/>
                <a:gd name="connsiteX3" fmla="*/ 704850 w 704850"/>
                <a:gd name="connsiteY3" fmla="*/ 0 h 674155"/>
                <a:gd name="connsiteX0" fmla="*/ 0 w 704850"/>
                <a:gd name="connsiteY0" fmla="*/ 671512 h 674266"/>
                <a:gd name="connsiteX1" fmla="*/ 223838 w 704850"/>
                <a:gd name="connsiteY1" fmla="*/ 571499 h 674266"/>
                <a:gd name="connsiteX2" fmla="*/ 476251 w 704850"/>
                <a:gd name="connsiteY2" fmla="*/ 209549 h 674266"/>
                <a:gd name="connsiteX3" fmla="*/ 704850 w 704850"/>
                <a:gd name="connsiteY3" fmla="*/ 0 h 674266"/>
                <a:gd name="connsiteX0" fmla="*/ 0 w 719137"/>
                <a:gd name="connsiteY0" fmla="*/ 657225 h 659979"/>
                <a:gd name="connsiteX1" fmla="*/ 223838 w 719137"/>
                <a:gd name="connsiteY1" fmla="*/ 557212 h 659979"/>
                <a:gd name="connsiteX2" fmla="*/ 476251 w 719137"/>
                <a:gd name="connsiteY2" fmla="*/ 195262 h 659979"/>
                <a:gd name="connsiteX3" fmla="*/ 719137 w 719137"/>
                <a:gd name="connsiteY3" fmla="*/ 0 h 659979"/>
                <a:gd name="connsiteX0" fmla="*/ 0 w 719137"/>
                <a:gd name="connsiteY0" fmla="*/ 657225 h 659979"/>
                <a:gd name="connsiteX1" fmla="*/ 223838 w 719137"/>
                <a:gd name="connsiteY1" fmla="*/ 557212 h 659979"/>
                <a:gd name="connsiteX2" fmla="*/ 476251 w 719137"/>
                <a:gd name="connsiteY2" fmla="*/ 195262 h 659979"/>
                <a:gd name="connsiteX3" fmla="*/ 719137 w 719137"/>
                <a:gd name="connsiteY3" fmla="*/ 0 h 65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9137" h="659979">
                  <a:moveTo>
                    <a:pt x="0" y="657225"/>
                  </a:moveTo>
                  <a:cubicBezTo>
                    <a:pt x="75009" y="670718"/>
                    <a:pt x="144463" y="634206"/>
                    <a:pt x="223838" y="557212"/>
                  </a:cubicBezTo>
                  <a:cubicBezTo>
                    <a:pt x="303213" y="480218"/>
                    <a:pt x="393701" y="288131"/>
                    <a:pt x="476251" y="195262"/>
                  </a:cubicBezTo>
                  <a:cubicBezTo>
                    <a:pt x="558801" y="102393"/>
                    <a:pt x="598884" y="21828"/>
                    <a:pt x="719137" y="0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1" name="Freeform 220"/>
            <p:cNvSpPr/>
            <p:nvPr/>
          </p:nvSpPr>
          <p:spPr bwMode="auto">
            <a:xfrm>
              <a:off x="5319713" y="3414651"/>
              <a:ext cx="647700" cy="528699"/>
            </a:xfrm>
            <a:custGeom>
              <a:avLst/>
              <a:gdLst>
                <a:gd name="connsiteX0" fmla="*/ 0 w 657225"/>
                <a:gd name="connsiteY0" fmla="*/ 0 h 519486"/>
                <a:gd name="connsiteX1" fmla="*/ 342900 w 657225"/>
                <a:gd name="connsiteY1" fmla="*/ 409575 h 519486"/>
                <a:gd name="connsiteX2" fmla="*/ 657225 w 657225"/>
                <a:gd name="connsiteY2" fmla="*/ 519112 h 519486"/>
                <a:gd name="connsiteX0" fmla="*/ 0 w 657225"/>
                <a:gd name="connsiteY0" fmla="*/ 0 h 519486"/>
                <a:gd name="connsiteX1" fmla="*/ 342900 w 657225"/>
                <a:gd name="connsiteY1" fmla="*/ 409575 h 519486"/>
                <a:gd name="connsiteX2" fmla="*/ 657225 w 657225"/>
                <a:gd name="connsiteY2" fmla="*/ 519112 h 519486"/>
                <a:gd name="connsiteX0" fmla="*/ 0 w 657225"/>
                <a:gd name="connsiteY0" fmla="*/ 60 h 519546"/>
                <a:gd name="connsiteX1" fmla="*/ 342900 w 657225"/>
                <a:gd name="connsiteY1" fmla="*/ 409635 h 519546"/>
                <a:gd name="connsiteX2" fmla="*/ 657225 w 657225"/>
                <a:gd name="connsiteY2" fmla="*/ 519172 h 519546"/>
                <a:gd name="connsiteX0" fmla="*/ 0 w 657225"/>
                <a:gd name="connsiteY0" fmla="*/ 60 h 519546"/>
                <a:gd name="connsiteX1" fmla="*/ 395287 w 657225"/>
                <a:gd name="connsiteY1" fmla="*/ 409635 h 519546"/>
                <a:gd name="connsiteX2" fmla="*/ 657225 w 657225"/>
                <a:gd name="connsiteY2" fmla="*/ 519172 h 519546"/>
                <a:gd name="connsiteX0" fmla="*/ 0 w 671513"/>
                <a:gd name="connsiteY0" fmla="*/ 61 h 562214"/>
                <a:gd name="connsiteX1" fmla="*/ 395287 w 671513"/>
                <a:gd name="connsiteY1" fmla="*/ 409636 h 562214"/>
                <a:gd name="connsiteX2" fmla="*/ 671513 w 671513"/>
                <a:gd name="connsiteY2" fmla="*/ 562036 h 562214"/>
                <a:gd name="connsiteX0" fmla="*/ 0 w 671513"/>
                <a:gd name="connsiteY0" fmla="*/ 61 h 562036"/>
                <a:gd name="connsiteX1" fmla="*/ 395287 w 671513"/>
                <a:gd name="connsiteY1" fmla="*/ 409636 h 562036"/>
                <a:gd name="connsiteX2" fmla="*/ 671513 w 671513"/>
                <a:gd name="connsiteY2" fmla="*/ 562036 h 562036"/>
                <a:gd name="connsiteX0" fmla="*/ 0 w 647700"/>
                <a:gd name="connsiteY0" fmla="*/ 61 h 528699"/>
                <a:gd name="connsiteX1" fmla="*/ 395287 w 647700"/>
                <a:gd name="connsiteY1" fmla="*/ 409636 h 528699"/>
                <a:gd name="connsiteX2" fmla="*/ 647700 w 647700"/>
                <a:gd name="connsiteY2" fmla="*/ 528699 h 52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528699">
                  <a:moveTo>
                    <a:pt x="0" y="61"/>
                  </a:moveTo>
                  <a:cubicBezTo>
                    <a:pt x="197644" y="-5099"/>
                    <a:pt x="287337" y="321530"/>
                    <a:pt x="395287" y="409636"/>
                  </a:cubicBezTo>
                  <a:cubicBezTo>
                    <a:pt x="503237" y="497742"/>
                    <a:pt x="531019" y="523143"/>
                    <a:pt x="647700" y="528699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2" name="Freeform 221"/>
            <p:cNvSpPr/>
            <p:nvPr/>
          </p:nvSpPr>
          <p:spPr bwMode="auto">
            <a:xfrm>
              <a:off x="5986463" y="3305972"/>
              <a:ext cx="542924" cy="675478"/>
            </a:xfrm>
            <a:custGeom>
              <a:avLst/>
              <a:gdLst>
                <a:gd name="connsiteX0" fmla="*/ 0 w 547687"/>
                <a:gd name="connsiteY0" fmla="*/ 672012 h 672012"/>
                <a:gd name="connsiteX1" fmla="*/ 204787 w 547687"/>
                <a:gd name="connsiteY1" fmla="*/ 476750 h 672012"/>
                <a:gd name="connsiteX2" fmla="*/ 252412 w 547687"/>
                <a:gd name="connsiteY2" fmla="*/ 233862 h 672012"/>
                <a:gd name="connsiteX3" fmla="*/ 366712 w 547687"/>
                <a:gd name="connsiteY3" fmla="*/ 38600 h 672012"/>
                <a:gd name="connsiteX4" fmla="*/ 547687 w 547687"/>
                <a:gd name="connsiteY4" fmla="*/ 5262 h 672012"/>
                <a:gd name="connsiteX0" fmla="*/ 0 w 547687"/>
                <a:gd name="connsiteY0" fmla="*/ 672012 h 672012"/>
                <a:gd name="connsiteX1" fmla="*/ 204787 w 547687"/>
                <a:gd name="connsiteY1" fmla="*/ 476750 h 672012"/>
                <a:gd name="connsiteX2" fmla="*/ 252412 w 547687"/>
                <a:gd name="connsiteY2" fmla="*/ 233862 h 672012"/>
                <a:gd name="connsiteX3" fmla="*/ 366712 w 547687"/>
                <a:gd name="connsiteY3" fmla="*/ 38600 h 672012"/>
                <a:gd name="connsiteX4" fmla="*/ 547687 w 547687"/>
                <a:gd name="connsiteY4" fmla="*/ 5262 h 672012"/>
                <a:gd name="connsiteX0" fmla="*/ 0 w 547687"/>
                <a:gd name="connsiteY0" fmla="*/ 672154 h 672154"/>
                <a:gd name="connsiteX1" fmla="*/ 204787 w 547687"/>
                <a:gd name="connsiteY1" fmla="*/ 476892 h 672154"/>
                <a:gd name="connsiteX2" fmla="*/ 285750 w 547687"/>
                <a:gd name="connsiteY2" fmla="*/ 238767 h 672154"/>
                <a:gd name="connsiteX3" fmla="*/ 366712 w 547687"/>
                <a:gd name="connsiteY3" fmla="*/ 38742 h 672154"/>
                <a:gd name="connsiteX4" fmla="*/ 547687 w 547687"/>
                <a:gd name="connsiteY4" fmla="*/ 5404 h 672154"/>
                <a:gd name="connsiteX0" fmla="*/ 0 w 547687"/>
                <a:gd name="connsiteY0" fmla="*/ 671290 h 671290"/>
                <a:gd name="connsiteX1" fmla="*/ 204787 w 547687"/>
                <a:gd name="connsiteY1" fmla="*/ 476028 h 671290"/>
                <a:gd name="connsiteX2" fmla="*/ 285750 w 547687"/>
                <a:gd name="connsiteY2" fmla="*/ 237903 h 671290"/>
                <a:gd name="connsiteX3" fmla="*/ 390524 w 547687"/>
                <a:gd name="connsiteY3" fmla="*/ 42640 h 671290"/>
                <a:gd name="connsiteX4" fmla="*/ 547687 w 547687"/>
                <a:gd name="connsiteY4" fmla="*/ 4540 h 671290"/>
                <a:gd name="connsiteX0" fmla="*/ 0 w 542924"/>
                <a:gd name="connsiteY0" fmla="*/ 675478 h 675478"/>
                <a:gd name="connsiteX1" fmla="*/ 204787 w 542924"/>
                <a:gd name="connsiteY1" fmla="*/ 480216 h 675478"/>
                <a:gd name="connsiteX2" fmla="*/ 285750 w 542924"/>
                <a:gd name="connsiteY2" fmla="*/ 242091 h 675478"/>
                <a:gd name="connsiteX3" fmla="*/ 390524 w 542924"/>
                <a:gd name="connsiteY3" fmla="*/ 46828 h 675478"/>
                <a:gd name="connsiteX4" fmla="*/ 542924 w 542924"/>
                <a:gd name="connsiteY4" fmla="*/ 3965 h 67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4" h="675478">
                  <a:moveTo>
                    <a:pt x="0" y="675478"/>
                  </a:moveTo>
                  <a:cubicBezTo>
                    <a:pt x="148034" y="666746"/>
                    <a:pt x="157162" y="552447"/>
                    <a:pt x="204787" y="480216"/>
                  </a:cubicBezTo>
                  <a:cubicBezTo>
                    <a:pt x="252412" y="407985"/>
                    <a:pt x="254794" y="314322"/>
                    <a:pt x="285750" y="242091"/>
                  </a:cubicBezTo>
                  <a:cubicBezTo>
                    <a:pt x="316706" y="169860"/>
                    <a:pt x="347662" y="86516"/>
                    <a:pt x="390524" y="46828"/>
                  </a:cubicBezTo>
                  <a:cubicBezTo>
                    <a:pt x="433386" y="7140"/>
                    <a:pt x="489743" y="-7941"/>
                    <a:pt x="542924" y="3965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3" name="Freeform 222"/>
            <p:cNvSpPr/>
            <p:nvPr/>
          </p:nvSpPr>
          <p:spPr bwMode="auto">
            <a:xfrm>
              <a:off x="6548437" y="3367086"/>
              <a:ext cx="704850" cy="595313"/>
            </a:xfrm>
            <a:custGeom>
              <a:avLst/>
              <a:gdLst>
                <a:gd name="connsiteX0" fmla="*/ 0 w 781050"/>
                <a:gd name="connsiteY0" fmla="*/ 0 h 722529"/>
                <a:gd name="connsiteX1" fmla="*/ 219075 w 781050"/>
                <a:gd name="connsiteY1" fmla="*/ 180975 h 722529"/>
                <a:gd name="connsiteX2" fmla="*/ 604838 w 781050"/>
                <a:gd name="connsiteY2" fmla="*/ 652463 h 722529"/>
                <a:gd name="connsiteX3" fmla="*/ 781050 w 781050"/>
                <a:gd name="connsiteY3" fmla="*/ 704850 h 722529"/>
                <a:gd name="connsiteX0" fmla="*/ 0 w 781050"/>
                <a:gd name="connsiteY0" fmla="*/ 0 h 722529"/>
                <a:gd name="connsiteX1" fmla="*/ 219075 w 781050"/>
                <a:gd name="connsiteY1" fmla="*/ 180975 h 722529"/>
                <a:gd name="connsiteX2" fmla="*/ 604838 w 781050"/>
                <a:gd name="connsiteY2" fmla="*/ 652463 h 722529"/>
                <a:gd name="connsiteX3" fmla="*/ 781050 w 781050"/>
                <a:gd name="connsiteY3" fmla="*/ 704850 h 722529"/>
                <a:gd name="connsiteX0" fmla="*/ 0 w 781050"/>
                <a:gd name="connsiteY0" fmla="*/ 4174 h 726703"/>
                <a:gd name="connsiteX1" fmla="*/ 128588 w 781050"/>
                <a:gd name="connsiteY1" fmla="*/ 18462 h 726703"/>
                <a:gd name="connsiteX2" fmla="*/ 219075 w 781050"/>
                <a:gd name="connsiteY2" fmla="*/ 185149 h 726703"/>
                <a:gd name="connsiteX3" fmla="*/ 604838 w 781050"/>
                <a:gd name="connsiteY3" fmla="*/ 656637 h 726703"/>
                <a:gd name="connsiteX4" fmla="*/ 781050 w 781050"/>
                <a:gd name="connsiteY4" fmla="*/ 709024 h 726703"/>
                <a:gd name="connsiteX0" fmla="*/ 0 w 781050"/>
                <a:gd name="connsiteY0" fmla="*/ 0 h 722529"/>
                <a:gd name="connsiteX1" fmla="*/ 128588 w 781050"/>
                <a:gd name="connsiteY1" fmla="*/ 14288 h 722529"/>
                <a:gd name="connsiteX2" fmla="*/ 219075 w 781050"/>
                <a:gd name="connsiteY2" fmla="*/ 180975 h 722529"/>
                <a:gd name="connsiteX3" fmla="*/ 604838 w 781050"/>
                <a:gd name="connsiteY3" fmla="*/ 652463 h 722529"/>
                <a:gd name="connsiteX4" fmla="*/ 781050 w 781050"/>
                <a:gd name="connsiteY4" fmla="*/ 704850 h 722529"/>
                <a:gd name="connsiteX0" fmla="*/ 0 w 781050"/>
                <a:gd name="connsiteY0" fmla="*/ 0 h 722529"/>
                <a:gd name="connsiteX1" fmla="*/ 128588 w 781050"/>
                <a:gd name="connsiteY1" fmla="*/ 14288 h 722529"/>
                <a:gd name="connsiteX2" fmla="*/ 219075 w 781050"/>
                <a:gd name="connsiteY2" fmla="*/ 180975 h 722529"/>
                <a:gd name="connsiteX3" fmla="*/ 604838 w 781050"/>
                <a:gd name="connsiteY3" fmla="*/ 652463 h 722529"/>
                <a:gd name="connsiteX4" fmla="*/ 781050 w 781050"/>
                <a:gd name="connsiteY4" fmla="*/ 704850 h 722529"/>
                <a:gd name="connsiteX0" fmla="*/ 0 w 781050"/>
                <a:gd name="connsiteY0" fmla="*/ 0 h 722529"/>
                <a:gd name="connsiteX1" fmla="*/ 219075 w 781050"/>
                <a:gd name="connsiteY1" fmla="*/ 180975 h 722529"/>
                <a:gd name="connsiteX2" fmla="*/ 604838 w 781050"/>
                <a:gd name="connsiteY2" fmla="*/ 652463 h 722529"/>
                <a:gd name="connsiteX3" fmla="*/ 781050 w 781050"/>
                <a:gd name="connsiteY3" fmla="*/ 704850 h 722529"/>
                <a:gd name="connsiteX0" fmla="*/ 0 w 781050"/>
                <a:gd name="connsiteY0" fmla="*/ 0 h 722529"/>
                <a:gd name="connsiteX1" fmla="*/ 219075 w 781050"/>
                <a:gd name="connsiteY1" fmla="*/ 180975 h 722529"/>
                <a:gd name="connsiteX2" fmla="*/ 604838 w 781050"/>
                <a:gd name="connsiteY2" fmla="*/ 652463 h 722529"/>
                <a:gd name="connsiteX3" fmla="*/ 781050 w 781050"/>
                <a:gd name="connsiteY3" fmla="*/ 704850 h 722529"/>
                <a:gd name="connsiteX0" fmla="*/ 0 w 747713"/>
                <a:gd name="connsiteY0" fmla="*/ 0 h 603467"/>
                <a:gd name="connsiteX1" fmla="*/ 185738 w 747713"/>
                <a:gd name="connsiteY1" fmla="*/ 61913 h 603467"/>
                <a:gd name="connsiteX2" fmla="*/ 571501 w 747713"/>
                <a:gd name="connsiteY2" fmla="*/ 533401 h 603467"/>
                <a:gd name="connsiteX3" fmla="*/ 747713 w 747713"/>
                <a:gd name="connsiteY3" fmla="*/ 585788 h 603467"/>
                <a:gd name="connsiteX0" fmla="*/ 0 w 747713"/>
                <a:gd name="connsiteY0" fmla="*/ 0 h 601932"/>
                <a:gd name="connsiteX1" fmla="*/ 195263 w 747713"/>
                <a:gd name="connsiteY1" fmla="*/ 95250 h 601932"/>
                <a:gd name="connsiteX2" fmla="*/ 571501 w 747713"/>
                <a:gd name="connsiteY2" fmla="*/ 533401 h 601932"/>
                <a:gd name="connsiteX3" fmla="*/ 747713 w 747713"/>
                <a:gd name="connsiteY3" fmla="*/ 585788 h 601932"/>
                <a:gd name="connsiteX0" fmla="*/ 0 w 704850"/>
                <a:gd name="connsiteY0" fmla="*/ 0 h 609072"/>
                <a:gd name="connsiteX1" fmla="*/ 195263 w 704850"/>
                <a:gd name="connsiteY1" fmla="*/ 95250 h 609072"/>
                <a:gd name="connsiteX2" fmla="*/ 571501 w 704850"/>
                <a:gd name="connsiteY2" fmla="*/ 533401 h 609072"/>
                <a:gd name="connsiteX3" fmla="*/ 704850 w 704850"/>
                <a:gd name="connsiteY3" fmla="*/ 595313 h 609072"/>
                <a:gd name="connsiteX0" fmla="*/ 0 w 704850"/>
                <a:gd name="connsiteY0" fmla="*/ 0 h 595313"/>
                <a:gd name="connsiteX1" fmla="*/ 195263 w 704850"/>
                <a:gd name="connsiteY1" fmla="*/ 95250 h 595313"/>
                <a:gd name="connsiteX2" fmla="*/ 571501 w 704850"/>
                <a:gd name="connsiteY2" fmla="*/ 533401 h 595313"/>
                <a:gd name="connsiteX3" fmla="*/ 704850 w 704850"/>
                <a:gd name="connsiteY3" fmla="*/ 595313 h 595313"/>
                <a:gd name="connsiteX0" fmla="*/ 0 w 704850"/>
                <a:gd name="connsiteY0" fmla="*/ 0 h 595313"/>
                <a:gd name="connsiteX1" fmla="*/ 195263 w 704850"/>
                <a:gd name="connsiteY1" fmla="*/ 95250 h 595313"/>
                <a:gd name="connsiteX2" fmla="*/ 523876 w 704850"/>
                <a:gd name="connsiteY2" fmla="*/ 481013 h 595313"/>
                <a:gd name="connsiteX3" fmla="*/ 704850 w 704850"/>
                <a:gd name="connsiteY3" fmla="*/ 595313 h 59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595313">
                  <a:moveTo>
                    <a:pt x="0" y="0"/>
                  </a:moveTo>
                  <a:cubicBezTo>
                    <a:pt x="117078" y="9128"/>
                    <a:pt x="107950" y="15081"/>
                    <a:pt x="195263" y="95250"/>
                  </a:cubicBezTo>
                  <a:cubicBezTo>
                    <a:pt x="282576" y="175419"/>
                    <a:pt x="438945" y="397669"/>
                    <a:pt x="523876" y="481013"/>
                  </a:cubicBezTo>
                  <a:cubicBezTo>
                    <a:pt x="608807" y="564357"/>
                    <a:pt x="611982" y="587376"/>
                    <a:pt x="704850" y="595313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4" name="Freeform 223"/>
            <p:cNvSpPr/>
            <p:nvPr/>
          </p:nvSpPr>
          <p:spPr bwMode="auto">
            <a:xfrm>
              <a:off x="7243763" y="3371834"/>
              <a:ext cx="633412" cy="542941"/>
            </a:xfrm>
            <a:custGeom>
              <a:avLst/>
              <a:gdLst>
                <a:gd name="connsiteX0" fmla="*/ 0 w 633412"/>
                <a:gd name="connsiteY0" fmla="*/ 542925 h 542925"/>
                <a:gd name="connsiteX1" fmla="*/ 214312 w 633412"/>
                <a:gd name="connsiteY1" fmla="*/ 414338 h 542925"/>
                <a:gd name="connsiteX2" fmla="*/ 476250 w 633412"/>
                <a:gd name="connsiteY2" fmla="*/ 85725 h 542925"/>
                <a:gd name="connsiteX3" fmla="*/ 633412 w 633412"/>
                <a:gd name="connsiteY3" fmla="*/ 0 h 542925"/>
                <a:gd name="connsiteX0" fmla="*/ 0 w 633412"/>
                <a:gd name="connsiteY0" fmla="*/ 542925 h 542925"/>
                <a:gd name="connsiteX1" fmla="*/ 214312 w 633412"/>
                <a:gd name="connsiteY1" fmla="*/ 414338 h 542925"/>
                <a:gd name="connsiteX2" fmla="*/ 476250 w 633412"/>
                <a:gd name="connsiteY2" fmla="*/ 85725 h 542925"/>
                <a:gd name="connsiteX3" fmla="*/ 633412 w 633412"/>
                <a:gd name="connsiteY3" fmla="*/ 0 h 542925"/>
                <a:gd name="connsiteX0" fmla="*/ 0 w 633412"/>
                <a:gd name="connsiteY0" fmla="*/ 542925 h 542925"/>
                <a:gd name="connsiteX1" fmla="*/ 252412 w 633412"/>
                <a:gd name="connsiteY1" fmla="*/ 385763 h 542925"/>
                <a:gd name="connsiteX2" fmla="*/ 476250 w 633412"/>
                <a:gd name="connsiteY2" fmla="*/ 85725 h 542925"/>
                <a:gd name="connsiteX3" fmla="*/ 633412 w 633412"/>
                <a:gd name="connsiteY3" fmla="*/ 0 h 542925"/>
                <a:gd name="connsiteX0" fmla="*/ 0 w 633412"/>
                <a:gd name="connsiteY0" fmla="*/ 542925 h 542925"/>
                <a:gd name="connsiteX1" fmla="*/ 252412 w 633412"/>
                <a:gd name="connsiteY1" fmla="*/ 385763 h 542925"/>
                <a:gd name="connsiteX2" fmla="*/ 447675 w 633412"/>
                <a:gd name="connsiteY2" fmla="*/ 90487 h 542925"/>
                <a:gd name="connsiteX3" fmla="*/ 633412 w 633412"/>
                <a:gd name="connsiteY3" fmla="*/ 0 h 542925"/>
                <a:gd name="connsiteX0" fmla="*/ 0 w 633412"/>
                <a:gd name="connsiteY0" fmla="*/ 542941 h 542941"/>
                <a:gd name="connsiteX1" fmla="*/ 252412 w 633412"/>
                <a:gd name="connsiteY1" fmla="*/ 385779 h 542941"/>
                <a:gd name="connsiteX2" fmla="*/ 447675 w 633412"/>
                <a:gd name="connsiteY2" fmla="*/ 90503 h 542941"/>
                <a:gd name="connsiteX3" fmla="*/ 633412 w 633412"/>
                <a:gd name="connsiteY3" fmla="*/ 16 h 54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3412" h="542941">
                  <a:moveTo>
                    <a:pt x="0" y="542941"/>
                  </a:moveTo>
                  <a:cubicBezTo>
                    <a:pt x="124618" y="535797"/>
                    <a:pt x="177800" y="461185"/>
                    <a:pt x="252412" y="385779"/>
                  </a:cubicBezTo>
                  <a:cubicBezTo>
                    <a:pt x="327024" y="310373"/>
                    <a:pt x="384175" y="154797"/>
                    <a:pt x="447675" y="90503"/>
                  </a:cubicBezTo>
                  <a:cubicBezTo>
                    <a:pt x="511175" y="26209"/>
                    <a:pt x="510380" y="-778"/>
                    <a:pt x="633412" y="16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3500456" y="3339579"/>
            <a:ext cx="4381500" cy="731488"/>
            <a:chOff x="3495675" y="3300342"/>
            <a:chExt cx="4381500" cy="731488"/>
          </a:xfrm>
        </p:grpSpPr>
        <p:sp>
          <p:nvSpPr>
            <p:cNvPr id="226" name="Freeform 225"/>
            <p:cNvSpPr/>
            <p:nvPr/>
          </p:nvSpPr>
          <p:spPr bwMode="auto">
            <a:xfrm>
              <a:off x="3495675" y="3300342"/>
              <a:ext cx="571499" cy="728733"/>
            </a:xfrm>
            <a:custGeom>
              <a:avLst/>
              <a:gdLst>
                <a:gd name="connsiteX0" fmla="*/ 0 w 561975"/>
                <a:gd name="connsiteY0" fmla="*/ 657225 h 657225"/>
                <a:gd name="connsiteX1" fmla="*/ 200025 w 561975"/>
                <a:gd name="connsiteY1" fmla="*/ 209550 h 657225"/>
                <a:gd name="connsiteX2" fmla="*/ 561975 w 561975"/>
                <a:gd name="connsiteY2" fmla="*/ 0 h 657225"/>
                <a:gd name="connsiteX0" fmla="*/ 0 w 509587"/>
                <a:gd name="connsiteY0" fmla="*/ 714375 h 714375"/>
                <a:gd name="connsiteX1" fmla="*/ 200025 w 509587"/>
                <a:gd name="connsiteY1" fmla="*/ 266700 h 714375"/>
                <a:gd name="connsiteX2" fmla="*/ 509587 w 509587"/>
                <a:gd name="connsiteY2" fmla="*/ 0 h 714375"/>
                <a:gd name="connsiteX0" fmla="*/ 0 w 509587"/>
                <a:gd name="connsiteY0" fmla="*/ 714451 h 714451"/>
                <a:gd name="connsiteX1" fmla="*/ 200025 w 509587"/>
                <a:gd name="connsiteY1" fmla="*/ 266776 h 714451"/>
                <a:gd name="connsiteX2" fmla="*/ 509587 w 509587"/>
                <a:gd name="connsiteY2" fmla="*/ 76 h 714451"/>
                <a:gd name="connsiteX0" fmla="*/ 0 w 571499"/>
                <a:gd name="connsiteY0" fmla="*/ 728733 h 728733"/>
                <a:gd name="connsiteX1" fmla="*/ 200025 w 571499"/>
                <a:gd name="connsiteY1" fmla="*/ 281058 h 728733"/>
                <a:gd name="connsiteX2" fmla="*/ 571499 w 571499"/>
                <a:gd name="connsiteY2" fmla="*/ 70 h 72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499" h="728733">
                  <a:moveTo>
                    <a:pt x="0" y="728733"/>
                  </a:moveTo>
                  <a:cubicBezTo>
                    <a:pt x="53181" y="559664"/>
                    <a:pt x="104775" y="402502"/>
                    <a:pt x="200025" y="281058"/>
                  </a:cubicBezTo>
                  <a:cubicBezTo>
                    <a:pt x="295275" y="159614"/>
                    <a:pt x="436562" y="-3899"/>
                    <a:pt x="571499" y="70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7" name="Freeform 226"/>
            <p:cNvSpPr/>
            <p:nvPr/>
          </p:nvSpPr>
          <p:spPr bwMode="auto">
            <a:xfrm>
              <a:off x="4057651" y="3348038"/>
              <a:ext cx="552450" cy="609615"/>
            </a:xfrm>
            <a:custGeom>
              <a:avLst/>
              <a:gdLst>
                <a:gd name="connsiteX0" fmla="*/ 0 w 523875"/>
                <a:gd name="connsiteY0" fmla="*/ 0 h 533400"/>
                <a:gd name="connsiteX1" fmla="*/ 366712 w 523875"/>
                <a:gd name="connsiteY1" fmla="*/ 381000 h 533400"/>
                <a:gd name="connsiteX2" fmla="*/ 523875 w 523875"/>
                <a:gd name="connsiteY2" fmla="*/ 533400 h 533400"/>
                <a:gd name="connsiteX0" fmla="*/ 0 w 528637"/>
                <a:gd name="connsiteY0" fmla="*/ 0 h 609600"/>
                <a:gd name="connsiteX1" fmla="*/ 371474 w 528637"/>
                <a:gd name="connsiteY1" fmla="*/ 457200 h 609600"/>
                <a:gd name="connsiteX2" fmla="*/ 528637 w 528637"/>
                <a:gd name="connsiteY2" fmla="*/ 609600 h 609600"/>
                <a:gd name="connsiteX0" fmla="*/ 0 w 528637"/>
                <a:gd name="connsiteY0" fmla="*/ 0 h 609600"/>
                <a:gd name="connsiteX1" fmla="*/ 304799 w 528637"/>
                <a:gd name="connsiteY1" fmla="*/ 385763 h 609600"/>
                <a:gd name="connsiteX2" fmla="*/ 528637 w 528637"/>
                <a:gd name="connsiteY2" fmla="*/ 609600 h 609600"/>
                <a:gd name="connsiteX0" fmla="*/ 0 w 500062"/>
                <a:gd name="connsiteY0" fmla="*/ 0 h 609600"/>
                <a:gd name="connsiteX1" fmla="*/ 304799 w 500062"/>
                <a:gd name="connsiteY1" fmla="*/ 385763 h 609600"/>
                <a:gd name="connsiteX2" fmla="*/ 500062 w 500062"/>
                <a:gd name="connsiteY2" fmla="*/ 609600 h 609600"/>
                <a:gd name="connsiteX0" fmla="*/ 0 w 500062"/>
                <a:gd name="connsiteY0" fmla="*/ 0 h 609600"/>
                <a:gd name="connsiteX1" fmla="*/ 304799 w 500062"/>
                <a:gd name="connsiteY1" fmla="*/ 385763 h 609600"/>
                <a:gd name="connsiteX2" fmla="*/ 500062 w 500062"/>
                <a:gd name="connsiteY2" fmla="*/ 609600 h 609600"/>
                <a:gd name="connsiteX0" fmla="*/ 0 w 500062"/>
                <a:gd name="connsiteY0" fmla="*/ 0 h 609600"/>
                <a:gd name="connsiteX1" fmla="*/ 304799 w 500062"/>
                <a:gd name="connsiteY1" fmla="*/ 385763 h 609600"/>
                <a:gd name="connsiteX2" fmla="*/ 500062 w 500062"/>
                <a:gd name="connsiteY2" fmla="*/ 609600 h 609600"/>
                <a:gd name="connsiteX0" fmla="*/ 0 w 500062"/>
                <a:gd name="connsiteY0" fmla="*/ 0 h 609615"/>
                <a:gd name="connsiteX1" fmla="*/ 304799 w 500062"/>
                <a:gd name="connsiteY1" fmla="*/ 385763 h 609615"/>
                <a:gd name="connsiteX2" fmla="*/ 500062 w 500062"/>
                <a:gd name="connsiteY2" fmla="*/ 609600 h 609615"/>
                <a:gd name="connsiteX0" fmla="*/ 0 w 552450"/>
                <a:gd name="connsiteY0" fmla="*/ 0 h 609615"/>
                <a:gd name="connsiteX1" fmla="*/ 304799 w 552450"/>
                <a:gd name="connsiteY1" fmla="*/ 385763 h 609615"/>
                <a:gd name="connsiteX2" fmla="*/ 552450 w 552450"/>
                <a:gd name="connsiteY2" fmla="*/ 609600 h 60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450" h="609615">
                  <a:moveTo>
                    <a:pt x="0" y="0"/>
                  </a:moveTo>
                  <a:cubicBezTo>
                    <a:pt x="166688" y="14288"/>
                    <a:pt x="212724" y="284163"/>
                    <a:pt x="304799" y="385763"/>
                  </a:cubicBezTo>
                  <a:cubicBezTo>
                    <a:pt x="396874" y="487363"/>
                    <a:pt x="450850" y="611188"/>
                    <a:pt x="552450" y="609600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8" name="Freeform 227"/>
            <p:cNvSpPr/>
            <p:nvPr/>
          </p:nvSpPr>
          <p:spPr bwMode="auto">
            <a:xfrm>
              <a:off x="4572000" y="3371851"/>
              <a:ext cx="719137" cy="659979"/>
            </a:xfrm>
            <a:custGeom>
              <a:avLst/>
              <a:gdLst>
                <a:gd name="connsiteX0" fmla="*/ 0 w 704850"/>
                <a:gd name="connsiteY0" fmla="*/ 671512 h 682073"/>
                <a:gd name="connsiteX1" fmla="*/ 233363 w 704850"/>
                <a:gd name="connsiteY1" fmla="*/ 623887 h 682073"/>
                <a:gd name="connsiteX2" fmla="*/ 500063 w 704850"/>
                <a:gd name="connsiteY2" fmla="*/ 223837 h 682073"/>
                <a:gd name="connsiteX3" fmla="*/ 704850 w 704850"/>
                <a:gd name="connsiteY3" fmla="*/ 0 h 682073"/>
                <a:gd name="connsiteX0" fmla="*/ 0 w 704850"/>
                <a:gd name="connsiteY0" fmla="*/ 671512 h 674155"/>
                <a:gd name="connsiteX1" fmla="*/ 223838 w 704850"/>
                <a:gd name="connsiteY1" fmla="*/ 571499 h 674155"/>
                <a:gd name="connsiteX2" fmla="*/ 500063 w 704850"/>
                <a:gd name="connsiteY2" fmla="*/ 223837 h 674155"/>
                <a:gd name="connsiteX3" fmla="*/ 704850 w 704850"/>
                <a:gd name="connsiteY3" fmla="*/ 0 h 674155"/>
                <a:gd name="connsiteX0" fmla="*/ 0 w 704850"/>
                <a:gd name="connsiteY0" fmla="*/ 671512 h 674266"/>
                <a:gd name="connsiteX1" fmla="*/ 223838 w 704850"/>
                <a:gd name="connsiteY1" fmla="*/ 571499 h 674266"/>
                <a:gd name="connsiteX2" fmla="*/ 476251 w 704850"/>
                <a:gd name="connsiteY2" fmla="*/ 209549 h 674266"/>
                <a:gd name="connsiteX3" fmla="*/ 704850 w 704850"/>
                <a:gd name="connsiteY3" fmla="*/ 0 h 674266"/>
                <a:gd name="connsiteX0" fmla="*/ 0 w 719137"/>
                <a:gd name="connsiteY0" fmla="*/ 657225 h 659979"/>
                <a:gd name="connsiteX1" fmla="*/ 223838 w 719137"/>
                <a:gd name="connsiteY1" fmla="*/ 557212 h 659979"/>
                <a:gd name="connsiteX2" fmla="*/ 476251 w 719137"/>
                <a:gd name="connsiteY2" fmla="*/ 195262 h 659979"/>
                <a:gd name="connsiteX3" fmla="*/ 719137 w 719137"/>
                <a:gd name="connsiteY3" fmla="*/ 0 h 659979"/>
                <a:gd name="connsiteX0" fmla="*/ 0 w 719137"/>
                <a:gd name="connsiteY0" fmla="*/ 657225 h 659979"/>
                <a:gd name="connsiteX1" fmla="*/ 223838 w 719137"/>
                <a:gd name="connsiteY1" fmla="*/ 557212 h 659979"/>
                <a:gd name="connsiteX2" fmla="*/ 476251 w 719137"/>
                <a:gd name="connsiteY2" fmla="*/ 195262 h 659979"/>
                <a:gd name="connsiteX3" fmla="*/ 719137 w 719137"/>
                <a:gd name="connsiteY3" fmla="*/ 0 h 65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9137" h="659979">
                  <a:moveTo>
                    <a:pt x="0" y="657225"/>
                  </a:moveTo>
                  <a:cubicBezTo>
                    <a:pt x="75009" y="670718"/>
                    <a:pt x="144463" y="634206"/>
                    <a:pt x="223838" y="557212"/>
                  </a:cubicBezTo>
                  <a:cubicBezTo>
                    <a:pt x="303213" y="480218"/>
                    <a:pt x="393701" y="288131"/>
                    <a:pt x="476251" y="195262"/>
                  </a:cubicBezTo>
                  <a:cubicBezTo>
                    <a:pt x="558801" y="102393"/>
                    <a:pt x="598884" y="21828"/>
                    <a:pt x="719137" y="0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Freeform 228"/>
            <p:cNvSpPr/>
            <p:nvPr/>
          </p:nvSpPr>
          <p:spPr bwMode="auto">
            <a:xfrm>
              <a:off x="5319713" y="3414651"/>
              <a:ext cx="647700" cy="528699"/>
            </a:xfrm>
            <a:custGeom>
              <a:avLst/>
              <a:gdLst>
                <a:gd name="connsiteX0" fmla="*/ 0 w 657225"/>
                <a:gd name="connsiteY0" fmla="*/ 0 h 519486"/>
                <a:gd name="connsiteX1" fmla="*/ 342900 w 657225"/>
                <a:gd name="connsiteY1" fmla="*/ 409575 h 519486"/>
                <a:gd name="connsiteX2" fmla="*/ 657225 w 657225"/>
                <a:gd name="connsiteY2" fmla="*/ 519112 h 519486"/>
                <a:gd name="connsiteX0" fmla="*/ 0 w 657225"/>
                <a:gd name="connsiteY0" fmla="*/ 0 h 519486"/>
                <a:gd name="connsiteX1" fmla="*/ 342900 w 657225"/>
                <a:gd name="connsiteY1" fmla="*/ 409575 h 519486"/>
                <a:gd name="connsiteX2" fmla="*/ 657225 w 657225"/>
                <a:gd name="connsiteY2" fmla="*/ 519112 h 519486"/>
                <a:gd name="connsiteX0" fmla="*/ 0 w 657225"/>
                <a:gd name="connsiteY0" fmla="*/ 60 h 519546"/>
                <a:gd name="connsiteX1" fmla="*/ 342900 w 657225"/>
                <a:gd name="connsiteY1" fmla="*/ 409635 h 519546"/>
                <a:gd name="connsiteX2" fmla="*/ 657225 w 657225"/>
                <a:gd name="connsiteY2" fmla="*/ 519172 h 519546"/>
                <a:gd name="connsiteX0" fmla="*/ 0 w 657225"/>
                <a:gd name="connsiteY0" fmla="*/ 60 h 519546"/>
                <a:gd name="connsiteX1" fmla="*/ 395287 w 657225"/>
                <a:gd name="connsiteY1" fmla="*/ 409635 h 519546"/>
                <a:gd name="connsiteX2" fmla="*/ 657225 w 657225"/>
                <a:gd name="connsiteY2" fmla="*/ 519172 h 519546"/>
                <a:gd name="connsiteX0" fmla="*/ 0 w 671513"/>
                <a:gd name="connsiteY0" fmla="*/ 61 h 562214"/>
                <a:gd name="connsiteX1" fmla="*/ 395287 w 671513"/>
                <a:gd name="connsiteY1" fmla="*/ 409636 h 562214"/>
                <a:gd name="connsiteX2" fmla="*/ 671513 w 671513"/>
                <a:gd name="connsiteY2" fmla="*/ 562036 h 562214"/>
                <a:gd name="connsiteX0" fmla="*/ 0 w 671513"/>
                <a:gd name="connsiteY0" fmla="*/ 61 h 562036"/>
                <a:gd name="connsiteX1" fmla="*/ 395287 w 671513"/>
                <a:gd name="connsiteY1" fmla="*/ 409636 h 562036"/>
                <a:gd name="connsiteX2" fmla="*/ 671513 w 671513"/>
                <a:gd name="connsiteY2" fmla="*/ 562036 h 562036"/>
                <a:gd name="connsiteX0" fmla="*/ 0 w 647700"/>
                <a:gd name="connsiteY0" fmla="*/ 61 h 528699"/>
                <a:gd name="connsiteX1" fmla="*/ 395287 w 647700"/>
                <a:gd name="connsiteY1" fmla="*/ 409636 h 528699"/>
                <a:gd name="connsiteX2" fmla="*/ 647700 w 647700"/>
                <a:gd name="connsiteY2" fmla="*/ 528699 h 52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528699">
                  <a:moveTo>
                    <a:pt x="0" y="61"/>
                  </a:moveTo>
                  <a:cubicBezTo>
                    <a:pt x="197644" y="-5099"/>
                    <a:pt x="287337" y="321530"/>
                    <a:pt x="395287" y="409636"/>
                  </a:cubicBezTo>
                  <a:cubicBezTo>
                    <a:pt x="503237" y="497742"/>
                    <a:pt x="531019" y="523143"/>
                    <a:pt x="647700" y="528699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0" name="Freeform 229"/>
            <p:cNvSpPr/>
            <p:nvPr/>
          </p:nvSpPr>
          <p:spPr bwMode="auto">
            <a:xfrm>
              <a:off x="5986463" y="3305972"/>
              <a:ext cx="542924" cy="675478"/>
            </a:xfrm>
            <a:custGeom>
              <a:avLst/>
              <a:gdLst>
                <a:gd name="connsiteX0" fmla="*/ 0 w 547687"/>
                <a:gd name="connsiteY0" fmla="*/ 672012 h 672012"/>
                <a:gd name="connsiteX1" fmla="*/ 204787 w 547687"/>
                <a:gd name="connsiteY1" fmla="*/ 476750 h 672012"/>
                <a:gd name="connsiteX2" fmla="*/ 252412 w 547687"/>
                <a:gd name="connsiteY2" fmla="*/ 233862 h 672012"/>
                <a:gd name="connsiteX3" fmla="*/ 366712 w 547687"/>
                <a:gd name="connsiteY3" fmla="*/ 38600 h 672012"/>
                <a:gd name="connsiteX4" fmla="*/ 547687 w 547687"/>
                <a:gd name="connsiteY4" fmla="*/ 5262 h 672012"/>
                <a:gd name="connsiteX0" fmla="*/ 0 w 547687"/>
                <a:gd name="connsiteY0" fmla="*/ 672012 h 672012"/>
                <a:gd name="connsiteX1" fmla="*/ 204787 w 547687"/>
                <a:gd name="connsiteY1" fmla="*/ 476750 h 672012"/>
                <a:gd name="connsiteX2" fmla="*/ 252412 w 547687"/>
                <a:gd name="connsiteY2" fmla="*/ 233862 h 672012"/>
                <a:gd name="connsiteX3" fmla="*/ 366712 w 547687"/>
                <a:gd name="connsiteY3" fmla="*/ 38600 h 672012"/>
                <a:gd name="connsiteX4" fmla="*/ 547687 w 547687"/>
                <a:gd name="connsiteY4" fmla="*/ 5262 h 672012"/>
                <a:gd name="connsiteX0" fmla="*/ 0 w 547687"/>
                <a:gd name="connsiteY0" fmla="*/ 672154 h 672154"/>
                <a:gd name="connsiteX1" fmla="*/ 204787 w 547687"/>
                <a:gd name="connsiteY1" fmla="*/ 476892 h 672154"/>
                <a:gd name="connsiteX2" fmla="*/ 285750 w 547687"/>
                <a:gd name="connsiteY2" fmla="*/ 238767 h 672154"/>
                <a:gd name="connsiteX3" fmla="*/ 366712 w 547687"/>
                <a:gd name="connsiteY3" fmla="*/ 38742 h 672154"/>
                <a:gd name="connsiteX4" fmla="*/ 547687 w 547687"/>
                <a:gd name="connsiteY4" fmla="*/ 5404 h 672154"/>
                <a:gd name="connsiteX0" fmla="*/ 0 w 547687"/>
                <a:gd name="connsiteY0" fmla="*/ 671290 h 671290"/>
                <a:gd name="connsiteX1" fmla="*/ 204787 w 547687"/>
                <a:gd name="connsiteY1" fmla="*/ 476028 h 671290"/>
                <a:gd name="connsiteX2" fmla="*/ 285750 w 547687"/>
                <a:gd name="connsiteY2" fmla="*/ 237903 h 671290"/>
                <a:gd name="connsiteX3" fmla="*/ 390524 w 547687"/>
                <a:gd name="connsiteY3" fmla="*/ 42640 h 671290"/>
                <a:gd name="connsiteX4" fmla="*/ 547687 w 547687"/>
                <a:gd name="connsiteY4" fmla="*/ 4540 h 671290"/>
                <a:gd name="connsiteX0" fmla="*/ 0 w 542924"/>
                <a:gd name="connsiteY0" fmla="*/ 675478 h 675478"/>
                <a:gd name="connsiteX1" fmla="*/ 204787 w 542924"/>
                <a:gd name="connsiteY1" fmla="*/ 480216 h 675478"/>
                <a:gd name="connsiteX2" fmla="*/ 285750 w 542924"/>
                <a:gd name="connsiteY2" fmla="*/ 242091 h 675478"/>
                <a:gd name="connsiteX3" fmla="*/ 390524 w 542924"/>
                <a:gd name="connsiteY3" fmla="*/ 46828 h 675478"/>
                <a:gd name="connsiteX4" fmla="*/ 542924 w 542924"/>
                <a:gd name="connsiteY4" fmla="*/ 3965 h 67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4" h="675478">
                  <a:moveTo>
                    <a:pt x="0" y="675478"/>
                  </a:moveTo>
                  <a:cubicBezTo>
                    <a:pt x="148034" y="666746"/>
                    <a:pt x="157162" y="552447"/>
                    <a:pt x="204787" y="480216"/>
                  </a:cubicBezTo>
                  <a:cubicBezTo>
                    <a:pt x="252412" y="407985"/>
                    <a:pt x="254794" y="314322"/>
                    <a:pt x="285750" y="242091"/>
                  </a:cubicBezTo>
                  <a:cubicBezTo>
                    <a:pt x="316706" y="169860"/>
                    <a:pt x="347662" y="86516"/>
                    <a:pt x="390524" y="46828"/>
                  </a:cubicBezTo>
                  <a:cubicBezTo>
                    <a:pt x="433386" y="7140"/>
                    <a:pt x="489743" y="-7941"/>
                    <a:pt x="542924" y="3965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1" name="Freeform 230"/>
            <p:cNvSpPr/>
            <p:nvPr/>
          </p:nvSpPr>
          <p:spPr bwMode="auto">
            <a:xfrm>
              <a:off x="6548437" y="3367086"/>
              <a:ext cx="704850" cy="595313"/>
            </a:xfrm>
            <a:custGeom>
              <a:avLst/>
              <a:gdLst>
                <a:gd name="connsiteX0" fmla="*/ 0 w 781050"/>
                <a:gd name="connsiteY0" fmla="*/ 0 h 722529"/>
                <a:gd name="connsiteX1" fmla="*/ 219075 w 781050"/>
                <a:gd name="connsiteY1" fmla="*/ 180975 h 722529"/>
                <a:gd name="connsiteX2" fmla="*/ 604838 w 781050"/>
                <a:gd name="connsiteY2" fmla="*/ 652463 h 722529"/>
                <a:gd name="connsiteX3" fmla="*/ 781050 w 781050"/>
                <a:gd name="connsiteY3" fmla="*/ 704850 h 722529"/>
                <a:gd name="connsiteX0" fmla="*/ 0 w 781050"/>
                <a:gd name="connsiteY0" fmla="*/ 0 h 722529"/>
                <a:gd name="connsiteX1" fmla="*/ 219075 w 781050"/>
                <a:gd name="connsiteY1" fmla="*/ 180975 h 722529"/>
                <a:gd name="connsiteX2" fmla="*/ 604838 w 781050"/>
                <a:gd name="connsiteY2" fmla="*/ 652463 h 722529"/>
                <a:gd name="connsiteX3" fmla="*/ 781050 w 781050"/>
                <a:gd name="connsiteY3" fmla="*/ 704850 h 722529"/>
                <a:gd name="connsiteX0" fmla="*/ 0 w 781050"/>
                <a:gd name="connsiteY0" fmla="*/ 4174 h 726703"/>
                <a:gd name="connsiteX1" fmla="*/ 128588 w 781050"/>
                <a:gd name="connsiteY1" fmla="*/ 18462 h 726703"/>
                <a:gd name="connsiteX2" fmla="*/ 219075 w 781050"/>
                <a:gd name="connsiteY2" fmla="*/ 185149 h 726703"/>
                <a:gd name="connsiteX3" fmla="*/ 604838 w 781050"/>
                <a:gd name="connsiteY3" fmla="*/ 656637 h 726703"/>
                <a:gd name="connsiteX4" fmla="*/ 781050 w 781050"/>
                <a:gd name="connsiteY4" fmla="*/ 709024 h 726703"/>
                <a:gd name="connsiteX0" fmla="*/ 0 w 781050"/>
                <a:gd name="connsiteY0" fmla="*/ 0 h 722529"/>
                <a:gd name="connsiteX1" fmla="*/ 128588 w 781050"/>
                <a:gd name="connsiteY1" fmla="*/ 14288 h 722529"/>
                <a:gd name="connsiteX2" fmla="*/ 219075 w 781050"/>
                <a:gd name="connsiteY2" fmla="*/ 180975 h 722529"/>
                <a:gd name="connsiteX3" fmla="*/ 604838 w 781050"/>
                <a:gd name="connsiteY3" fmla="*/ 652463 h 722529"/>
                <a:gd name="connsiteX4" fmla="*/ 781050 w 781050"/>
                <a:gd name="connsiteY4" fmla="*/ 704850 h 722529"/>
                <a:gd name="connsiteX0" fmla="*/ 0 w 781050"/>
                <a:gd name="connsiteY0" fmla="*/ 0 h 722529"/>
                <a:gd name="connsiteX1" fmla="*/ 128588 w 781050"/>
                <a:gd name="connsiteY1" fmla="*/ 14288 h 722529"/>
                <a:gd name="connsiteX2" fmla="*/ 219075 w 781050"/>
                <a:gd name="connsiteY2" fmla="*/ 180975 h 722529"/>
                <a:gd name="connsiteX3" fmla="*/ 604838 w 781050"/>
                <a:gd name="connsiteY3" fmla="*/ 652463 h 722529"/>
                <a:gd name="connsiteX4" fmla="*/ 781050 w 781050"/>
                <a:gd name="connsiteY4" fmla="*/ 704850 h 722529"/>
                <a:gd name="connsiteX0" fmla="*/ 0 w 781050"/>
                <a:gd name="connsiteY0" fmla="*/ 0 h 722529"/>
                <a:gd name="connsiteX1" fmla="*/ 219075 w 781050"/>
                <a:gd name="connsiteY1" fmla="*/ 180975 h 722529"/>
                <a:gd name="connsiteX2" fmla="*/ 604838 w 781050"/>
                <a:gd name="connsiteY2" fmla="*/ 652463 h 722529"/>
                <a:gd name="connsiteX3" fmla="*/ 781050 w 781050"/>
                <a:gd name="connsiteY3" fmla="*/ 704850 h 722529"/>
                <a:gd name="connsiteX0" fmla="*/ 0 w 781050"/>
                <a:gd name="connsiteY0" fmla="*/ 0 h 722529"/>
                <a:gd name="connsiteX1" fmla="*/ 219075 w 781050"/>
                <a:gd name="connsiteY1" fmla="*/ 180975 h 722529"/>
                <a:gd name="connsiteX2" fmla="*/ 604838 w 781050"/>
                <a:gd name="connsiteY2" fmla="*/ 652463 h 722529"/>
                <a:gd name="connsiteX3" fmla="*/ 781050 w 781050"/>
                <a:gd name="connsiteY3" fmla="*/ 704850 h 722529"/>
                <a:gd name="connsiteX0" fmla="*/ 0 w 747713"/>
                <a:gd name="connsiteY0" fmla="*/ 0 h 603467"/>
                <a:gd name="connsiteX1" fmla="*/ 185738 w 747713"/>
                <a:gd name="connsiteY1" fmla="*/ 61913 h 603467"/>
                <a:gd name="connsiteX2" fmla="*/ 571501 w 747713"/>
                <a:gd name="connsiteY2" fmla="*/ 533401 h 603467"/>
                <a:gd name="connsiteX3" fmla="*/ 747713 w 747713"/>
                <a:gd name="connsiteY3" fmla="*/ 585788 h 603467"/>
                <a:gd name="connsiteX0" fmla="*/ 0 w 747713"/>
                <a:gd name="connsiteY0" fmla="*/ 0 h 601932"/>
                <a:gd name="connsiteX1" fmla="*/ 195263 w 747713"/>
                <a:gd name="connsiteY1" fmla="*/ 95250 h 601932"/>
                <a:gd name="connsiteX2" fmla="*/ 571501 w 747713"/>
                <a:gd name="connsiteY2" fmla="*/ 533401 h 601932"/>
                <a:gd name="connsiteX3" fmla="*/ 747713 w 747713"/>
                <a:gd name="connsiteY3" fmla="*/ 585788 h 601932"/>
                <a:gd name="connsiteX0" fmla="*/ 0 w 704850"/>
                <a:gd name="connsiteY0" fmla="*/ 0 h 609072"/>
                <a:gd name="connsiteX1" fmla="*/ 195263 w 704850"/>
                <a:gd name="connsiteY1" fmla="*/ 95250 h 609072"/>
                <a:gd name="connsiteX2" fmla="*/ 571501 w 704850"/>
                <a:gd name="connsiteY2" fmla="*/ 533401 h 609072"/>
                <a:gd name="connsiteX3" fmla="*/ 704850 w 704850"/>
                <a:gd name="connsiteY3" fmla="*/ 595313 h 609072"/>
                <a:gd name="connsiteX0" fmla="*/ 0 w 704850"/>
                <a:gd name="connsiteY0" fmla="*/ 0 h 595313"/>
                <a:gd name="connsiteX1" fmla="*/ 195263 w 704850"/>
                <a:gd name="connsiteY1" fmla="*/ 95250 h 595313"/>
                <a:gd name="connsiteX2" fmla="*/ 571501 w 704850"/>
                <a:gd name="connsiteY2" fmla="*/ 533401 h 595313"/>
                <a:gd name="connsiteX3" fmla="*/ 704850 w 704850"/>
                <a:gd name="connsiteY3" fmla="*/ 595313 h 595313"/>
                <a:gd name="connsiteX0" fmla="*/ 0 w 704850"/>
                <a:gd name="connsiteY0" fmla="*/ 0 h 595313"/>
                <a:gd name="connsiteX1" fmla="*/ 195263 w 704850"/>
                <a:gd name="connsiteY1" fmla="*/ 95250 h 595313"/>
                <a:gd name="connsiteX2" fmla="*/ 523876 w 704850"/>
                <a:gd name="connsiteY2" fmla="*/ 481013 h 595313"/>
                <a:gd name="connsiteX3" fmla="*/ 704850 w 704850"/>
                <a:gd name="connsiteY3" fmla="*/ 595313 h 59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595313">
                  <a:moveTo>
                    <a:pt x="0" y="0"/>
                  </a:moveTo>
                  <a:cubicBezTo>
                    <a:pt x="117078" y="9128"/>
                    <a:pt x="107950" y="15081"/>
                    <a:pt x="195263" y="95250"/>
                  </a:cubicBezTo>
                  <a:cubicBezTo>
                    <a:pt x="282576" y="175419"/>
                    <a:pt x="438945" y="397669"/>
                    <a:pt x="523876" y="481013"/>
                  </a:cubicBezTo>
                  <a:cubicBezTo>
                    <a:pt x="608807" y="564357"/>
                    <a:pt x="611982" y="587376"/>
                    <a:pt x="704850" y="595313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2" name="Freeform 231"/>
            <p:cNvSpPr/>
            <p:nvPr/>
          </p:nvSpPr>
          <p:spPr bwMode="auto">
            <a:xfrm>
              <a:off x="7243763" y="3371834"/>
              <a:ext cx="633412" cy="542941"/>
            </a:xfrm>
            <a:custGeom>
              <a:avLst/>
              <a:gdLst>
                <a:gd name="connsiteX0" fmla="*/ 0 w 633412"/>
                <a:gd name="connsiteY0" fmla="*/ 542925 h 542925"/>
                <a:gd name="connsiteX1" fmla="*/ 214312 w 633412"/>
                <a:gd name="connsiteY1" fmla="*/ 414338 h 542925"/>
                <a:gd name="connsiteX2" fmla="*/ 476250 w 633412"/>
                <a:gd name="connsiteY2" fmla="*/ 85725 h 542925"/>
                <a:gd name="connsiteX3" fmla="*/ 633412 w 633412"/>
                <a:gd name="connsiteY3" fmla="*/ 0 h 542925"/>
                <a:gd name="connsiteX0" fmla="*/ 0 w 633412"/>
                <a:gd name="connsiteY0" fmla="*/ 542925 h 542925"/>
                <a:gd name="connsiteX1" fmla="*/ 214312 w 633412"/>
                <a:gd name="connsiteY1" fmla="*/ 414338 h 542925"/>
                <a:gd name="connsiteX2" fmla="*/ 476250 w 633412"/>
                <a:gd name="connsiteY2" fmla="*/ 85725 h 542925"/>
                <a:gd name="connsiteX3" fmla="*/ 633412 w 633412"/>
                <a:gd name="connsiteY3" fmla="*/ 0 h 542925"/>
                <a:gd name="connsiteX0" fmla="*/ 0 w 633412"/>
                <a:gd name="connsiteY0" fmla="*/ 542925 h 542925"/>
                <a:gd name="connsiteX1" fmla="*/ 252412 w 633412"/>
                <a:gd name="connsiteY1" fmla="*/ 385763 h 542925"/>
                <a:gd name="connsiteX2" fmla="*/ 476250 w 633412"/>
                <a:gd name="connsiteY2" fmla="*/ 85725 h 542925"/>
                <a:gd name="connsiteX3" fmla="*/ 633412 w 633412"/>
                <a:gd name="connsiteY3" fmla="*/ 0 h 542925"/>
                <a:gd name="connsiteX0" fmla="*/ 0 w 633412"/>
                <a:gd name="connsiteY0" fmla="*/ 542925 h 542925"/>
                <a:gd name="connsiteX1" fmla="*/ 252412 w 633412"/>
                <a:gd name="connsiteY1" fmla="*/ 385763 h 542925"/>
                <a:gd name="connsiteX2" fmla="*/ 447675 w 633412"/>
                <a:gd name="connsiteY2" fmla="*/ 90487 h 542925"/>
                <a:gd name="connsiteX3" fmla="*/ 633412 w 633412"/>
                <a:gd name="connsiteY3" fmla="*/ 0 h 542925"/>
                <a:gd name="connsiteX0" fmla="*/ 0 w 633412"/>
                <a:gd name="connsiteY0" fmla="*/ 542941 h 542941"/>
                <a:gd name="connsiteX1" fmla="*/ 252412 w 633412"/>
                <a:gd name="connsiteY1" fmla="*/ 385779 h 542941"/>
                <a:gd name="connsiteX2" fmla="*/ 447675 w 633412"/>
                <a:gd name="connsiteY2" fmla="*/ 90503 h 542941"/>
                <a:gd name="connsiteX3" fmla="*/ 633412 w 633412"/>
                <a:gd name="connsiteY3" fmla="*/ 16 h 54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3412" h="542941">
                  <a:moveTo>
                    <a:pt x="0" y="542941"/>
                  </a:moveTo>
                  <a:cubicBezTo>
                    <a:pt x="124618" y="535797"/>
                    <a:pt x="177800" y="461185"/>
                    <a:pt x="252412" y="385779"/>
                  </a:cubicBezTo>
                  <a:cubicBezTo>
                    <a:pt x="327024" y="310373"/>
                    <a:pt x="384175" y="154797"/>
                    <a:pt x="447675" y="90503"/>
                  </a:cubicBezTo>
                  <a:cubicBezTo>
                    <a:pt x="511175" y="26209"/>
                    <a:pt x="510380" y="-778"/>
                    <a:pt x="633412" y="16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3500463" y="3282129"/>
            <a:ext cx="4381500" cy="731488"/>
            <a:chOff x="3495675" y="3300342"/>
            <a:chExt cx="4381500" cy="731488"/>
          </a:xfrm>
        </p:grpSpPr>
        <p:sp>
          <p:nvSpPr>
            <p:cNvPr id="234" name="Freeform 233"/>
            <p:cNvSpPr/>
            <p:nvPr/>
          </p:nvSpPr>
          <p:spPr bwMode="auto">
            <a:xfrm>
              <a:off x="3495675" y="3300342"/>
              <a:ext cx="571499" cy="728733"/>
            </a:xfrm>
            <a:custGeom>
              <a:avLst/>
              <a:gdLst>
                <a:gd name="connsiteX0" fmla="*/ 0 w 561975"/>
                <a:gd name="connsiteY0" fmla="*/ 657225 h 657225"/>
                <a:gd name="connsiteX1" fmla="*/ 200025 w 561975"/>
                <a:gd name="connsiteY1" fmla="*/ 209550 h 657225"/>
                <a:gd name="connsiteX2" fmla="*/ 561975 w 561975"/>
                <a:gd name="connsiteY2" fmla="*/ 0 h 657225"/>
                <a:gd name="connsiteX0" fmla="*/ 0 w 509587"/>
                <a:gd name="connsiteY0" fmla="*/ 714375 h 714375"/>
                <a:gd name="connsiteX1" fmla="*/ 200025 w 509587"/>
                <a:gd name="connsiteY1" fmla="*/ 266700 h 714375"/>
                <a:gd name="connsiteX2" fmla="*/ 509587 w 509587"/>
                <a:gd name="connsiteY2" fmla="*/ 0 h 714375"/>
                <a:gd name="connsiteX0" fmla="*/ 0 w 509587"/>
                <a:gd name="connsiteY0" fmla="*/ 714451 h 714451"/>
                <a:gd name="connsiteX1" fmla="*/ 200025 w 509587"/>
                <a:gd name="connsiteY1" fmla="*/ 266776 h 714451"/>
                <a:gd name="connsiteX2" fmla="*/ 509587 w 509587"/>
                <a:gd name="connsiteY2" fmla="*/ 76 h 714451"/>
                <a:gd name="connsiteX0" fmla="*/ 0 w 571499"/>
                <a:gd name="connsiteY0" fmla="*/ 728733 h 728733"/>
                <a:gd name="connsiteX1" fmla="*/ 200025 w 571499"/>
                <a:gd name="connsiteY1" fmla="*/ 281058 h 728733"/>
                <a:gd name="connsiteX2" fmla="*/ 571499 w 571499"/>
                <a:gd name="connsiteY2" fmla="*/ 70 h 72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499" h="728733">
                  <a:moveTo>
                    <a:pt x="0" y="728733"/>
                  </a:moveTo>
                  <a:cubicBezTo>
                    <a:pt x="53181" y="559664"/>
                    <a:pt x="104775" y="402502"/>
                    <a:pt x="200025" y="281058"/>
                  </a:cubicBezTo>
                  <a:cubicBezTo>
                    <a:pt x="295275" y="159614"/>
                    <a:pt x="436562" y="-3899"/>
                    <a:pt x="571499" y="70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5" name="Freeform 234"/>
            <p:cNvSpPr/>
            <p:nvPr/>
          </p:nvSpPr>
          <p:spPr bwMode="auto">
            <a:xfrm>
              <a:off x="4057651" y="3348038"/>
              <a:ext cx="552450" cy="609615"/>
            </a:xfrm>
            <a:custGeom>
              <a:avLst/>
              <a:gdLst>
                <a:gd name="connsiteX0" fmla="*/ 0 w 523875"/>
                <a:gd name="connsiteY0" fmla="*/ 0 h 533400"/>
                <a:gd name="connsiteX1" fmla="*/ 366712 w 523875"/>
                <a:gd name="connsiteY1" fmla="*/ 381000 h 533400"/>
                <a:gd name="connsiteX2" fmla="*/ 523875 w 523875"/>
                <a:gd name="connsiteY2" fmla="*/ 533400 h 533400"/>
                <a:gd name="connsiteX0" fmla="*/ 0 w 528637"/>
                <a:gd name="connsiteY0" fmla="*/ 0 h 609600"/>
                <a:gd name="connsiteX1" fmla="*/ 371474 w 528637"/>
                <a:gd name="connsiteY1" fmla="*/ 457200 h 609600"/>
                <a:gd name="connsiteX2" fmla="*/ 528637 w 528637"/>
                <a:gd name="connsiteY2" fmla="*/ 609600 h 609600"/>
                <a:gd name="connsiteX0" fmla="*/ 0 w 528637"/>
                <a:gd name="connsiteY0" fmla="*/ 0 h 609600"/>
                <a:gd name="connsiteX1" fmla="*/ 304799 w 528637"/>
                <a:gd name="connsiteY1" fmla="*/ 385763 h 609600"/>
                <a:gd name="connsiteX2" fmla="*/ 528637 w 528637"/>
                <a:gd name="connsiteY2" fmla="*/ 609600 h 609600"/>
                <a:gd name="connsiteX0" fmla="*/ 0 w 500062"/>
                <a:gd name="connsiteY0" fmla="*/ 0 h 609600"/>
                <a:gd name="connsiteX1" fmla="*/ 304799 w 500062"/>
                <a:gd name="connsiteY1" fmla="*/ 385763 h 609600"/>
                <a:gd name="connsiteX2" fmla="*/ 500062 w 500062"/>
                <a:gd name="connsiteY2" fmla="*/ 609600 h 609600"/>
                <a:gd name="connsiteX0" fmla="*/ 0 w 500062"/>
                <a:gd name="connsiteY0" fmla="*/ 0 h 609600"/>
                <a:gd name="connsiteX1" fmla="*/ 304799 w 500062"/>
                <a:gd name="connsiteY1" fmla="*/ 385763 h 609600"/>
                <a:gd name="connsiteX2" fmla="*/ 500062 w 500062"/>
                <a:gd name="connsiteY2" fmla="*/ 609600 h 609600"/>
                <a:gd name="connsiteX0" fmla="*/ 0 w 500062"/>
                <a:gd name="connsiteY0" fmla="*/ 0 h 609600"/>
                <a:gd name="connsiteX1" fmla="*/ 304799 w 500062"/>
                <a:gd name="connsiteY1" fmla="*/ 385763 h 609600"/>
                <a:gd name="connsiteX2" fmla="*/ 500062 w 500062"/>
                <a:gd name="connsiteY2" fmla="*/ 609600 h 609600"/>
                <a:gd name="connsiteX0" fmla="*/ 0 w 500062"/>
                <a:gd name="connsiteY0" fmla="*/ 0 h 609615"/>
                <a:gd name="connsiteX1" fmla="*/ 304799 w 500062"/>
                <a:gd name="connsiteY1" fmla="*/ 385763 h 609615"/>
                <a:gd name="connsiteX2" fmla="*/ 500062 w 500062"/>
                <a:gd name="connsiteY2" fmla="*/ 609600 h 609615"/>
                <a:gd name="connsiteX0" fmla="*/ 0 w 552450"/>
                <a:gd name="connsiteY0" fmla="*/ 0 h 609615"/>
                <a:gd name="connsiteX1" fmla="*/ 304799 w 552450"/>
                <a:gd name="connsiteY1" fmla="*/ 385763 h 609615"/>
                <a:gd name="connsiteX2" fmla="*/ 552450 w 552450"/>
                <a:gd name="connsiteY2" fmla="*/ 609600 h 60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450" h="609615">
                  <a:moveTo>
                    <a:pt x="0" y="0"/>
                  </a:moveTo>
                  <a:cubicBezTo>
                    <a:pt x="166688" y="14288"/>
                    <a:pt x="212724" y="284163"/>
                    <a:pt x="304799" y="385763"/>
                  </a:cubicBezTo>
                  <a:cubicBezTo>
                    <a:pt x="396874" y="487363"/>
                    <a:pt x="450850" y="611188"/>
                    <a:pt x="552450" y="609600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6" name="Freeform 235"/>
            <p:cNvSpPr/>
            <p:nvPr/>
          </p:nvSpPr>
          <p:spPr bwMode="auto">
            <a:xfrm>
              <a:off x="4572000" y="3371851"/>
              <a:ext cx="719137" cy="659979"/>
            </a:xfrm>
            <a:custGeom>
              <a:avLst/>
              <a:gdLst>
                <a:gd name="connsiteX0" fmla="*/ 0 w 704850"/>
                <a:gd name="connsiteY0" fmla="*/ 671512 h 682073"/>
                <a:gd name="connsiteX1" fmla="*/ 233363 w 704850"/>
                <a:gd name="connsiteY1" fmla="*/ 623887 h 682073"/>
                <a:gd name="connsiteX2" fmla="*/ 500063 w 704850"/>
                <a:gd name="connsiteY2" fmla="*/ 223837 h 682073"/>
                <a:gd name="connsiteX3" fmla="*/ 704850 w 704850"/>
                <a:gd name="connsiteY3" fmla="*/ 0 h 682073"/>
                <a:gd name="connsiteX0" fmla="*/ 0 w 704850"/>
                <a:gd name="connsiteY0" fmla="*/ 671512 h 674155"/>
                <a:gd name="connsiteX1" fmla="*/ 223838 w 704850"/>
                <a:gd name="connsiteY1" fmla="*/ 571499 h 674155"/>
                <a:gd name="connsiteX2" fmla="*/ 500063 w 704850"/>
                <a:gd name="connsiteY2" fmla="*/ 223837 h 674155"/>
                <a:gd name="connsiteX3" fmla="*/ 704850 w 704850"/>
                <a:gd name="connsiteY3" fmla="*/ 0 h 674155"/>
                <a:gd name="connsiteX0" fmla="*/ 0 w 704850"/>
                <a:gd name="connsiteY0" fmla="*/ 671512 h 674266"/>
                <a:gd name="connsiteX1" fmla="*/ 223838 w 704850"/>
                <a:gd name="connsiteY1" fmla="*/ 571499 h 674266"/>
                <a:gd name="connsiteX2" fmla="*/ 476251 w 704850"/>
                <a:gd name="connsiteY2" fmla="*/ 209549 h 674266"/>
                <a:gd name="connsiteX3" fmla="*/ 704850 w 704850"/>
                <a:gd name="connsiteY3" fmla="*/ 0 h 674266"/>
                <a:gd name="connsiteX0" fmla="*/ 0 w 719137"/>
                <a:gd name="connsiteY0" fmla="*/ 657225 h 659979"/>
                <a:gd name="connsiteX1" fmla="*/ 223838 w 719137"/>
                <a:gd name="connsiteY1" fmla="*/ 557212 h 659979"/>
                <a:gd name="connsiteX2" fmla="*/ 476251 w 719137"/>
                <a:gd name="connsiteY2" fmla="*/ 195262 h 659979"/>
                <a:gd name="connsiteX3" fmla="*/ 719137 w 719137"/>
                <a:gd name="connsiteY3" fmla="*/ 0 h 659979"/>
                <a:gd name="connsiteX0" fmla="*/ 0 w 719137"/>
                <a:gd name="connsiteY0" fmla="*/ 657225 h 659979"/>
                <a:gd name="connsiteX1" fmla="*/ 223838 w 719137"/>
                <a:gd name="connsiteY1" fmla="*/ 557212 h 659979"/>
                <a:gd name="connsiteX2" fmla="*/ 476251 w 719137"/>
                <a:gd name="connsiteY2" fmla="*/ 195262 h 659979"/>
                <a:gd name="connsiteX3" fmla="*/ 719137 w 719137"/>
                <a:gd name="connsiteY3" fmla="*/ 0 h 65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9137" h="659979">
                  <a:moveTo>
                    <a:pt x="0" y="657225"/>
                  </a:moveTo>
                  <a:cubicBezTo>
                    <a:pt x="75009" y="670718"/>
                    <a:pt x="144463" y="634206"/>
                    <a:pt x="223838" y="557212"/>
                  </a:cubicBezTo>
                  <a:cubicBezTo>
                    <a:pt x="303213" y="480218"/>
                    <a:pt x="393701" y="288131"/>
                    <a:pt x="476251" y="195262"/>
                  </a:cubicBezTo>
                  <a:cubicBezTo>
                    <a:pt x="558801" y="102393"/>
                    <a:pt x="598884" y="21828"/>
                    <a:pt x="719137" y="0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7" name="Freeform 236"/>
            <p:cNvSpPr/>
            <p:nvPr/>
          </p:nvSpPr>
          <p:spPr bwMode="auto">
            <a:xfrm>
              <a:off x="5319713" y="3414651"/>
              <a:ext cx="647700" cy="528699"/>
            </a:xfrm>
            <a:custGeom>
              <a:avLst/>
              <a:gdLst>
                <a:gd name="connsiteX0" fmla="*/ 0 w 657225"/>
                <a:gd name="connsiteY0" fmla="*/ 0 h 519486"/>
                <a:gd name="connsiteX1" fmla="*/ 342900 w 657225"/>
                <a:gd name="connsiteY1" fmla="*/ 409575 h 519486"/>
                <a:gd name="connsiteX2" fmla="*/ 657225 w 657225"/>
                <a:gd name="connsiteY2" fmla="*/ 519112 h 519486"/>
                <a:gd name="connsiteX0" fmla="*/ 0 w 657225"/>
                <a:gd name="connsiteY0" fmla="*/ 0 h 519486"/>
                <a:gd name="connsiteX1" fmla="*/ 342900 w 657225"/>
                <a:gd name="connsiteY1" fmla="*/ 409575 h 519486"/>
                <a:gd name="connsiteX2" fmla="*/ 657225 w 657225"/>
                <a:gd name="connsiteY2" fmla="*/ 519112 h 519486"/>
                <a:gd name="connsiteX0" fmla="*/ 0 w 657225"/>
                <a:gd name="connsiteY0" fmla="*/ 60 h 519546"/>
                <a:gd name="connsiteX1" fmla="*/ 342900 w 657225"/>
                <a:gd name="connsiteY1" fmla="*/ 409635 h 519546"/>
                <a:gd name="connsiteX2" fmla="*/ 657225 w 657225"/>
                <a:gd name="connsiteY2" fmla="*/ 519172 h 519546"/>
                <a:gd name="connsiteX0" fmla="*/ 0 w 657225"/>
                <a:gd name="connsiteY0" fmla="*/ 60 h 519546"/>
                <a:gd name="connsiteX1" fmla="*/ 395287 w 657225"/>
                <a:gd name="connsiteY1" fmla="*/ 409635 h 519546"/>
                <a:gd name="connsiteX2" fmla="*/ 657225 w 657225"/>
                <a:gd name="connsiteY2" fmla="*/ 519172 h 519546"/>
                <a:gd name="connsiteX0" fmla="*/ 0 w 671513"/>
                <a:gd name="connsiteY0" fmla="*/ 61 h 562214"/>
                <a:gd name="connsiteX1" fmla="*/ 395287 w 671513"/>
                <a:gd name="connsiteY1" fmla="*/ 409636 h 562214"/>
                <a:gd name="connsiteX2" fmla="*/ 671513 w 671513"/>
                <a:gd name="connsiteY2" fmla="*/ 562036 h 562214"/>
                <a:gd name="connsiteX0" fmla="*/ 0 w 671513"/>
                <a:gd name="connsiteY0" fmla="*/ 61 h 562036"/>
                <a:gd name="connsiteX1" fmla="*/ 395287 w 671513"/>
                <a:gd name="connsiteY1" fmla="*/ 409636 h 562036"/>
                <a:gd name="connsiteX2" fmla="*/ 671513 w 671513"/>
                <a:gd name="connsiteY2" fmla="*/ 562036 h 562036"/>
                <a:gd name="connsiteX0" fmla="*/ 0 w 647700"/>
                <a:gd name="connsiteY0" fmla="*/ 61 h 528699"/>
                <a:gd name="connsiteX1" fmla="*/ 395287 w 647700"/>
                <a:gd name="connsiteY1" fmla="*/ 409636 h 528699"/>
                <a:gd name="connsiteX2" fmla="*/ 647700 w 647700"/>
                <a:gd name="connsiteY2" fmla="*/ 528699 h 52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528699">
                  <a:moveTo>
                    <a:pt x="0" y="61"/>
                  </a:moveTo>
                  <a:cubicBezTo>
                    <a:pt x="197644" y="-5099"/>
                    <a:pt x="287337" y="321530"/>
                    <a:pt x="395287" y="409636"/>
                  </a:cubicBezTo>
                  <a:cubicBezTo>
                    <a:pt x="503237" y="497742"/>
                    <a:pt x="531019" y="523143"/>
                    <a:pt x="647700" y="528699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8" name="Freeform 237"/>
            <p:cNvSpPr/>
            <p:nvPr/>
          </p:nvSpPr>
          <p:spPr bwMode="auto">
            <a:xfrm>
              <a:off x="5986463" y="3305972"/>
              <a:ext cx="542924" cy="675478"/>
            </a:xfrm>
            <a:custGeom>
              <a:avLst/>
              <a:gdLst>
                <a:gd name="connsiteX0" fmla="*/ 0 w 547687"/>
                <a:gd name="connsiteY0" fmla="*/ 672012 h 672012"/>
                <a:gd name="connsiteX1" fmla="*/ 204787 w 547687"/>
                <a:gd name="connsiteY1" fmla="*/ 476750 h 672012"/>
                <a:gd name="connsiteX2" fmla="*/ 252412 w 547687"/>
                <a:gd name="connsiteY2" fmla="*/ 233862 h 672012"/>
                <a:gd name="connsiteX3" fmla="*/ 366712 w 547687"/>
                <a:gd name="connsiteY3" fmla="*/ 38600 h 672012"/>
                <a:gd name="connsiteX4" fmla="*/ 547687 w 547687"/>
                <a:gd name="connsiteY4" fmla="*/ 5262 h 672012"/>
                <a:gd name="connsiteX0" fmla="*/ 0 w 547687"/>
                <a:gd name="connsiteY0" fmla="*/ 672012 h 672012"/>
                <a:gd name="connsiteX1" fmla="*/ 204787 w 547687"/>
                <a:gd name="connsiteY1" fmla="*/ 476750 h 672012"/>
                <a:gd name="connsiteX2" fmla="*/ 252412 w 547687"/>
                <a:gd name="connsiteY2" fmla="*/ 233862 h 672012"/>
                <a:gd name="connsiteX3" fmla="*/ 366712 w 547687"/>
                <a:gd name="connsiteY3" fmla="*/ 38600 h 672012"/>
                <a:gd name="connsiteX4" fmla="*/ 547687 w 547687"/>
                <a:gd name="connsiteY4" fmla="*/ 5262 h 672012"/>
                <a:gd name="connsiteX0" fmla="*/ 0 w 547687"/>
                <a:gd name="connsiteY0" fmla="*/ 672154 h 672154"/>
                <a:gd name="connsiteX1" fmla="*/ 204787 w 547687"/>
                <a:gd name="connsiteY1" fmla="*/ 476892 h 672154"/>
                <a:gd name="connsiteX2" fmla="*/ 285750 w 547687"/>
                <a:gd name="connsiteY2" fmla="*/ 238767 h 672154"/>
                <a:gd name="connsiteX3" fmla="*/ 366712 w 547687"/>
                <a:gd name="connsiteY3" fmla="*/ 38742 h 672154"/>
                <a:gd name="connsiteX4" fmla="*/ 547687 w 547687"/>
                <a:gd name="connsiteY4" fmla="*/ 5404 h 672154"/>
                <a:gd name="connsiteX0" fmla="*/ 0 w 547687"/>
                <a:gd name="connsiteY0" fmla="*/ 671290 h 671290"/>
                <a:gd name="connsiteX1" fmla="*/ 204787 w 547687"/>
                <a:gd name="connsiteY1" fmla="*/ 476028 h 671290"/>
                <a:gd name="connsiteX2" fmla="*/ 285750 w 547687"/>
                <a:gd name="connsiteY2" fmla="*/ 237903 h 671290"/>
                <a:gd name="connsiteX3" fmla="*/ 390524 w 547687"/>
                <a:gd name="connsiteY3" fmla="*/ 42640 h 671290"/>
                <a:gd name="connsiteX4" fmla="*/ 547687 w 547687"/>
                <a:gd name="connsiteY4" fmla="*/ 4540 h 671290"/>
                <a:gd name="connsiteX0" fmla="*/ 0 w 542924"/>
                <a:gd name="connsiteY0" fmla="*/ 675478 h 675478"/>
                <a:gd name="connsiteX1" fmla="*/ 204787 w 542924"/>
                <a:gd name="connsiteY1" fmla="*/ 480216 h 675478"/>
                <a:gd name="connsiteX2" fmla="*/ 285750 w 542924"/>
                <a:gd name="connsiteY2" fmla="*/ 242091 h 675478"/>
                <a:gd name="connsiteX3" fmla="*/ 390524 w 542924"/>
                <a:gd name="connsiteY3" fmla="*/ 46828 h 675478"/>
                <a:gd name="connsiteX4" fmla="*/ 542924 w 542924"/>
                <a:gd name="connsiteY4" fmla="*/ 3965 h 67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4" h="675478">
                  <a:moveTo>
                    <a:pt x="0" y="675478"/>
                  </a:moveTo>
                  <a:cubicBezTo>
                    <a:pt x="148034" y="666746"/>
                    <a:pt x="157162" y="552447"/>
                    <a:pt x="204787" y="480216"/>
                  </a:cubicBezTo>
                  <a:cubicBezTo>
                    <a:pt x="252412" y="407985"/>
                    <a:pt x="254794" y="314322"/>
                    <a:pt x="285750" y="242091"/>
                  </a:cubicBezTo>
                  <a:cubicBezTo>
                    <a:pt x="316706" y="169860"/>
                    <a:pt x="347662" y="86516"/>
                    <a:pt x="390524" y="46828"/>
                  </a:cubicBezTo>
                  <a:cubicBezTo>
                    <a:pt x="433386" y="7140"/>
                    <a:pt x="489743" y="-7941"/>
                    <a:pt x="542924" y="3965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9" name="Freeform 238"/>
            <p:cNvSpPr/>
            <p:nvPr/>
          </p:nvSpPr>
          <p:spPr bwMode="auto">
            <a:xfrm>
              <a:off x="6548437" y="3367086"/>
              <a:ext cx="704850" cy="595313"/>
            </a:xfrm>
            <a:custGeom>
              <a:avLst/>
              <a:gdLst>
                <a:gd name="connsiteX0" fmla="*/ 0 w 781050"/>
                <a:gd name="connsiteY0" fmla="*/ 0 h 722529"/>
                <a:gd name="connsiteX1" fmla="*/ 219075 w 781050"/>
                <a:gd name="connsiteY1" fmla="*/ 180975 h 722529"/>
                <a:gd name="connsiteX2" fmla="*/ 604838 w 781050"/>
                <a:gd name="connsiteY2" fmla="*/ 652463 h 722529"/>
                <a:gd name="connsiteX3" fmla="*/ 781050 w 781050"/>
                <a:gd name="connsiteY3" fmla="*/ 704850 h 722529"/>
                <a:gd name="connsiteX0" fmla="*/ 0 w 781050"/>
                <a:gd name="connsiteY0" fmla="*/ 0 h 722529"/>
                <a:gd name="connsiteX1" fmla="*/ 219075 w 781050"/>
                <a:gd name="connsiteY1" fmla="*/ 180975 h 722529"/>
                <a:gd name="connsiteX2" fmla="*/ 604838 w 781050"/>
                <a:gd name="connsiteY2" fmla="*/ 652463 h 722529"/>
                <a:gd name="connsiteX3" fmla="*/ 781050 w 781050"/>
                <a:gd name="connsiteY3" fmla="*/ 704850 h 722529"/>
                <a:gd name="connsiteX0" fmla="*/ 0 w 781050"/>
                <a:gd name="connsiteY0" fmla="*/ 4174 h 726703"/>
                <a:gd name="connsiteX1" fmla="*/ 128588 w 781050"/>
                <a:gd name="connsiteY1" fmla="*/ 18462 h 726703"/>
                <a:gd name="connsiteX2" fmla="*/ 219075 w 781050"/>
                <a:gd name="connsiteY2" fmla="*/ 185149 h 726703"/>
                <a:gd name="connsiteX3" fmla="*/ 604838 w 781050"/>
                <a:gd name="connsiteY3" fmla="*/ 656637 h 726703"/>
                <a:gd name="connsiteX4" fmla="*/ 781050 w 781050"/>
                <a:gd name="connsiteY4" fmla="*/ 709024 h 726703"/>
                <a:gd name="connsiteX0" fmla="*/ 0 w 781050"/>
                <a:gd name="connsiteY0" fmla="*/ 0 h 722529"/>
                <a:gd name="connsiteX1" fmla="*/ 128588 w 781050"/>
                <a:gd name="connsiteY1" fmla="*/ 14288 h 722529"/>
                <a:gd name="connsiteX2" fmla="*/ 219075 w 781050"/>
                <a:gd name="connsiteY2" fmla="*/ 180975 h 722529"/>
                <a:gd name="connsiteX3" fmla="*/ 604838 w 781050"/>
                <a:gd name="connsiteY3" fmla="*/ 652463 h 722529"/>
                <a:gd name="connsiteX4" fmla="*/ 781050 w 781050"/>
                <a:gd name="connsiteY4" fmla="*/ 704850 h 722529"/>
                <a:gd name="connsiteX0" fmla="*/ 0 w 781050"/>
                <a:gd name="connsiteY0" fmla="*/ 0 h 722529"/>
                <a:gd name="connsiteX1" fmla="*/ 128588 w 781050"/>
                <a:gd name="connsiteY1" fmla="*/ 14288 h 722529"/>
                <a:gd name="connsiteX2" fmla="*/ 219075 w 781050"/>
                <a:gd name="connsiteY2" fmla="*/ 180975 h 722529"/>
                <a:gd name="connsiteX3" fmla="*/ 604838 w 781050"/>
                <a:gd name="connsiteY3" fmla="*/ 652463 h 722529"/>
                <a:gd name="connsiteX4" fmla="*/ 781050 w 781050"/>
                <a:gd name="connsiteY4" fmla="*/ 704850 h 722529"/>
                <a:gd name="connsiteX0" fmla="*/ 0 w 781050"/>
                <a:gd name="connsiteY0" fmla="*/ 0 h 722529"/>
                <a:gd name="connsiteX1" fmla="*/ 219075 w 781050"/>
                <a:gd name="connsiteY1" fmla="*/ 180975 h 722529"/>
                <a:gd name="connsiteX2" fmla="*/ 604838 w 781050"/>
                <a:gd name="connsiteY2" fmla="*/ 652463 h 722529"/>
                <a:gd name="connsiteX3" fmla="*/ 781050 w 781050"/>
                <a:gd name="connsiteY3" fmla="*/ 704850 h 722529"/>
                <a:gd name="connsiteX0" fmla="*/ 0 w 781050"/>
                <a:gd name="connsiteY0" fmla="*/ 0 h 722529"/>
                <a:gd name="connsiteX1" fmla="*/ 219075 w 781050"/>
                <a:gd name="connsiteY1" fmla="*/ 180975 h 722529"/>
                <a:gd name="connsiteX2" fmla="*/ 604838 w 781050"/>
                <a:gd name="connsiteY2" fmla="*/ 652463 h 722529"/>
                <a:gd name="connsiteX3" fmla="*/ 781050 w 781050"/>
                <a:gd name="connsiteY3" fmla="*/ 704850 h 722529"/>
                <a:gd name="connsiteX0" fmla="*/ 0 w 747713"/>
                <a:gd name="connsiteY0" fmla="*/ 0 h 603467"/>
                <a:gd name="connsiteX1" fmla="*/ 185738 w 747713"/>
                <a:gd name="connsiteY1" fmla="*/ 61913 h 603467"/>
                <a:gd name="connsiteX2" fmla="*/ 571501 w 747713"/>
                <a:gd name="connsiteY2" fmla="*/ 533401 h 603467"/>
                <a:gd name="connsiteX3" fmla="*/ 747713 w 747713"/>
                <a:gd name="connsiteY3" fmla="*/ 585788 h 603467"/>
                <a:gd name="connsiteX0" fmla="*/ 0 w 747713"/>
                <a:gd name="connsiteY0" fmla="*/ 0 h 601932"/>
                <a:gd name="connsiteX1" fmla="*/ 195263 w 747713"/>
                <a:gd name="connsiteY1" fmla="*/ 95250 h 601932"/>
                <a:gd name="connsiteX2" fmla="*/ 571501 w 747713"/>
                <a:gd name="connsiteY2" fmla="*/ 533401 h 601932"/>
                <a:gd name="connsiteX3" fmla="*/ 747713 w 747713"/>
                <a:gd name="connsiteY3" fmla="*/ 585788 h 601932"/>
                <a:gd name="connsiteX0" fmla="*/ 0 w 704850"/>
                <a:gd name="connsiteY0" fmla="*/ 0 h 609072"/>
                <a:gd name="connsiteX1" fmla="*/ 195263 w 704850"/>
                <a:gd name="connsiteY1" fmla="*/ 95250 h 609072"/>
                <a:gd name="connsiteX2" fmla="*/ 571501 w 704850"/>
                <a:gd name="connsiteY2" fmla="*/ 533401 h 609072"/>
                <a:gd name="connsiteX3" fmla="*/ 704850 w 704850"/>
                <a:gd name="connsiteY3" fmla="*/ 595313 h 609072"/>
                <a:gd name="connsiteX0" fmla="*/ 0 w 704850"/>
                <a:gd name="connsiteY0" fmla="*/ 0 h 595313"/>
                <a:gd name="connsiteX1" fmla="*/ 195263 w 704850"/>
                <a:gd name="connsiteY1" fmla="*/ 95250 h 595313"/>
                <a:gd name="connsiteX2" fmla="*/ 571501 w 704850"/>
                <a:gd name="connsiteY2" fmla="*/ 533401 h 595313"/>
                <a:gd name="connsiteX3" fmla="*/ 704850 w 704850"/>
                <a:gd name="connsiteY3" fmla="*/ 595313 h 595313"/>
                <a:gd name="connsiteX0" fmla="*/ 0 w 704850"/>
                <a:gd name="connsiteY0" fmla="*/ 0 h 595313"/>
                <a:gd name="connsiteX1" fmla="*/ 195263 w 704850"/>
                <a:gd name="connsiteY1" fmla="*/ 95250 h 595313"/>
                <a:gd name="connsiteX2" fmla="*/ 523876 w 704850"/>
                <a:gd name="connsiteY2" fmla="*/ 481013 h 595313"/>
                <a:gd name="connsiteX3" fmla="*/ 704850 w 704850"/>
                <a:gd name="connsiteY3" fmla="*/ 595313 h 59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595313">
                  <a:moveTo>
                    <a:pt x="0" y="0"/>
                  </a:moveTo>
                  <a:cubicBezTo>
                    <a:pt x="117078" y="9128"/>
                    <a:pt x="107950" y="15081"/>
                    <a:pt x="195263" y="95250"/>
                  </a:cubicBezTo>
                  <a:cubicBezTo>
                    <a:pt x="282576" y="175419"/>
                    <a:pt x="438945" y="397669"/>
                    <a:pt x="523876" y="481013"/>
                  </a:cubicBezTo>
                  <a:cubicBezTo>
                    <a:pt x="608807" y="564357"/>
                    <a:pt x="611982" y="587376"/>
                    <a:pt x="704850" y="595313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0" name="Freeform 239"/>
            <p:cNvSpPr/>
            <p:nvPr/>
          </p:nvSpPr>
          <p:spPr bwMode="auto">
            <a:xfrm>
              <a:off x="7243763" y="3371834"/>
              <a:ext cx="633412" cy="542941"/>
            </a:xfrm>
            <a:custGeom>
              <a:avLst/>
              <a:gdLst>
                <a:gd name="connsiteX0" fmla="*/ 0 w 633412"/>
                <a:gd name="connsiteY0" fmla="*/ 542925 h 542925"/>
                <a:gd name="connsiteX1" fmla="*/ 214312 w 633412"/>
                <a:gd name="connsiteY1" fmla="*/ 414338 h 542925"/>
                <a:gd name="connsiteX2" fmla="*/ 476250 w 633412"/>
                <a:gd name="connsiteY2" fmla="*/ 85725 h 542925"/>
                <a:gd name="connsiteX3" fmla="*/ 633412 w 633412"/>
                <a:gd name="connsiteY3" fmla="*/ 0 h 542925"/>
                <a:gd name="connsiteX0" fmla="*/ 0 w 633412"/>
                <a:gd name="connsiteY0" fmla="*/ 542925 h 542925"/>
                <a:gd name="connsiteX1" fmla="*/ 214312 w 633412"/>
                <a:gd name="connsiteY1" fmla="*/ 414338 h 542925"/>
                <a:gd name="connsiteX2" fmla="*/ 476250 w 633412"/>
                <a:gd name="connsiteY2" fmla="*/ 85725 h 542925"/>
                <a:gd name="connsiteX3" fmla="*/ 633412 w 633412"/>
                <a:gd name="connsiteY3" fmla="*/ 0 h 542925"/>
                <a:gd name="connsiteX0" fmla="*/ 0 w 633412"/>
                <a:gd name="connsiteY0" fmla="*/ 542925 h 542925"/>
                <a:gd name="connsiteX1" fmla="*/ 252412 w 633412"/>
                <a:gd name="connsiteY1" fmla="*/ 385763 h 542925"/>
                <a:gd name="connsiteX2" fmla="*/ 476250 w 633412"/>
                <a:gd name="connsiteY2" fmla="*/ 85725 h 542925"/>
                <a:gd name="connsiteX3" fmla="*/ 633412 w 633412"/>
                <a:gd name="connsiteY3" fmla="*/ 0 h 542925"/>
                <a:gd name="connsiteX0" fmla="*/ 0 w 633412"/>
                <a:gd name="connsiteY0" fmla="*/ 542925 h 542925"/>
                <a:gd name="connsiteX1" fmla="*/ 252412 w 633412"/>
                <a:gd name="connsiteY1" fmla="*/ 385763 h 542925"/>
                <a:gd name="connsiteX2" fmla="*/ 447675 w 633412"/>
                <a:gd name="connsiteY2" fmla="*/ 90487 h 542925"/>
                <a:gd name="connsiteX3" fmla="*/ 633412 w 633412"/>
                <a:gd name="connsiteY3" fmla="*/ 0 h 542925"/>
                <a:gd name="connsiteX0" fmla="*/ 0 w 633412"/>
                <a:gd name="connsiteY0" fmla="*/ 542941 h 542941"/>
                <a:gd name="connsiteX1" fmla="*/ 252412 w 633412"/>
                <a:gd name="connsiteY1" fmla="*/ 385779 h 542941"/>
                <a:gd name="connsiteX2" fmla="*/ 447675 w 633412"/>
                <a:gd name="connsiteY2" fmla="*/ 90503 h 542941"/>
                <a:gd name="connsiteX3" fmla="*/ 633412 w 633412"/>
                <a:gd name="connsiteY3" fmla="*/ 16 h 54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3412" h="542941">
                  <a:moveTo>
                    <a:pt x="0" y="542941"/>
                  </a:moveTo>
                  <a:cubicBezTo>
                    <a:pt x="124618" y="535797"/>
                    <a:pt x="177800" y="461185"/>
                    <a:pt x="252412" y="385779"/>
                  </a:cubicBezTo>
                  <a:cubicBezTo>
                    <a:pt x="327024" y="310373"/>
                    <a:pt x="384175" y="154797"/>
                    <a:pt x="447675" y="90503"/>
                  </a:cubicBezTo>
                  <a:cubicBezTo>
                    <a:pt x="511175" y="26209"/>
                    <a:pt x="510380" y="-778"/>
                    <a:pt x="633412" y="16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3495713" y="3258013"/>
            <a:ext cx="4381500" cy="731488"/>
            <a:chOff x="3495675" y="3300342"/>
            <a:chExt cx="4381500" cy="731488"/>
          </a:xfrm>
        </p:grpSpPr>
        <p:sp>
          <p:nvSpPr>
            <p:cNvPr id="242" name="Freeform 241"/>
            <p:cNvSpPr/>
            <p:nvPr/>
          </p:nvSpPr>
          <p:spPr bwMode="auto">
            <a:xfrm>
              <a:off x="3495675" y="3300342"/>
              <a:ext cx="571499" cy="728733"/>
            </a:xfrm>
            <a:custGeom>
              <a:avLst/>
              <a:gdLst>
                <a:gd name="connsiteX0" fmla="*/ 0 w 561975"/>
                <a:gd name="connsiteY0" fmla="*/ 657225 h 657225"/>
                <a:gd name="connsiteX1" fmla="*/ 200025 w 561975"/>
                <a:gd name="connsiteY1" fmla="*/ 209550 h 657225"/>
                <a:gd name="connsiteX2" fmla="*/ 561975 w 561975"/>
                <a:gd name="connsiteY2" fmla="*/ 0 h 657225"/>
                <a:gd name="connsiteX0" fmla="*/ 0 w 509587"/>
                <a:gd name="connsiteY0" fmla="*/ 714375 h 714375"/>
                <a:gd name="connsiteX1" fmla="*/ 200025 w 509587"/>
                <a:gd name="connsiteY1" fmla="*/ 266700 h 714375"/>
                <a:gd name="connsiteX2" fmla="*/ 509587 w 509587"/>
                <a:gd name="connsiteY2" fmla="*/ 0 h 714375"/>
                <a:gd name="connsiteX0" fmla="*/ 0 w 509587"/>
                <a:gd name="connsiteY0" fmla="*/ 714451 h 714451"/>
                <a:gd name="connsiteX1" fmla="*/ 200025 w 509587"/>
                <a:gd name="connsiteY1" fmla="*/ 266776 h 714451"/>
                <a:gd name="connsiteX2" fmla="*/ 509587 w 509587"/>
                <a:gd name="connsiteY2" fmla="*/ 76 h 714451"/>
                <a:gd name="connsiteX0" fmla="*/ 0 w 571499"/>
                <a:gd name="connsiteY0" fmla="*/ 728733 h 728733"/>
                <a:gd name="connsiteX1" fmla="*/ 200025 w 571499"/>
                <a:gd name="connsiteY1" fmla="*/ 281058 h 728733"/>
                <a:gd name="connsiteX2" fmla="*/ 571499 w 571499"/>
                <a:gd name="connsiteY2" fmla="*/ 70 h 72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499" h="728733">
                  <a:moveTo>
                    <a:pt x="0" y="728733"/>
                  </a:moveTo>
                  <a:cubicBezTo>
                    <a:pt x="53181" y="559664"/>
                    <a:pt x="104775" y="402502"/>
                    <a:pt x="200025" y="281058"/>
                  </a:cubicBezTo>
                  <a:cubicBezTo>
                    <a:pt x="295275" y="159614"/>
                    <a:pt x="436562" y="-3899"/>
                    <a:pt x="571499" y="70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3" name="Freeform 242"/>
            <p:cNvSpPr/>
            <p:nvPr/>
          </p:nvSpPr>
          <p:spPr bwMode="auto">
            <a:xfrm>
              <a:off x="4057651" y="3348038"/>
              <a:ext cx="552450" cy="609615"/>
            </a:xfrm>
            <a:custGeom>
              <a:avLst/>
              <a:gdLst>
                <a:gd name="connsiteX0" fmla="*/ 0 w 523875"/>
                <a:gd name="connsiteY0" fmla="*/ 0 h 533400"/>
                <a:gd name="connsiteX1" fmla="*/ 366712 w 523875"/>
                <a:gd name="connsiteY1" fmla="*/ 381000 h 533400"/>
                <a:gd name="connsiteX2" fmla="*/ 523875 w 523875"/>
                <a:gd name="connsiteY2" fmla="*/ 533400 h 533400"/>
                <a:gd name="connsiteX0" fmla="*/ 0 w 528637"/>
                <a:gd name="connsiteY0" fmla="*/ 0 h 609600"/>
                <a:gd name="connsiteX1" fmla="*/ 371474 w 528637"/>
                <a:gd name="connsiteY1" fmla="*/ 457200 h 609600"/>
                <a:gd name="connsiteX2" fmla="*/ 528637 w 528637"/>
                <a:gd name="connsiteY2" fmla="*/ 609600 h 609600"/>
                <a:gd name="connsiteX0" fmla="*/ 0 w 528637"/>
                <a:gd name="connsiteY0" fmla="*/ 0 h 609600"/>
                <a:gd name="connsiteX1" fmla="*/ 304799 w 528637"/>
                <a:gd name="connsiteY1" fmla="*/ 385763 h 609600"/>
                <a:gd name="connsiteX2" fmla="*/ 528637 w 528637"/>
                <a:gd name="connsiteY2" fmla="*/ 609600 h 609600"/>
                <a:gd name="connsiteX0" fmla="*/ 0 w 500062"/>
                <a:gd name="connsiteY0" fmla="*/ 0 h 609600"/>
                <a:gd name="connsiteX1" fmla="*/ 304799 w 500062"/>
                <a:gd name="connsiteY1" fmla="*/ 385763 h 609600"/>
                <a:gd name="connsiteX2" fmla="*/ 500062 w 500062"/>
                <a:gd name="connsiteY2" fmla="*/ 609600 h 609600"/>
                <a:gd name="connsiteX0" fmla="*/ 0 w 500062"/>
                <a:gd name="connsiteY0" fmla="*/ 0 h 609600"/>
                <a:gd name="connsiteX1" fmla="*/ 304799 w 500062"/>
                <a:gd name="connsiteY1" fmla="*/ 385763 h 609600"/>
                <a:gd name="connsiteX2" fmla="*/ 500062 w 500062"/>
                <a:gd name="connsiteY2" fmla="*/ 609600 h 609600"/>
                <a:gd name="connsiteX0" fmla="*/ 0 w 500062"/>
                <a:gd name="connsiteY0" fmla="*/ 0 h 609600"/>
                <a:gd name="connsiteX1" fmla="*/ 304799 w 500062"/>
                <a:gd name="connsiteY1" fmla="*/ 385763 h 609600"/>
                <a:gd name="connsiteX2" fmla="*/ 500062 w 500062"/>
                <a:gd name="connsiteY2" fmla="*/ 609600 h 609600"/>
                <a:gd name="connsiteX0" fmla="*/ 0 w 500062"/>
                <a:gd name="connsiteY0" fmla="*/ 0 h 609615"/>
                <a:gd name="connsiteX1" fmla="*/ 304799 w 500062"/>
                <a:gd name="connsiteY1" fmla="*/ 385763 h 609615"/>
                <a:gd name="connsiteX2" fmla="*/ 500062 w 500062"/>
                <a:gd name="connsiteY2" fmla="*/ 609600 h 609615"/>
                <a:gd name="connsiteX0" fmla="*/ 0 w 552450"/>
                <a:gd name="connsiteY0" fmla="*/ 0 h 609615"/>
                <a:gd name="connsiteX1" fmla="*/ 304799 w 552450"/>
                <a:gd name="connsiteY1" fmla="*/ 385763 h 609615"/>
                <a:gd name="connsiteX2" fmla="*/ 552450 w 552450"/>
                <a:gd name="connsiteY2" fmla="*/ 609600 h 60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450" h="609615">
                  <a:moveTo>
                    <a:pt x="0" y="0"/>
                  </a:moveTo>
                  <a:cubicBezTo>
                    <a:pt x="166688" y="14288"/>
                    <a:pt x="212724" y="284163"/>
                    <a:pt x="304799" y="385763"/>
                  </a:cubicBezTo>
                  <a:cubicBezTo>
                    <a:pt x="396874" y="487363"/>
                    <a:pt x="450850" y="611188"/>
                    <a:pt x="552450" y="609600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4" name="Freeform 243"/>
            <p:cNvSpPr/>
            <p:nvPr/>
          </p:nvSpPr>
          <p:spPr bwMode="auto">
            <a:xfrm>
              <a:off x="4572000" y="3371851"/>
              <a:ext cx="719137" cy="659979"/>
            </a:xfrm>
            <a:custGeom>
              <a:avLst/>
              <a:gdLst>
                <a:gd name="connsiteX0" fmla="*/ 0 w 704850"/>
                <a:gd name="connsiteY0" fmla="*/ 671512 h 682073"/>
                <a:gd name="connsiteX1" fmla="*/ 233363 w 704850"/>
                <a:gd name="connsiteY1" fmla="*/ 623887 h 682073"/>
                <a:gd name="connsiteX2" fmla="*/ 500063 w 704850"/>
                <a:gd name="connsiteY2" fmla="*/ 223837 h 682073"/>
                <a:gd name="connsiteX3" fmla="*/ 704850 w 704850"/>
                <a:gd name="connsiteY3" fmla="*/ 0 h 682073"/>
                <a:gd name="connsiteX0" fmla="*/ 0 w 704850"/>
                <a:gd name="connsiteY0" fmla="*/ 671512 h 674155"/>
                <a:gd name="connsiteX1" fmla="*/ 223838 w 704850"/>
                <a:gd name="connsiteY1" fmla="*/ 571499 h 674155"/>
                <a:gd name="connsiteX2" fmla="*/ 500063 w 704850"/>
                <a:gd name="connsiteY2" fmla="*/ 223837 h 674155"/>
                <a:gd name="connsiteX3" fmla="*/ 704850 w 704850"/>
                <a:gd name="connsiteY3" fmla="*/ 0 h 674155"/>
                <a:gd name="connsiteX0" fmla="*/ 0 w 704850"/>
                <a:gd name="connsiteY0" fmla="*/ 671512 h 674266"/>
                <a:gd name="connsiteX1" fmla="*/ 223838 w 704850"/>
                <a:gd name="connsiteY1" fmla="*/ 571499 h 674266"/>
                <a:gd name="connsiteX2" fmla="*/ 476251 w 704850"/>
                <a:gd name="connsiteY2" fmla="*/ 209549 h 674266"/>
                <a:gd name="connsiteX3" fmla="*/ 704850 w 704850"/>
                <a:gd name="connsiteY3" fmla="*/ 0 h 674266"/>
                <a:gd name="connsiteX0" fmla="*/ 0 w 719137"/>
                <a:gd name="connsiteY0" fmla="*/ 657225 h 659979"/>
                <a:gd name="connsiteX1" fmla="*/ 223838 w 719137"/>
                <a:gd name="connsiteY1" fmla="*/ 557212 h 659979"/>
                <a:gd name="connsiteX2" fmla="*/ 476251 w 719137"/>
                <a:gd name="connsiteY2" fmla="*/ 195262 h 659979"/>
                <a:gd name="connsiteX3" fmla="*/ 719137 w 719137"/>
                <a:gd name="connsiteY3" fmla="*/ 0 h 659979"/>
                <a:gd name="connsiteX0" fmla="*/ 0 w 719137"/>
                <a:gd name="connsiteY0" fmla="*/ 657225 h 659979"/>
                <a:gd name="connsiteX1" fmla="*/ 223838 w 719137"/>
                <a:gd name="connsiteY1" fmla="*/ 557212 h 659979"/>
                <a:gd name="connsiteX2" fmla="*/ 476251 w 719137"/>
                <a:gd name="connsiteY2" fmla="*/ 195262 h 659979"/>
                <a:gd name="connsiteX3" fmla="*/ 719137 w 719137"/>
                <a:gd name="connsiteY3" fmla="*/ 0 h 65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9137" h="659979">
                  <a:moveTo>
                    <a:pt x="0" y="657225"/>
                  </a:moveTo>
                  <a:cubicBezTo>
                    <a:pt x="75009" y="670718"/>
                    <a:pt x="144463" y="634206"/>
                    <a:pt x="223838" y="557212"/>
                  </a:cubicBezTo>
                  <a:cubicBezTo>
                    <a:pt x="303213" y="480218"/>
                    <a:pt x="393701" y="288131"/>
                    <a:pt x="476251" y="195262"/>
                  </a:cubicBezTo>
                  <a:cubicBezTo>
                    <a:pt x="558801" y="102393"/>
                    <a:pt x="598884" y="21828"/>
                    <a:pt x="719137" y="0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5" name="Freeform 244"/>
            <p:cNvSpPr/>
            <p:nvPr/>
          </p:nvSpPr>
          <p:spPr bwMode="auto">
            <a:xfrm>
              <a:off x="5319713" y="3414651"/>
              <a:ext cx="647700" cy="528699"/>
            </a:xfrm>
            <a:custGeom>
              <a:avLst/>
              <a:gdLst>
                <a:gd name="connsiteX0" fmla="*/ 0 w 657225"/>
                <a:gd name="connsiteY0" fmla="*/ 0 h 519486"/>
                <a:gd name="connsiteX1" fmla="*/ 342900 w 657225"/>
                <a:gd name="connsiteY1" fmla="*/ 409575 h 519486"/>
                <a:gd name="connsiteX2" fmla="*/ 657225 w 657225"/>
                <a:gd name="connsiteY2" fmla="*/ 519112 h 519486"/>
                <a:gd name="connsiteX0" fmla="*/ 0 w 657225"/>
                <a:gd name="connsiteY0" fmla="*/ 0 h 519486"/>
                <a:gd name="connsiteX1" fmla="*/ 342900 w 657225"/>
                <a:gd name="connsiteY1" fmla="*/ 409575 h 519486"/>
                <a:gd name="connsiteX2" fmla="*/ 657225 w 657225"/>
                <a:gd name="connsiteY2" fmla="*/ 519112 h 519486"/>
                <a:gd name="connsiteX0" fmla="*/ 0 w 657225"/>
                <a:gd name="connsiteY0" fmla="*/ 60 h 519546"/>
                <a:gd name="connsiteX1" fmla="*/ 342900 w 657225"/>
                <a:gd name="connsiteY1" fmla="*/ 409635 h 519546"/>
                <a:gd name="connsiteX2" fmla="*/ 657225 w 657225"/>
                <a:gd name="connsiteY2" fmla="*/ 519172 h 519546"/>
                <a:gd name="connsiteX0" fmla="*/ 0 w 657225"/>
                <a:gd name="connsiteY0" fmla="*/ 60 h 519546"/>
                <a:gd name="connsiteX1" fmla="*/ 395287 w 657225"/>
                <a:gd name="connsiteY1" fmla="*/ 409635 h 519546"/>
                <a:gd name="connsiteX2" fmla="*/ 657225 w 657225"/>
                <a:gd name="connsiteY2" fmla="*/ 519172 h 519546"/>
                <a:gd name="connsiteX0" fmla="*/ 0 w 671513"/>
                <a:gd name="connsiteY0" fmla="*/ 61 h 562214"/>
                <a:gd name="connsiteX1" fmla="*/ 395287 w 671513"/>
                <a:gd name="connsiteY1" fmla="*/ 409636 h 562214"/>
                <a:gd name="connsiteX2" fmla="*/ 671513 w 671513"/>
                <a:gd name="connsiteY2" fmla="*/ 562036 h 562214"/>
                <a:gd name="connsiteX0" fmla="*/ 0 w 671513"/>
                <a:gd name="connsiteY0" fmla="*/ 61 h 562036"/>
                <a:gd name="connsiteX1" fmla="*/ 395287 w 671513"/>
                <a:gd name="connsiteY1" fmla="*/ 409636 h 562036"/>
                <a:gd name="connsiteX2" fmla="*/ 671513 w 671513"/>
                <a:gd name="connsiteY2" fmla="*/ 562036 h 562036"/>
                <a:gd name="connsiteX0" fmla="*/ 0 w 647700"/>
                <a:gd name="connsiteY0" fmla="*/ 61 h 528699"/>
                <a:gd name="connsiteX1" fmla="*/ 395287 w 647700"/>
                <a:gd name="connsiteY1" fmla="*/ 409636 h 528699"/>
                <a:gd name="connsiteX2" fmla="*/ 647700 w 647700"/>
                <a:gd name="connsiteY2" fmla="*/ 528699 h 52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528699">
                  <a:moveTo>
                    <a:pt x="0" y="61"/>
                  </a:moveTo>
                  <a:cubicBezTo>
                    <a:pt x="197644" y="-5099"/>
                    <a:pt x="287337" y="321530"/>
                    <a:pt x="395287" y="409636"/>
                  </a:cubicBezTo>
                  <a:cubicBezTo>
                    <a:pt x="503237" y="497742"/>
                    <a:pt x="531019" y="523143"/>
                    <a:pt x="647700" y="528699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6" name="Freeform 245"/>
            <p:cNvSpPr/>
            <p:nvPr/>
          </p:nvSpPr>
          <p:spPr bwMode="auto">
            <a:xfrm>
              <a:off x="5986463" y="3305972"/>
              <a:ext cx="542924" cy="675478"/>
            </a:xfrm>
            <a:custGeom>
              <a:avLst/>
              <a:gdLst>
                <a:gd name="connsiteX0" fmla="*/ 0 w 547687"/>
                <a:gd name="connsiteY0" fmla="*/ 672012 h 672012"/>
                <a:gd name="connsiteX1" fmla="*/ 204787 w 547687"/>
                <a:gd name="connsiteY1" fmla="*/ 476750 h 672012"/>
                <a:gd name="connsiteX2" fmla="*/ 252412 w 547687"/>
                <a:gd name="connsiteY2" fmla="*/ 233862 h 672012"/>
                <a:gd name="connsiteX3" fmla="*/ 366712 w 547687"/>
                <a:gd name="connsiteY3" fmla="*/ 38600 h 672012"/>
                <a:gd name="connsiteX4" fmla="*/ 547687 w 547687"/>
                <a:gd name="connsiteY4" fmla="*/ 5262 h 672012"/>
                <a:gd name="connsiteX0" fmla="*/ 0 w 547687"/>
                <a:gd name="connsiteY0" fmla="*/ 672012 h 672012"/>
                <a:gd name="connsiteX1" fmla="*/ 204787 w 547687"/>
                <a:gd name="connsiteY1" fmla="*/ 476750 h 672012"/>
                <a:gd name="connsiteX2" fmla="*/ 252412 w 547687"/>
                <a:gd name="connsiteY2" fmla="*/ 233862 h 672012"/>
                <a:gd name="connsiteX3" fmla="*/ 366712 w 547687"/>
                <a:gd name="connsiteY3" fmla="*/ 38600 h 672012"/>
                <a:gd name="connsiteX4" fmla="*/ 547687 w 547687"/>
                <a:gd name="connsiteY4" fmla="*/ 5262 h 672012"/>
                <a:gd name="connsiteX0" fmla="*/ 0 w 547687"/>
                <a:gd name="connsiteY0" fmla="*/ 672154 h 672154"/>
                <a:gd name="connsiteX1" fmla="*/ 204787 w 547687"/>
                <a:gd name="connsiteY1" fmla="*/ 476892 h 672154"/>
                <a:gd name="connsiteX2" fmla="*/ 285750 w 547687"/>
                <a:gd name="connsiteY2" fmla="*/ 238767 h 672154"/>
                <a:gd name="connsiteX3" fmla="*/ 366712 w 547687"/>
                <a:gd name="connsiteY3" fmla="*/ 38742 h 672154"/>
                <a:gd name="connsiteX4" fmla="*/ 547687 w 547687"/>
                <a:gd name="connsiteY4" fmla="*/ 5404 h 672154"/>
                <a:gd name="connsiteX0" fmla="*/ 0 w 547687"/>
                <a:gd name="connsiteY0" fmla="*/ 671290 h 671290"/>
                <a:gd name="connsiteX1" fmla="*/ 204787 w 547687"/>
                <a:gd name="connsiteY1" fmla="*/ 476028 h 671290"/>
                <a:gd name="connsiteX2" fmla="*/ 285750 w 547687"/>
                <a:gd name="connsiteY2" fmla="*/ 237903 h 671290"/>
                <a:gd name="connsiteX3" fmla="*/ 390524 w 547687"/>
                <a:gd name="connsiteY3" fmla="*/ 42640 h 671290"/>
                <a:gd name="connsiteX4" fmla="*/ 547687 w 547687"/>
                <a:gd name="connsiteY4" fmla="*/ 4540 h 671290"/>
                <a:gd name="connsiteX0" fmla="*/ 0 w 542924"/>
                <a:gd name="connsiteY0" fmla="*/ 675478 h 675478"/>
                <a:gd name="connsiteX1" fmla="*/ 204787 w 542924"/>
                <a:gd name="connsiteY1" fmla="*/ 480216 h 675478"/>
                <a:gd name="connsiteX2" fmla="*/ 285750 w 542924"/>
                <a:gd name="connsiteY2" fmla="*/ 242091 h 675478"/>
                <a:gd name="connsiteX3" fmla="*/ 390524 w 542924"/>
                <a:gd name="connsiteY3" fmla="*/ 46828 h 675478"/>
                <a:gd name="connsiteX4" fmla="*/ 542924 w 542924"/>
                <a:gd name="connsiteY4" fmla="*/ 3965 h 67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4" h="675478">
                  <a:moveTo>
                    <a:pt x="0" y="675478"/>
                  </a:moveTo>
                  <a:cubicBezTo>
                    <a:pt x="148034" y="666746"/>
                    <a:pt x="157162" y="552447"/>
                    <a:pt x="204787" y="480216"/>
                  </a:cubicBezTo>
                  <a:cubicBezTo>
                    <a:pt x="252412" y="407985"/>
                    <a:pt x="254794" y="314322"/>
                    <a:pt x="285750" y="242091"/>
                  </a:cubicBezTo>
                  <a:cubicBezTo>
                    <a:pt x="316706" y="169860"/>
                    <a:pt x="347662" y="86516"/>
                    <a:pt x="390524" y="46828"/>
                  </a:cubicBezTo>
                  <a:cubicBezTo>
                    <a:pt x="433386" y="7140"/>
                    <a:pt x="489743" y="-7941"/>
                    <a:pt x="542924" y="3965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7" name="Freeform 246"/>
            <p:cNvSpPr/>
            <p:nvPr/>
          </p:nvSpPr>
          <p:spPr bwMode="auto">
            <a:xfrm>
              <a:off x="6548437" y="3367086"/>
              <a:ext cx="704850" cy="595313"/>
            </a:xfrm>
            <a:custGeom>
              <a:avLst/>
              <a:gdLst>
                <a:gd name="connsiteX0" fmla="*/ 0 w 781050"/>
                <a:gd name="connsiteY0" fmla="*/ 0 h 722529"/>
                <a:gd name="connsiteX1" fmla="*/ 219075 w 781050"/>
                <a:gd name="connsiteY1" fmla="*/ 180975 h 722529"/>
                <a:gd name="connsiteX2" fmla="*/ 604838 w 781050"/>
                <a:gd name="connsiteY2" fmla="*/ 652463 h 722529"/>
                <a:gd name="connsiteX3" fmla="*/ 781050 w 781050"/>
                <a:gd name="connsiteY3" fmla="*/ 704850 h 722529"/>
                <a:gd name="connsiteX0" fmla="*/ 0 w 781050"/>
                <a:gd name="connsiteY0" fmla="*/ 0 h 722529"/>
                <a:gd name="connsiteX1" fmla="*/ 219075 w 781050"/>
                <a:gd name="connsiteY1" fmla="*/ 180975 h 722529"/>
                <a:gd name="connsiteX2" fmla="*/ 604838 w 781050"/>
                <a:gd name="connsiteY2" fmla="*/ 652463 h 722529"/>
                <a:gd name="connsiteX3" fmla="*/ 781050 w 781050"/>
                <a:gd name="connsiteY3" fmla="*/ 704850 h 722529"/>
                <a:gd name="connsiteX0" fmla="*/ 0 w 781050"/>
                <a:gd name="connsiteY0" fmla="*/ 4174 h 726703"/>
                <a:gd name="connsiteX1" fmla="*/ 128588 w 781050"/>
                <a:gd name="connsiteY1" fmla="*/ 18462 h 726703"/>
                <a:gd name="connsiteX2" fmla="*/ 219075 w 781050"/>
                <a:gd name="connsiteY2" fmla="*/ 185149 h 726703"/>
                <a:gd name="connsiteX3" fmla="*/ 604838 w 781050"/>
                <a:gd name="connsiteY3" fmla="*/ 656637 h 726703"/>
                <a:gd name="connsiteX4" fmla="*/ 781050 w 781050"/>
                <a:gd name="connsiteY4" fmla="*/ 709024 h 726703"/>
                <a:gd name="connsiteX0" fmla="*/ 0 w 781050"/>
                <a:gd name="connsiteY0" fmla="*/ 0 h 722529"/>
                <a:gd name="connsiteX1" fmla="*/ 128588 w 781050"/>
                <a:gd name="connsiteY1" fmla="*/ 14288 h 722529"/>
                <a:gd name="connsiteX2" fmla="*/ 219075 w 781050"/>
                <a:gd name="connsiteY2" fmla="*/ 180975 h 722529"/>
                <a:gd name="connsiteX3" fmla="*/ 604838 w 781050"/>
                <a:gd name="connsiteY3" fmla="*/ 652463 h 722529"/>
                <a:gd name="connsiteX4" fmla="*/ 781050 w 781050"/>
                <a:gd name="connsiteY4" fmla="*/ 704850 h 722529"/>
                <a:gd name="connsiteX0" fmla="*/ 0 w 781050"/>
                <a:gd name="connsiteY0" fmla="*/ 0 h 722529"/>
                <a:gd name="connsiteX1" fmla="*/ 128588 w 781050"/>
                <a:gd name="connsiteY1" fmla="*/ 14288 h 722529"/>
                <a:gd name="connsiteX2" fmla="*/ 219075 w 781050"/>
                <a:gd name="connsiteY2" fmla="*/ 180975 h 722529"/>
                <a:gd name="connsiteX3" fmla="*/ 604838 w 781050"/>
                <a:gd name="connsiteY3" fmla="*/ 652463 h 722529"/>
                <a:gd name="connsiteX4" fmla="*/ 781050 w 781050"/>
                <a:gd name="connsiteY4" fmla="*/ 704850 h 722529"/>
                <a:gd name="connsiteX0" fmla="*/ 0 w 781050"/>
                <a:gd name="connsiteY0" fmla="*/ 0 h 722529"/>
                <a:gd name="connsiteX1" fmla="*/ 219075 w 781050"/>
                <a:gd name="connsiteY1" fmla="*/ 180975 h 722529"/>
                <a:gd name="connsiteX2" fmla="*/ 604838 w 781050"/>
                <a:gd name="connsiteY2" fmla="*/ 652463 h 722529"/>
                <a:gd name="connsiteX3" fmla="*/ 781050 w 781050"/>
                <a:gd name="connsiteY3" fmla="*/ 704850 h 722529"/>
                <a:gd name="connsiteX0" fmla="*/ 0 w 781050"/>
                <a:gd name="connsiteY0" fmla="*/ 0 h 722529"/>
                <a:gd name="connsiteX1" fmla="*/ 219075 w 781050"/>
                <a:gd name="connsiteY1" fmla="*/ 180975 h 722529"/>
                <a:gd name="connsiteX2" fmla="*/ 604838 w 781050"/>
                <a:gd name="connsiteY2" fmla="*/ 652463 h 722529"/>
                <a:gd name="connsiteX3" fmla="*/ 781050 w 781050"/>
                <a:gd name="connsiteY3" fmla="*/ 704850 h 722529"/>
                <a:gd name="connsiteX0" fmla="*/ 0 w 747713"/>
                <a:gd name="connsiteY0" fmla="*/ 0 h 603467"/>
                <a:gd name="connsiteX1" fmla="*/ 185738 w 747713"/>
                <a:gd name="connsiteY1" fmla="*/ 61913 h 603467"/>
                <a:gd name="connsiteX2" fmla="*/ 571501 w 747713"/>
                <a:gd name="connsiteY2" fmla="*/ 533401 h 603467"/>
                <a:gd name="connsiteX3" fmla="*/ 747713 w 747713"/>
                <a:gd name="connsiteY3" fmla="*/ 585788 h 603467"/>
                <a:gd name="connsiteX0" fmla="*/ 0 w 747713"/>
                <a:gd name="connsiteY0" fmla="*/ 0 h 601932"/>
                <a:gd name="connsiteX1" fmla="*/ 195263 w 747713"/>
                <a:gd name="connsiteY1" fmla="*/ 95250 h 601932"/>
                <a:gd name="connsiteX2" fmla="*/ 571501 w 747713"/>
                <a:gd name="connsiteY2" fmla="*/ 533401 h 601932"/>
                <a:gd name="connsiteX3" fmla="*/ 747713 w 747713"/>
                <a:gd name="connsiteY3" fmla="*/ 585788 h 601932"/>
                <a:gd name="connsiteX0" fmla="*/ 0 w 704850"/>
                <a:gd name="connsiteY0" fmla="*/ 0 h 609072"/>
                <a:gd name="connsiteX1" fmla="*/ 195263 w 704850"/>
                <a:gd name="connsiteY1" fmla="*/ 95250 h 609072"/>
                <a:gd name="connsiteX2" fmla="*/ 571501 w 704850"/>
                <a:gd name="connsiteY2" fmla="*/ 533401 h 609072"/>
                <a:gd name="connsiteX3" fmla="*/ 704850 w 704850"/>
                <a:gd name="connsiteY3" fmla="*/ 595313 h 609072"/>
                <a:gd name="connsiteX0" fmla="*/ 0 w 704850"/>
                <a:gd name="connsiteY0" fmla="*/ 0 h 595313"/>
                <a:gd name="connsiteX1" fmla="*/ 195263 w 704850"/>
                <a:gd name="connsiteY1" fmla="*/ 95250 h 595313"/>
                <a:gd name="connsiteX2" fmla="*/ 571501 w 704850"/>
                <a:gd name="connsiteY2" fmla="*/ 533401 h 595313"/>
                <a:gd name="connsiteX3" fmla="*/ 704850 w 704850"/>
                <a:gd name="connsiteY3" fmla="*/ 595313 h 595313"/>
                <a:gd name="connsiteX0" fmla="*/ 0 w 704850"/>
                <a:gd name="connsiteY0" fmla="*/ 0 h 595313"/>
                <a:gd name="connsiteX1" fmla="*/ 195263 w 704850"/>
                <a:gd name="connsiteY1" fmla="*/ 95250 h 595313"/>
                <a:gd name="connsiteX2" fmla="*/ 523876 w 704850"/>
                <a:gd name="connsiteY2" fmla="*/ 481013 h 595313"/>
                <a:gd name="connsiteX3" fmla="*/ 704850 w 704850"/>
                <a:gd name="connsiteY3" fmla="*/ 595313 h 59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595313">
                  <a:moveTo>
                    <a:pt x="0" y="0"/>
                  </a:moveTo>
                  <a:cubicBezTo>
                    <a:pt x="117078" y="9128"/>
                    <a:pt x="107950" y="15081"/>
                    <a:pt x="195263" y="95250"/>
                  </a:cubicBezTo>
                  <a:cubicBezTo>
                    <a:pt x="282576" y="175419"/>
                    <a:pt x="438945" y="397669"/>
                    <a:pt x="523876" y="481013"/>
                  </a:cubicBezTo>
                  <a:cubicBezTo>
                    <a:pt x="608807" y="564357"/>
                    <a:pt x="611982" y="587376"/>
                    <a:pt x="704850" y="595313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8" name="Freeform 247"/>
            <p:cNvSpPr/>
            <p:nvPr/>
          </p:nvSpPr>
          <p:spPr bwMode="auto">
            <a:xfrm>
              <a:off x="7243763" y="3371834"/>
              <a:ext cx="633412" cy="542941"/>
            </a:xfrm>
            <a:custGeom>
              <a:avLst/>
              <a:gdLst>
                <a:gd name="connsiteX0" fmla="*/ 0 w 633412"/>
                <a:gd name="connsiteY0" fmla="*/ 542925 h 542925"/>
                <a:gd name="connsiteX1" fmla="*/ 214312 w 633412"/>
                <a:gd name="connsiteY1" fmla="*/ 414338 h 542925"/>
                <a:gd name="connsiteX2" fmla="*/ 476250 w 633412"/>
                <a:gd name="connsiteY2" fmla="*/ 85725 h 542925"/>
                <a:gd name="connsiteX3" fmla="*/ 633412 w 633412"/>
                <a:gd name="connsiteY3" fmla="*/ 0 h 542925"/>
                <a:gd name="connsiteX0" fmla="*/ 0 w 633412"/>
                <a:gd name="connsiteY0" fmla="*/ 542925 h 542925"/>
                <a:gd name="connsiteX1" fmla="*/ 214312 w 633412"/>
                <a:gd name="connsiteY1" fmla="*/ 414338 h 542925"/>
                <a:gd name="connsiteX2" fmla="*/ 476250 w 633412"/>
                <a:gd name="connsiteY2" fmla="*/ 85725 h 542925"/>
                <a:gd name="connsiteX3" fmla="*/ 633412 w 633412"/>
                <a:gd name="connsiteY3" fmla="*/ 0 h 542925"/>
                <a:gd name="connsiteX0" fmla="*/ 0 w 633412"/>
                <a:gd name="connsiteY0" fmla="*/ 542925 h 542925"/>
                <a:gd name="connsiteX1" fmla="*/ 252412 w 633412"/>
                <a:gd name="connsiteY1" fmla="*/ 385763 h 542925"/>
                <a:gd name="connsiteX2" fmla="*/ 476250 w 633412"/>
                <a:gd name="connsiteY2" fmla="*/ 85725 h 542925"/>
                <a:gd name="connsiteX3" fmla="*/ 633412 w 633412"/>
                <a:gd name="connsiteY3" fmla="*/ 0 h 542925"/>
                <a:gd name="connsiteX0" fmla="*/ 0 w 633412"/>
                <a:gd name="connsiteY0" fmla="*/ 542925 h 542925"/>
                <a:gd name="connsiteX1" fmla="*/ 252412 w 633412"/>
                <a:gd name="connsiteY1" fmla="*/ 385763 h 542925"/>
                <a:gd name="connsiteX2" fmla="*/ 447675 w 633412"/>
                <a:gd name="connsiteY2" fmla="*/ 90487 h 542925"/>
                <a:gd name="connsiteX3" fmla="*/ 633412 w 633412"/>
                <a:gd name="connsiteY3" fmla="*/ 0 h 542925"/>
                <a:gd name="connsiteX0" fmla="*/ 0 w 633412"/>
                <a:gd name="connsiteY0" fmla="*/ 542941 h 542941"/>
                <a:gd name="connsiteX1" fmla="*/ 252412 w 633412"/>
                <a:gd name="connsiteY1" fmla="*/ 385779 h 542941"/>
                <a:gd name="connsiteX2" fmla="*/ 447675 w 633412"/>
                <a:gd name="connsiteY2" fmla="*/ 90503 h 542941"/>
                <a:gd name="connsiteX3" fmla="*/ 633412 w 633412"/>
                <a:gd name="connsiteY3" fmla="*/ 16 h 54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3412" h="542941">
                  <a:moveTo>
                    <a:pt x="0" y="542941"/>
                  </a:moveTo>
                  <a:cubicBezTo>
                    <a:pt x="124618" y="535797"/>
                    <a:pt x="177800" y="461185"/>
                    <a:pt x="252412" y="385779"/>
                  </a:cubicBezTo>
                  <a:cubicBezTo>
                    <a:pt x="327024" y="310373"/>
                    <a:pt x="384175" y="154797"/>
                    <a:pt x="447675" y="90503"/>
                  </a:cubicBezTo>
                  <a:cubicBezTo>
                    <a:pt x="511175" y="26209"/>
                    <a:pt x="510380" y="-778"/>
                    <a:pt x="633412" y="16"/>
                  </a:cubicBezTo>
                </a:path>
              </a:pathLst>
            </a:cu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95675" y="3300342"/>
            <a:ext cx="4381500" cy="731488"/>
            <a:chOff x="3495675" y="3300342"/>
            <a:chExt cx="4381500" cy="731488"/>
          </a:xfrm>
        </p:grpSpPr>
        <p:sp>
          <p:nvSpPr>
            <p:cNvPr id="9" name="Freeform 8"/>
            <p:cNvSpPr/>
            <p:nvPr/>
          </p:nvSpPr>
          <p:spPr bwMode="auto">
            <a:xfrm>
              <a:off x="3495675" y="3300342"/>
              <a:ext cx="571499" cy="728733"/>
            </a:xfrm>
            <a:custGeom>
              <a:avLst/>
              <a:gdLst>
                <a:gd name="connsiteX0" fmla="*/ 0 w 561975"/>
                <a:gd name="connsiteY0" fmla="*/ 657225 h 657225"/>
                <a:gd name="connsiteX1" fmla="*/ 200025 w 561975"/>
                <a:gd name="connsiteY1" fmla="*/ 209550 h 657225"/>
                <a:gd name="connsiteX2" fmla="*/ 561975 w 561975"/>
                <a:gd name="connsiteY2" fmla="*/ 0 h 657225"/>
                <a:gd name="connsiteX0" fmla="*/ 0 w 509587"/>
                <a:gd name="connsiteY0" fmla="*/ 714375 h 714375"/>
                <a:gd name="connsiteX1" fmla="*/ 200025 w 509587"/>
                <a:gd name="connsiteY1" fmla="*/ 266700 h 714375"/>
                <a:gd name="connsiteX2" fmla="*/ 509587 w 509587"/>
                <a:gd name="connsiteY2" fmla="*/ 0 h 714375"/>
                <a:gd name="connsiteX0" fmla="*/ 0 w 509587"/>
                <a:gd name="connsiteY0" fmla="*/ 714451 h 714451"/>
                <a:gd name="connsiteX1" fmla="*/ 200025 w 509587"/>
                <a:gd name="connsiteY1" fmla="*/ 266776 h 714451"/>
                <a:gd name="connsiteX2" fmla="*/ 509587 w 509587"/>
                <a:gd name="connsiteY2" fmla="*/ 76 h 714451"/>
                <a:gd name="connsiteX0" fmla="*/ 0 w 571499"/>
                <a:gd name="connsiteY0" fmla="*/ 728733 h 728733"/>
                <a:gd name="connsiteX1" fmla="*/ 200025 w 571499"/>
                <a:gd name="connsiteY1" fmla="*/ 281058 h 728733"/>
                <a:gd name="connsiteX2" fmla="*/ 571499 w 571499"/>
                <a:gd name="connsiteY2" fmla="*/ 70 h 72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499" h="728733">
                  <a:moveTo>
                    <a:pt x="0" y="728733"/>
                  </a:moveTo>
                  <a:cubicBezTo>
                    <a:pt x="53181" y="559664"/>
                    <a:pt x="104775" y="402502"/>
                    <a:pt x="200025" y="281058"/>
                  </a:cubicBezTo>
                  <a:cubicBezTo>
                    <a:pt x="295275" y="159614"/>
                    <a:pt x="436562" y="-3899"/>
                    <a:pt x="571499" y="70"/>
                  </a:cubicBezTo>
                </a:path>
              </a:pathLst>
            </a:custGeom>
            <a:noFill/>
            <a:ln w="508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057651" y="3348038"/>
              <a:ext cx="552450" cy="609615"/>
            </a:xfrm>
            <a:custGeom>
              <a:avLst/>
              <a:gdLst>
                <a:gd name="connsiteX0" fmla="*/ 0 w 523875"/>
                <a:gd name="connsiteY0" fmla="*/ 0 h 533400"/>
                <a:gd name="connsiteX1" fmla="*/ 366712 w 523875"/>
                <a:gd name="connsiteY1" fmla="*/ 381000 h 533400"/>
                <a:gd name="connsiteX2" fmla="*/ 523875 w 523875"/>
                <a:gd name="connsiteY2" fmla="*/ 533400 h 533400"/>
                <a:gd name="connsiteX0" fmla="*/ 0 w 528637"/>
                <a:gd name="connsiteY0" fmla="*/ 0 h 609600"/>
                <a:gd name="connsiteX1" fmla="*/ 371474 w 528637"/>
                <a:gd name="connsiteY1" fmla="*/ 457200 h 609600"/>
                <a:gd name="connsiteX2" fmla="*/ 528637 w 528637"/>
                <a:gd name="connsiteY2" fmla="*/ 609600 h 609600"/>
                <a:gd name="connsiteX0" fmla="*/ 0 w 528637"/>
                <a:gd name="connsiteY0" fmla="*/ 0 h 609600"/>
                <a:gd name="connsiteX1" fmla="*/ 304799 w 528637"/>
                <a:gd name="connsiteY1" fmla="*/ 385763 h 609600"/>
                <a:gd name="connsiteX2" fmla="*/ 528637 w 528637"/>
                <a:gd name="connsiteY2" fmla="*/ 609600 h 609600"/>
                <a:gd name="connsiteX0" fmla="*/ 0 w 500062"/>
                <a:gd name="connsiteY0" fmla="*/ 0 h 609600"/>
                <a:gd name="connsiteX1" fmla="*/ 304799 w 500062"/>
                <a:gd name="connsiteY1" fmla="*/ 385763 h 609600"/>
                <a:gd name="connsiteX2" fmla="*/ 500062 w 500062"/>
                <a:gd name="connsiteY2" fmla="*/ 609600 h 609600"/>
                <a:gd name="connsiteX0" fmla="*/ 0 w 500062"/>
                <a:gd name="connsiteY0" fmla="*/ 0 h 609600"/>
                <a:gd name="connsiteX1" fmla="*/ 304799 w 500062"/>
                <a:gd name="connsiteY1" fmla="*/ 385763 h 609600"/>
                <a:gd name="connsiteX2" fmla="*/ 500062 w 500062"/>
                <a:gd name="connsiteY2" fmla="*/ 609600 h 609600"/>
                <a:gd name="connsiteX0" fmla="*/ 0 w 500062"/>
                <a:gd name="connsiteY0" fmla="*/ 0 h 609600"/>
                <a:gd name="connsiteX1" fmla="*/ 304799 w 500062"/>
                <a:gd name="connsiteY1" fmla="*/ 385763 h 609600"/>
                <a:gd name="connsiteX2" fmla="*/ 500062 w 500062"/>
                <a:gd name="connsiteY2" fmla="*/ 609600 h 609600"/>
                <a:gd name="connsiteX0" fmla="*/ 0 w 500062"/>
                <a:gd name="connsiteY0" fmla="*/ 0 h 609615"/>
                <a:gd name="connsiteX1" fmla="*/ 304799 w 500062"/>
                <a:gd name="connsiteY1" fmla="*/ 385763 h 609615"/>
                <a:gd name="connsiteX2" fmla="*/ 500062 w 500062"/>
                <a:gd name="connsiteY2" fmla="*/ 609600 h 609615"/>
                <a:gd name="connsiteX0" fmla="*/ 0 w 552450"/>
                <a:gd name="connsiteY0" fmla="*/ 0 h 609615"/>
                <a:gd name="connsiteX1" fmla="*/ 304799 w 552450"/>
                <a:gd name="connsiteY1" fmla="*/ 385763 h 609615"/>
                <a:gd name="connsiteX2" fmla="*/ 552450 w 552450"/>
                <a:gd name="connsiteY2" fmla="*/ 609600 h 60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450" h="609615">
                  <a:moveTo>
                    <a:pt x="0" y="0"/>
                  </a:moveTo>
                  <a:cubicBezTo>
                    <a:pt x="166688" y="14288"/>
                    <a:pt x="212724" y="284163"/>
                    <a:pt x="304799" y="385763"/>
                  </a:cubicBezTo>
                  <a:cubicBezTo>
                    <a:pt x="396874" y="487363"/>
                    <a:pt x="450850" y="611188"/>
                    <a:pt x="552450" y="609600"/>
                  </a:cubicBezTo>
                </a:path>
              </a:pathLst>
            </a:custGeom>
            <a:noFill/>
            <a:ln w="508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4572000" y="3371851"/>
              <a:ext cx="719137" cy="659979"/>
            </a:xfrm>
            <a:custGeom>
              <a:avLst/>
              <a:gdLst>
                <a:gd name="connsiteX0" fmla="*/ 0 w 704850"/>
                <a:gd name="connsiteY0" fmla="*/ 671512 h 682073"/>
                <a:gd name="connsiteX1" fmla="*/ 233363 w 704850"/>
                <a:gd name="connsiteY1" fmla="*/ 623887 h 682073"/>
                <a:gd name="connsiteX2" fmla="*/ 500063 w 704850"/>
                <a:gd name="connsiteY2" fmla="*/ 223837 h 682073"/>
                <a:gd name="connsiteX3" fmla="*/ 704850 w 704850"/>
                <a:gd name="connsiteY3" fmla="*/ 0 h 682073"/>
                <a:gd name="connsiteX0" fmla="*/ 0 w 704850"/>
                <a:gd name="connsiteY0" fmla="*/ 671512 h 674155"/>
                <a:gd name="connsiteX1" fmla="*/ 223838 w 704850"/>
                <a:gd name="connsiteY1" fmla="*/ 571499 h 674155"/>
                <a:gd name="connsiteX2" fmla="*/ 500063 w 704850"/>
                <a:gd name="connsiteY2" fmla="*/ 223837 h 674155"/>
                <a:gd name="connsiteX3" fmla="*/ 704850 w 704850"/>
                <a:gd name="connsiteY3" fmla="*/ 0 h 674155"/>
                <a:gd name="connsiteX0" fmla="*/ 0 w 704850"/>
                <a:gd name="connsiteY0" fmla="*/ 671512 h 674266"/>
                <a:gd name="connsiteX1" fmla="*/ 223838 w 704850"/>
                <a:gd name="connsiteY1" fmla="*/ 571499 h 674266"/>
                <a:gd name="connsiteX2" fmla="*/ 476251 w 704850"/>
                <a:gd name="connsiteY2" fmla="*/ 209549 h 674266"/>
                <a:gd name="connsiteX3" fmla="*/ 704850 w 704850"/>
                <a:gd name="connsiteY3" fmla="*/ 0 h 674266"/>
                <a:gd name="connsiteX0" fmla="*/ 0 w 719137"/>
                <a:gd name="connsiteY0" fmla="*/ 657225 h 659979"/>
                <a:gd name="connsiteX1" fmla="*/ 223838 w 719137"/>
                <a:gd name="connsiteY1" fmla="*/ 557212 h 659979"/>
                <a:gd name="connsiteX2" fmla="*/ 476251 w 719137"/>
                <a:gd name="connsiteY2" fmla="*/ 195262 h 659979"/>
                <a:gd name="connsiteX3" fmla="*/ 719137 w 719137"/>
                <a:gd name="connsiteY3" fmla="*/ 0 h 659979"/>
                <a:gd name="connsiteX0" fmla="*/ 0 w 719137"/>
                <a:gd name="connsiteY0" fmla="*/ 657225 h 659979"/>
                <a:gd name="connsiteX1" fmla="*/ 223838 w 719137"/>
                <a:gd name="connsiteY1" fmla="*/ 557212 h 659979"/>
                <a:gd name="connsiteX2" fmla="*/ 476251 w 719137"/>
                <a:gd name="connsiteY2" fmla="*/ 195262 h 659979"/>
                <a:gd name="connsiteX3" fmla="*/ 719137 w 719137"/>
                <a:gd name="connsiteY3" fmla="*/ 0 h 65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9137" h="659979">
                  <a:moveTo>
                    <a:pt x="0" y="657225"/>
                  </a:moveTo>
                  <a:cubicBezTo>
                    <a:pt x="75009" y="670718"/>
                    <a:pt x="144463" y="634206"/>
                    <a:pt x="223838" y="557212"/>
                  </a:cubicBezTo>
                  <a:cubicBezTo>
                    <a:pt x="303213" y="480218"/>
                    <a:pt x="393701" y="288131"/>
                    <a:pt x="476251" y="195262"/>
                  </a:cubicBezTo>
                  <a:cubicBezTo>
                    <a:pt x="558801" y="102393"/>
                    <a:pt x="598884" y="21828"/>
                    <a:pt x="719137" y="0"/>
                  </a:cubicBezTo>
                </a:path>
              </a:pathLst>
            </a:custGeom>
            <a:noFill/>
            <a:ln w="508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319713" y="3414651"/>
              <a:ext cx="647700" cy="528699"/>
            </a:xfrm>
            <a:custGeom>
              <a:avLst/>
              <a:gdLst>
                <a:gd name="connsiteX0" fmla="*/ 0 w 657225"/>
                <a:gd name="connsiteY0" fmla="*/ 0 h 519486"/>
                <a:gd name="connsiteX1" fmla="*/ 342900 w 657225"/>
                <a:gd name="connsiteY1" fmla="*/ 409575 h 519486"/>
                <a:gd name="connsiteX2" fmla="*/ 657225 w 657225"/>
                <a:gd name="connsiteY2" fmla="*/ 519112 h 519486"/>
                <a:gd name="connsiteX0" fmla="*/ 0 w 657225"/>
                <a:gd name="connsiteY0" fmla="*/ 0 h 519486"/>
                <a:gd name="connsiteX1" fmla="*/ 342900 w 657225"/>
                <a:gd name="connsiteY1" fmla="*/ 409575 h 519486"/>
                <a:gd name="connsiteX2" fmla="*/ 657225 w 657225"/>
                <a:gd name="connsiteY2" fmla="*/ 519112 h 519486"/>
                <a:gd name="connsiteX0" fmla="*/ 0 w 657225"/>
                <a:gd name="connsiteY0" fmla="*/ 60 h 519546"/>
                <a:gd name="connsiteX1" fmla="*/ 342900 w 657225"/>
                <a:gd name="connsiteY1" fmla="*/ 409635 h 519546"/>
                <a:gd name="connsiteX2" fmla="*/ 657225 w 657225"/>
                <a:gd name="connsiteY2" fmla="*/ 519172 h 519546"/>
                <a:gd name="connsiteX0" fmla="*/ 0 w 657225"/>
                <a:gd name="connsiteY0" fmla="*/ 60 h 519546"/>
                <a:gd name="connsiteX1" fmla="*/ 395287 w 657225"/>
                <a:gd name="connsiteY1" fmla="*/ 409635 h 519546"/>
                <a:gd name="connsiteX2" fmla="*/ 657225 w 657225"/>
                <a:gd name="connsiteY2" fmla="*/ 519172 h 519546"/>
                <a:gd name="connsiteX0" fmla="*/ 0 w 671513"/>
                <a:gd name="connsiteY0" fmla="*/ 61 h 562214"/>
                <a:gd name="connsiteX1" fmla="*/ 395287 w 671513"/>
                <a:gd name="connsiteY1" fmla="*/ 409636 h 562214"/>
                <a:gd name="connsiteX2" fmla="*/ 671513 w 671513"/>
                <a:gd name="connsiteY2" fmla="*/ 562036 h 562214"/>
                <a:gd name="connsiteX0" fmla="*/ 0 w 671513"/>
                <a:gd name="connsiteY0" fmla="*/ 61 h 562036"/>
                <a:gd name="connsiteX1" fmla="*/ 395287 w 671513"/>
                <a:gd name="connsiteY1" fmla="*/ 409636 h 562036"/>
                <a:gd name="connsiteX2" fmla="*/ 671513 w 671513"/>
                <a:gd name="connsiteY2" fmla="*/ 562036 h 562036"/>
                <a:gd name="connsiteX0" fmla="*/ 0 w 647700"/>
                <a:gd name="connsiteY0" fmla="*/ 61 h 528699"/>
                <a:gd name="connsiteX1" fmla="*/ 395287 w 647700"/>
                <a:gd name="connsiteY1" fmla="*/ 409636 h 528699"/>
                <a:gd name="connsiteX2" fmla="*/ 647700 w 647700"/>
                <a:gd name="connsiteY2" fmla="*/ 528699 h 52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528699">
                  <a:moveTo>
                    <a:pt x="0" y="61"/>
                  </a:moveTo>
                  <a:cubicBezTo>
                    <a:pt x="197644" y="-5099"/>
                    <a:pt x="287337" y="321530"/>
                    <a:pt x="395287" y="409636"/>
                  </a:cubicBezTo>
                  <a:cubicBezTo>
                    <a:pt x="503237" y="497742"/>
                    <a:pt x="531019" y="523143"/>
                    <a:pt x="647700" y="528699"/>
                  </a:cubicBezTo>
                </a:path>
              </a:pathLst>
            </a:custGeom>
            <a:noFill/>
            <a:ln w="508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5986463" y="3305972"/>
              <a:ext cx="542924" cy="675478"/>
            </a:xfrm>
            <a:custGeom>
              <a:avLst/>
              <a:gdLst>
                <a:gd name="connsiteX0" fmla="*/ 0 w 547687"/>
                <a:gd name="connsiteY0" fmla="*/ 672012 h 672012"/>
                <a:gd name="connsiteX1" fmla="*/ 204787 w 547687"/>
                <a:gd name="connsiteY1" fmla="*/ 476750 h 672012"/>
                <a:gd name="connsiteX2" fmla="*/ 252412 w 547687"/>
                <a:gd name="connsiteY2" fmla="*/ 233862 h 672012"/>
                <a:gd name="connsiteX3" fmla="*/ 366712 w 547687"/>
                <a:gd name="connsiteY3" fmla="*/ 38600 h 672012"/>
                <a:gd name="connsiteX4" fmla="*/ 547687 w 547687"/>
                <a:gd name="connsiteY4" fmla="*/ 5262 h 672012"/>
                <a:gd name="connsiteX0" fmla="*/ 0 w 547687"/>
                <a:gd name="connsiteY0" fmla="*/ 672012 h 672012"/>
                <a:gd name="connsiteX1" fmla="*/ 204787 w 547687"/>
                <a:gd name="connsiteY1" fmla="*/ 476750 h 672012"/>
                <a:gd name="connsiteX2" fmla="*/ 252412 w 547687"/>
                <a:gd name="connsiteY2" fmla="*/ 233862 h 672012"/>
                <a:gd name="connsiteX3" fmla="*/ 366712 w 547687"/>
                <a:gd name="connsiteY3" fmla="*/ 38600 h 672012"/>
                <a:gd name="connsiteX4" fmla="*/ 547687 w 547687"/>
                <a:gd name="connsiteY4" fmla="*/ 5262 h 672012"/>
                <a:gd name="connsiteX0" fmla="*/ 0 w 547687"/>
                <a:gd name="connsiteY0" fmla="*/ 672154 h 672154"/>
                <a:gd name="connsiteX1" fmla="*/ 204787 w 547687"/>
                <a:gd name="connsiteY1" fmla="*/ 476892 h 672154"/>
                <a:gd name="connsiteX2" fmla="*/ 285750 w 547687"/>
                <a:gd name="connsiteY2" fmla="*/ 238767 h 672154"/>
                <a:gd name="connsiteX3" fmla="*/ 366712 w 547687"/>
                <a:gd name="connsiteY3" fmla="*/ 38742 h 672154"/>
                <a:gd name="connsiteX4" fmla="*/ 547687 w 547687"/>
                <a:gd name="connsiteY4" fmla="*/ 5404 h 672154"/>
                <a:gd name="connsiteX0" fmla="*/ 0 w 547687"/>
                <a:gd name="connsiteY0" fmla="*/ 671290 h 671290"/>
                <a:gd name="connsiteX1" fmla="*/ 204787 w 547687"/>
                <a:gd name="connsiteY1" fmla="*/ 476028 h 671290"/>
                <a:gd name="connsiteX2" fmla="*/ 285750 w 547687"/>
                <a:gd name="connsiteY2" fmla="*/ 237903 h 671290"/>
                <a:gd name="connsiteX3" fmla="*/ 390524 w 547687"/>
                <a:gd name="connsiteY3" fmla="*/ 42640 h 671290"/>
                <a:gd name="connsiteX4" fmla="*/ 547687 w 547687"/>
                <a:gd name="connsiteY4" fmla="*/ 4540 h 671290"/>
                <a:gd name="connsiteX0" fmla="*/ 0 w 542924"/>
                <a:gd name="connsiteY0" fmla="*/ 675478 h 675478"/>
                <a:gd name="connsiteX1" fmla="*/ 204787 w 542924"/>
                <a:gd name="connsiteY1" fmla="*/ 480216 h 675478"/>
                <a:gd name="connsiteX2" fmla="*/ 285750 w 542924"/>
                <a:gd name="connsiteY2" fmla="*/ 242091 h 675478"/>
                <a:gd name="connsiteX3" fmla="*/ 390524 w 542924"/>
                <a:gd name="connsiteY3" fmla="*/ 46828 h 675478"/>
                <a:gd name="connsiteX4" fmla="*/ 542924 w 542924"/>
                <a:gd name="connsiteY4" fmla="*/ 3965 h 67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4" h="675478">
                  <a:moveTo>
                    <a:pt x="0" y="675478"/>
                  </a:moveTo>
                  <a:cubicBezTo>
                    <a:pt x="148034" y="666746"/>
                    <a:pt x="157162" y="552447"/>
                    <a:pt x="204787" y="480216"/>
                  </a:cubicBezTo>
                  <a:cubicBezTo>
                    <a:pt x="252412" y="407985"/>
                    <a:pt x="254794" y="314322"/>
                    <a:pt x="285750" y="242091"/>
                  </a:cubicBezTo>
                  <a:cubicBezTo>
                    <a:pt x="316706" y="169860"/>
                    <a:pt x="347662" y="86516"/>
                    <a:pt x="390524" y="46828"/>
                  </a:cubicBezTo>
                  <a:cubicBezTo>
                    <a:pt x="433386" y="7140"/>
                    <a:pt x="489743" y="-7941"/>
                    <a:pt x="542924" y="3965"/>
                  </a:cubicBezTo>
                </a:path>
              </a:pathLst>
            </a:custGeom>
            <a:noFill/>
            <a:ln w="508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6548437" y="3367086"/>
              <a:ext cx="704850" cy="595313"/>
            </a:xfrm>
            <a:custGeom>
              <a:avLst/>
              <a:gdLst>
                <a:gd name="connsiteX0" fmla="*/ 0 w 781050"/>
                <a:gd name="connsiteY0" fmla="*/ 0 h 722529"/>
                <a:gd name="connsiteX1" fmla="*/ 219075 w 781050"/>
                <a:gd name="connsiteY1" fmla="*/ 180975 h 722529"/>
                <a:gd name="connsiteX2" fmla="*/ 604838 w 781050"/>
                <a:gd name="connsiteY2" fmla="*/ 652463 h 722529"/>
                <a:gd name="connsiteX3" fmla="*/ 781050 w 781050"/>
                <a:gd name="connsiteY3" fmla="*/ 704850 h 722529"/>
                <a:gd name="connsiteX0" fmla="*/ 0 w 781050"/>
                <a:gd name="connsiteY0" fmla="*/ 0 h 722529"/>
                <a:gd name="connsiteX1" fmla="*/ 219075 w 781050"/>
                <a:gd name="connsiteY1" fmla="*/ 180975 h 722529"/>
                <a:gd name="connsiteX2" fmla="*/ 604838 w 781050"/>
                <a:gd name="connsiteY2" fmla="*/ 652463 h 722529"/>
                <a:gd name="connsiteX3" fmla="*/ 781050 w 781050"/>
                <a:gd name="connsiteY3" fmla="*/ 704850 h 722529"/>
                <a:gd name="connsiteX0" fmla="*/ 0 w 781050"/>
                <a:gd name="connsiteY0" fmla="*/ 4174 h 726703"/>
                <a:gd name="connsiteX1" fmla="*/ 128588 w 781050"/>
                <a:gd name="connsiteY1" fmla="*/ 18462 h 726703"/>
                <a:gd name="connsiteX2" fmla="*/ 219075 w 781050"/>
                <a:gd name="connsiteY2" fmla="*/ 185149 h 726703"/>
                <a:gd name="connsiteX3" fmla="*/ 604838 w 781050"/>
                <a:gd name="connsiteY3" fmla="*/ 656637 h 726703"/>
                <a:gd name="connsiteX4" fmla="*/ 781050 w 781050"/>
                <a:gd name="connsiteY4" fmla="*/ 709024 h 726703"/>
                <a:gd name="connsiteX0" fmla="*/ 0 w 781050"/>
                <a:gd name="connsiteY0" fmla="*/ 0 h 722529"/>
                <a:gd name="connsiteX1" fmla="*/ 128588 w 781050"/>
                <a:gd name="connsiteY1" fmla="*/ 14288 h 722529"/>
                <a:gd name="connsiteX2" fmla="*/ 219075 w 781050"/>
                <a:gd name="connsiteY2" fmla="*/ 180975 h 722529"/>
                <a:gd name="connsiteX3" fmla="*/ 604838 w 781050"/>
                <a:gd name="connsiteY3" fmla="*/ 652463 h 722529"/>
                <a:gd name="connsiteX4" fmla="*/ 781050 w 781050"/>
                <a:gd name="connsiteY4" fmla="*/ 704850 h 722529"/>
                <a:gd name="connsiteX0" fmla="*/ 0 w 781050"/>
                <a:gd name="connsiteY0" fmla="*/ 0 h 722529"/>
                <a:gd name="connsiteX1" fmla="*/ 128588 w 781050"/>
                <a:gd name="connsiteY1" fmla="*/ 14288 h 722529"/>
                <a:gd name="connsiteX2" fmla="*/ 219075 w 781050"/>
                <a:gd name="connsiteY2" fmla="*/ 180975 h 722529"/>
                <a:gd name="connsiteX3" fmla="*/ 604838 w 781050"/>
                <a:gd name="connsiteY3" fmla="*/ 652463 h 722529"/>
                <a:gd name="connsiteX4" fmla="*/ 781050 w 781050"/>
                <a:gd name="connsiteY4" fmla="*/ 704850 h 722529"/>
                <a:gd name="connsiteX0" fmla="*/ 0 w 781050"/>
                <a:gd name="connsiteY0" fmla="*/ 0 h 722529"/>
                <a:gd name="connsiteX1" fmla="*/ 219075 w 781050"/>
                <a:gd name="connsiteY1" fmla="*/ 180975 h 722529"/>
                <a:gd name="connsiteX2" fmla="*/ 604838 w 781050"/>
                <a:gd name="connsiteY2" fmla="*/ 652463 h 722529"/>
                <a:gd name="connsiteX3" fmla="*/ 781050 w 781050"/>
                <a:gd name="connsiteY3" fmla="*/ 704850 h 722529"/>
                <a:gd name="connsiteX0" fmla="*/ 0 w 781050"/>
                <a:gd name="connsiteY0" fmla="*/ 0 h 722529"/>
                <a:gd name="connsiteX1" fmla="*/ 219075 w 781050"/>
                <a:gd name="connsiteY1" fmla="*/ 180975 h 722529"/>
                <a:gd name="connsiteX2" fmla="*/ 604838 w 781050"/>
                <a:gd name="connsiteY2" fmla="*/ 652463 h 722529"/>
                <a:gd name="connsiteX3" fmla="*/ 781050 w 781050"/>
                <a:gd name="connsiteY3" fmla="*/ 704850 h 722529"/>
                <a:gd name="connsiteX0" fmla="*/ 0 w 747713"/>
                <a:gd name="connsiteY0" fmla="*/ 0 h 603467"/>
                <a:gd name="connsiteX1" fmla="*/ 185738 w 747713"/>
                <a:gd name="connsiteY1" fmla="*/ 61913 h 603467"/>
                <a:gd name="connsiteX2" fmla="*/ 571501 w 747713"/>
                <a:gd name="connsiteY2" fmla="*/ 533401 h 603467"/>
                <a:gd name="connsiteX3" fmla="*/ 747713 w 747713"/>
                <a:gd name="connsiteY3" fmla="*/ 585788 h 603467"/>
                <a:gd name="connsiteX0" fmla="*/ 0 w 747713"/>
                <a:gd name="connsiteY0" fmla="*/ 0 h 601932"/>
                <a:gd name="connsiteX1" fmla="*/ 195263 w 747713"/>
                <a:gd name="connsiteY1" fmla="*/ 95250 h 601932"/>
                <a:gd name="connsiteX2" fmla="*/ 571501 w 747713"/>
                <a:gd name="connsiteY2" fmla="*/ 533401 h 601932"/>
                <a:gd name="connsiteX3" fmla="*/ 747713 w 747713"/>
                <a:gd name="connsiteY3" fmla="*/ 585788 h 601932"/>
                <a:gd name="connsiteX0" fmla="*/ 0 w 704850"/>
                <a:gd name="connsiteY0" fmla="*/ 0 h 609072"/>
                <a:gd name="connsiteX1" fmla="*/ 195263 w 704850"/>
                <a:gd name="connsiteY1" fmla="*/ 95250 h 609072"/>
                <a:gd name="connsiteX2" fmla="*/ 571501 w 704850"/>
                <a:gd name="connsiteY2" fmla="*/ 533401 h 609072"/>
                <a:gd name="connsiteX3" fmla="*/ 704850 w 704850"/>
                <a:gd name="connsiteY3" fmla="*/ 595313 h 609072"/>
                <a:gd name="connsiteX0" fmla="*/ 0 w 704850"/>
                <a:gd name="connsiteY0" fmla="*/ 0 h 595313"/>
                <a:gd name="connsiteX1" fmla="*/ 195263 w 704850"/>
                <a:gd name="connsiteY1" fmla="*/ 95250 h 595313"/>
                <a:gd name="connsiteX2" fmla="*/ 571501 w 704850"/>
                <a:gd name="connsiteY2" fmla="*/ 533401 h 595313"/>
                <a:gd name="connsiteX3" fmla="*/ 704850 w 704850"/>
                <a:gd name="connsiteY3" fmla="*/ 595313 h 595313"/>
                <a:gd name="connsiteX0" fmla="*/ 0 w 704850"/>
                <a:gd name="connsiteY0" fmla="*/ 0 h 595313"/>
                <a:gd name="connsiteX1" fmla="*/ 195263 w 704850"/>
                <a:gd name="connsiteY1" fmla="*/ 95250 h 595313"/>
                <a:gd name="connsiteX2" fmla="*/ 523876 w 704850"/>
                <a:gd name="connsiteY2" fmla="*/ 481013 h 595313"/>
                <a:gd name="connsiteX3" fmla="*/ 704850 w 704850"/>
                <a:gd name="connsiteY3" fmla="*/ 595313 h 59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595313">
                  <a:moveTo>
                    <a:pt x="0" y="0"/>
                  </a:moveTo>
                  <a:cubicBezTo>
                    <a:pt x="117078" y="9128"/>
                    <a:pt x="107950" y="15081"/>
                    <a:pt x="195263" y="95250"/>
                  </a:cubicBezTo>
                  <a:cubicBezTo>
                    <a:pt x="282576" y="175419"/>
                    <a:pt x="438945" y="397669"/>
                    <a:pt x="523876" y="481013"/>
                  </a:cubicBezTo>
                  <a:cubicBezTo>
                    <a:pt x="608807" y="564357"/>
                    <a:pt x="611982" y="587376"/>
                    <a:pt x="704850" y="595313"/>
                  </a:cubicBezTo>
                </a:path>
              </a:pathLst>
            </a:custGeom>
            <a:noFill/>
            <a:ln w="508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7243763" y="3371834"/>
              <a:ext cx="633412" cy="542941"/>
            </a:xfrm>
            <a:custGeom>
              <a:avLst/>
              <a:gdLst>
                <a:gd name="connsiteX0" fmla="*/ 0 w 633412"/>
                <a:gd name="connsiteY0" fmla="*/ 542925 h 542925"/>
                <a:gd name="connsiteX1" fmla="*/ 214312 w 633412"/>
                <a:gd name="connsiteY1" fmla="*/ 414338 h 542925"/>
                <a:gd name="connsiteX2" fmla="*/ 476250 w 633412"/>
                <a:gd name="connsiteY2" fmla="*/ 85725 h 542925"/>
                <a:gd name="connsiteX3" fmla="*/ 633412 w 633412"/>
                <a:gd name="connsiteY3" fmla="*/ 0 h 542925"/>
                <a:gd name="connsiteX0" fmla="*/ 0 w 633412"/>
                <a:gd name="connsiteY0" fmla="*/ 542925 h 542925"/>
                <a:gd name="connsiteX1" fmla="*/ 214312 w 633412"/>
                <a:gd name="connsiteY1" fmla="*/ 414338 h 542925"/>
                <a:gd name="connsiteX2" fmla="*/ 476250 w 633412"/>
                <a:gd name="connsiteY2" fmla="*/ 85725 h 542925"/>
                <a:gd name="connsiteX3" fmla="*/ 633412 w 633412"/>
                <a:gd name="connsiteY3" fmla="*/ 0 h 542925"/>
                <a:gd name="connsiteX0" fmla="*/ 0 w 633412"/>
                <a:gd name="connsiteY0" fmla="*/ 542925 h 542925"/>
                <a:gd name="connsiteX1" fmla="*/ 252412 w 633412"/>
                <a:gd name="connsiteY1" fmla="*/ 385763 h 542925"/>
                <a:gd name="connsiteX2" fmla="*/ 476250 w 633412"/>
                <a:gd name="connsiteY2" fmla="*/ 85725 h 542925"/>
                <a:gd name="connsiteX3" fmla="*/ 633412 w 633412"/>
                <a:gd name="connsiteY3" fmla="*/ 0 h 542925"/>
                <a:gd name="connsiteX0" fmla="*/ 0 w 633412"/>
                <a:gd name="connsiteY0" fmla="*/ 542925 h 542925"/>
                <a:gd name="connsiteX1" fmla="*/ 252412 w 633412"/>
                <a:gd name="connsiteY1" fmla="*/ 385763 h 542925"/>
                <a:gd name="connsiteX2" fmla="*/ 447675 w 633412"/>
                <a:gd name="connsiteY2" fmla="*/ 90487 h 542925"/>
                <a:gd name="connsiteX3" fmla="*/ 633412 w 633412"/>
                <a:gd name="connsiteY3" fmla="*/ 0 h 542925"/>
                <a:gd name="connsiteX0" fmla="*/ 0 w 633412"/>
                <a:gd name="connsiteY0" fmla="*/ 542941 h 542941"/>
                <a:gd name="connsiteX1" fmla="*/ 252412 w 633412"/>
                <a:gd name="connsiteY1" fmla="*/ 385779 h 542941"/>
                <a:gd name="connsiteX2" fmla="*/ 447675 w 633412"/>
                <a:gd name="connsiteY2" fmla="*/ 90503 h 542941"/>
                <a:gd name="connsiteX3" fmla="*/ 633412 w 633412"/>
                <a:gd name="connsiteY3" fmla="*/ 16 h 54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3412" h="542941">
                  <a:moveTo>
                    <a:pt x="0" y="542941"/>
                  </a:moveTo>
                  <a:cubicBezTo>
                    <a:pt x="124618" y="535797"/>
                    <a:pt x="177800" y="461185"/>
                    <a:pt x="252412" y="385779"/>
                  </a:cubicBezTo>
                  <a:cubicBezTo>
                    <a:pt x="327024" y="310373"/>
                    <a:pt x="384175" y="154797"/>
                    <a:pt x="447675" y="90503"/>
                  </a:cubicBezTo>
                  <a:cubicBezTo>
                    <a:pt x="511175" y="26209"/>
                    <a:pt x="510380" y="-778"/>
                    <a:pt x="633412" y="16"/>
                  </a:cubicBezTo>
                </a:path>
              </a:pathLst>
            </a:custGeom>
            <a:noFill/>
            <a:ln w="508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789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(explanation of the previous slide)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9338" y="864312"/>
            <a:ext cx="8865326" cy="5353614"/>
          </a:xfrm>
        </p:spPr>
        <p:txBody>
          <a:bodyPr/>
          <a:lstStyle/>
          <a:p>
            <a:r>
              <a:rPr lang="en-GB" dirty="0"/>
              <a:t>Data </a:t>
            </a:r>
            <a:r>
              <a:rPr lang="en-GB" dirty="0" smtClean="0"/>
              <a:t>assimilation</a:t>
            </a:r>
          </a:p>
          <a:p>
            <a:pPr lvl="1"/>
            <a:r>
              <a:rPr lang="en-GB" dirty="0" smtClean="0"/>
              <a:t>Historically used </a:t>
            </a:r>
            <a:r>
              <a:rPr lang="en-GB" dirty="0"/>
              <a:t>to reduce uncertainties in a system </a:t>
            </a:r>
            <a:r>
              <a:rPr lang="en-GB" dirty="0" smtClean="0"/>
              <a:t>state estimate</a:t>
            </a:r>
          </a:p>
          <a:p>
            <a:pPr lvl="1"/>
            <a:r>
              <a:rPr lang="en-GB" dirty="0" smtClean="0"/>
              <a:t>So that resulting state estimate would be of better quality, so </a:t>
            </a:r>
            <a:r>
              <a:rPr lang="en-GB" dirty="0"/>
              <a:t>as to </a:t>
            </a:r>
            <a:r>
              <a:rPr lang="en-GB" dirty="0" smtClean="0"/>
              <a:t>initialize forecasts</a:t>
            </a:r>
            <a:endParaRPr lang="en-GB" dirty="0"/>
          </a:p>
          <a:p>
            <a:r>
              <a:rPr lang="en-GB" dirty="0"/>
              <a:t>Data assimilation </a:t>
            </a:r>
            <a:r>
              <a:rPr lang="en-GB" dirty="0" smtClean="0"/>
              <a:t>is thus a particular case of estimation problem, optimally combining </a:t>
            </a:r>
            <a:r>
              <a:rPr lang="en-GB" dirty="0" smtClean="0">
                <a:solidFill>
                  <a:srgbClr val="FF0000"/>
                </a:solidFill>
              </a:rPr>
              <a:t>observations</a:t>
            </a:r>
            <a:r>
              <a:rPr lang="en-GB" dirty="0" smtClean="0"/>
              <a:t> </a:t>
            </a:r>
            <a:r>
              <a:rPr lang="en-GB" dirty="0"/>
              <a:t>with a </a:t>
            </a:r>
            <a:r>
              <a:rPr lang="en-GB" dirty="0">
                <a:solidFill>
                  <a:srgbClr val="FF0000"/>
                </a:solidFill>
              </a:rPr>
              <a:t>model</a:t>
            </a:r>
            <a:r>
              <a:rPr lang="en-GB" dirty="0"/>
              <a:t>-based estimate, to produce the best </a:t>
            </a:r>
            <a:r>
              <a:rPr lang="en-GB" dirty="0" smtClean="0"/>
              <a:t>so-called </a:t>
            </a:r>
            <a:r>
              <a:rPr lang="en-GB" dirty="0" smtClean="0">
                <a:solidFill>
                  <a:srgbClr val="FF0000"/>
                </a:solidFill>
              </a:rPr>
              <a:t>analysis</a:t>
            </a:r>
            <a:r>
              <a:rPr lang="en-GB" dirty="0" smtClean="0"/>
              <a:t> state </a:t>
            </a:r>
            <a:r>
              <a:rPr lang="en-GB" dirty="0"/>
              <a:t>estimate </a:t>
            </a:r>
            <a:r>
              <a:rPr lang="en-GB" dirty="0" smtClean="0"/>
              <a:t>which would </a:t>
            </a:r>
            <a:r>
              <a:rPr lang="en-GB" dirty="0"/>
              <a:t>subsequently yield the best </a:t>
            </a:r>
            <a:r>
              <a:rPr lang="en-GB" dirty="0" smtClean="0"/>
              <a:t>forecasts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is very different from the problem of estimating statically a series of </a:t>
            </a:r>
            <a:r>
              <a:rPr lang="en-GB" dirty="0" smtClean="0"/>
              <a:t>states from observations without the help of physical model</a:t>
            </a:r>
            <a:endParaRPr lang="en-GB" dirty="0"/>
          </a:p>
          <a:p>
            <a:r>
              <a:rPr lang="en-GB" dirty="0"/>
              <a:t>It is complementary to other </a:t>
            </a:r>
            <a:r>
              <a:rPr lang="en-GB" dirty="0" smtClean="0"/>
              <a:t>such methods </a:t>
            </a:r>
            <a:r>
              <a:rPr lang="en-GB" dirty="0"/>
              <a:t>that estimate a series of past states </a:t>
            </a:r>
            <a:r>
              <a:rPr lang="en-GB" dirty="0" smtClean="0"/>
              <a:t>of </a:t>
            </a:r>
            <a:r>
              <a:rPr lang="en-GB" dirty="0"/>
              <a:t>the Earth’s fluid </a:t>
            </a:r>
            <a:r>
              <a:rPr lang="en-GB" dirty="0" smtClean="0"/>
              <a:t>envelope using statistical filters</a:t>
            </a:r>
          </a:p>
          <a:p>
            <a:endParaRPr lang="en-GB" dirty="0"/>
          </a:p>
          <a:p>
            <a:r>
              <a:rPr lang="en-GB" dirty="0"/>
              <a:t>However, data assimilation </a:t>
            </a:r>
            <a:r>
              <a:rPr lang="en-GB" dirty="0" smtClean="0"/>
              <a:t>carries </a:t>
            </a:r>
            <a:r>
              <a:rPr lang="en-GB" dirty="0"/>
              <a:t>in it the legacy of a </a:t>
            </a:r>
            <a:r>
              <a:rPr lang="en-GB" dirty="0" smtClean="0"/>
              <a:t>step-wise, forward-looking </a:t>
            </a:r>
            <a:r>
              <a:rPr lang="en-GB" dirty="0"/>
              <a:t>reconstruction, adapted to and geared towards NWP needs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048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504" y="54423"/>
            <a:ext cx="8556177" cy="647700"/>
          </a:xfrm>
        </p:spPr>
        <p:txBody>
          <a:bodyPr/>
          <a:lstStyle/>
          <a:p>
            <a:r>
              <a:rPr lang="en-GB" dirty="0" smtClean="0"/>
              <a:t>What we know… and what we don’t…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608337"/>
              </p:ext>
            </p:extLst>
          </p:nvPr>
        </p:nvGraphicFramePr>
        <p:xfrm>
          <a:off x="1" y="764162"/>
          <a:ext cx="6583679" cy="5606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Triangle 5"/>
          <p:cNvSpPr/>
          <p:nvPr/>
        </p:nvSpPr>
        <p:spPr bwMode="auto">
          <a:xfrm>
            <a:off x="7885611" y="1162595"/>
            <a:ext cx="1162594" cy="5042262"/>
          </a:xfrm>
          <a:custGeom>
            <a:avLst/>
            <a:gdLst>
              <a:gd name="connsiteX0" fmla="*/ 0 w 1162594"/>
              <a:gd name="connsiteY0" fmla="*/ 5107577 h 5107577"/>
              <a:gd name="connsiteX1" fmla="*/ 0 w 1162594"/>
              <a:gd name="connsiteY1" fmla="*/ 0 h 5107577"/>
              <a:gd name="connsiteX2" fmla="*/ 1162594 w 1162594"/>
              <a:gd name="connsiteY2" fmla="*/ 5107577 h 5107577"/>
              <a:gd name="connsiteX3" fmla="*/ 0 w 1162594"/>
              <a:gd name="connsiteY3" fmla="*/ 5107577 h 5107577"/>
              <a:gd name="connsiteX0" fmla="*/ 0 w 1162594"/>
              <a:gd name="connsiteY0" fmla="*/ 5042262 h 5042262"/>
              <a:gd name="connsiteX1" fmla="*/ 548640 w 1162594"/>
              <a:gd name="connsiteY1" fmla="*/ 0 h 5042262"/>
              <a:gd name="connsiteX2" fmla="*/ 1162594 w 1162594"/>
              <a:gd name="connsiteY2" fmla="*/ 5042262 h 5042262"/>
              <a:gd name="connsiteX3" fmla="*/ 0 w 1162594"/>
              <a:gd name="connsiteY3" fmla="*/ 5042262 h 504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2594" h="5042262">
                <a:moveTo>
                  <a:pt x="0" y="5042262"/>
                </a:moveTo>
                <a:lnTo>
                  <a:pt x="548640" y="0"/>
                </a:lnTo>
                <a:lnTo>
                  <a:pt x="1162594" y="5042262"/>
                </a:lnTo>
                <a:lnTo>
                  <a:pt x="0" y="5042262"/>
                </a:lnTo>
                <a:close/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07233" y="1245273"/>
            <a:ext cx="1297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Fast pace of progress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683270" y="4878192"/>
            <a:ext cx="156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Very slow pace of  progress (break-</a:t>
            </a:r>
            <a:r>
              <a:rPr lang="en-GB" sz="1600" dirty="0" err="1" smtClean="0"/>
              <a:t>throughs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sp>
        <p:nvSpPr>
          <p:cNvPr id="9" name="Right Triangle 8"/>
          <p:cNvSpPr/>
          <p:nvPr/>
        </p:nvSpPr>
        <p:spPr bwMode="auto">
          <a:xfrm flipV="1">
            <a:off x="6662058" y="1092502"/>
            <a:ext cx="1162594" cy="5151542"/>
          </a:xfrm>
          <a:custGeom>
            <a:avLst/>
            <a:gdLst>
              <a:gd name="connsiteX0" fmla="*/ 0 w 1162594"/>
              <a:gd name="connsiteY0" fmla="*/ 5112354 h 5112354"/>
              <a:gd name="connsiteX1" fmla="*/ 0 w 1162594"/>
              <a:gd name="connsiteY1" fmla="*/ 0 h 5112354"/>
              <a:gd name="connsiteX2" fmla="*/ 1162594 w 1162594"/>
              <a:gd name="connsiteY2" fmla="*/ 5112354 h 5112354"/>
              <a:gd name="connsiteX3" fmla="*/ 0 w 1162594"/>
              <a:gd name="connsiteY3" fmla="*/ 5112354 h 5112354"/>
              <a:gd name="connsiteX0" fmla="*/ 0 w 1162594"/>
              <a:gd name="connsiteY0" fmla="*/ 5151542 h 5151542"/>
              <a:gd name="connsiteX1" fmla="*/ 444138 w 1162594"/>
              <a:gd name="connsiteY1" fmla="*/ 0 h 5151542"/>
              <a:gd name="connsiteX2" fmla="*/ 1162594 w 1162594"/>
              <a:gd name="connsiteY2" fmla="*/ 5151542 h 5151542"/>
              <a:gd name="connsiteX3" fmla="*/ 0 w 1162594"/>
              <a:gd name="connsiteY3" fmla="*/ 5151542 h 515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2594" h="5151542">
                <a:moveTo>
                  <a:pt x="0" y="5151542"/>
                </a:moveTo>
                <a:lnTo>
                  <a:pt x="444138" y="0"/>
                </a:lnTo>
                <a:lnTo>
                  <a:pt x="1162594" y="5151542"/>
                </a:lnTo>
                <a:lnTo>
                  <a:pt x="0" y="5151542"/>
                </a:lnTo>
                <a:close/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1003" y="1097279"/>
            <a:ext cx="156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Deterministic verification (yes/no)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398751" y="2932731"/>
            <a:ext cx="1565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Ensemble verification (statistical measures)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320373" y="4888229"/>
            <a:ext cx="156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Conceptual justification (good reasons why…)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468867" y="687865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Examples</a:t>
            </a:r>
            <a:endParaRPr lang="en-GB" sz="1800" b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7426" y="4445329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Former examples (now known):</a:t>
            </a:r>
            <a:endParaRPr lang="en-GB" sz="1800" b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8867" y="258198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Examples</a:t>
            </a:r>
            <a:endParaRPr lang="en-GB" sz="1800" b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" y="2581980"/>
            <a:ext cx="6583679" cy="1863349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solidFill>
                  <a:srgbClr val="FF0000"/>
                </a:solidFill>
              </a:rPr>
              <a:t>This presentation</a:t>
            </a:r>
            <a:endParaRPr kumimoji="0" lang="en-GB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945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5" y="114300"/>
            <a:ext cx="9026434" cy="647700"/>
          </a:xfrm>
        </p:spPr>
        <p:txBody>
          <a:bodyPr/>
          <a:lstStyle/>
          <a:p>
            <a:r>
              <a:rPr lang="en-GB" dirty="0" smtClean="0"/>
              <a:t>Using uncertainties in </a:t>
            </a:r>
            <a:r>
              <a:rPr lang="en-GB" sz="1200" dirty="0" smtClean="0"/>
              <a:t>(24-h)</a:t>
            </a:r>
            <a:r>
              <a:rPr lang="en-GB" dirty="0" smtClean="0"/>
              <a:t> 4DVAR </a:t>
            </a:r>
            <a:r>
              <a:rPr lang="en-GB" dirty="0" smtClean="0"/>
              <a:t>data assimilation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0236"/>
            <a:ext cx="9144000" cy="3279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0236"/>
            <a:ext cx="9144000" cy="3279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0236"/>
            <a:ext cx="9144000" cy="3279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0236"/>
            <a:ext cx="9144000" cy="32790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0236"/>
            <a:ext cx="9144000" cy="3279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0236"/>
            <a:ext cx="9144000" cy="3279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0236"/>
            <a:ext cx="9144000" cy="32790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0236"/>
            <a:ext cx="9144000" cy="32790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0236"/>
            <a:ext cx="9144000" cy="32790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0236"/>
            <a:ext cx="9144000" cy="32790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0236"/>
            <a:ext cx="9144000" cy="32790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0236"/>
            <a:ext cx="9144000" cy="32790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0236"/>
            <a:ext cx="9144000" cy="32790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0236"/>
            <a:ext cx="9144000" cy="32790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0236"/>
            <a:ext cx="9144000" cy="32790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44208" y="1416901"/>
            <a:ext cx="1167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n-lt"/>
              </a:rPr>
              <a:t>10 members</a:t>
            </a:r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642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114300"/>
            <a:ext cx="8655821" cy="647700"/>
          </a:xfrm>
        </p:spPr>
        <p:txBody>
          <a:bodyPr/>
          <a:lstStyle/>
          <a:p>
            <a:r>
              <a:rPr lang="en-GB" dirty="0" smtClean="0"/>
              <a:t>Explicit representation of uncertainties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207012"/>
              </p:ext>
            </p:extLst>
          </p:nvPr>
        </p:nvGraphicFramePr>
        <p:xfrm>
          <a:off x="344488" y="1143000"/>
          <a:ext cx="8447088" cy="33898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23544"/>
                <a:gridCol w="422354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ERA-Interim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(~ECMWF</a:t>
                      </a:r>
                      <a:r>
                        <a:rPr lang="en-GB" baseline="0" dirty="0" smtClean="0"/>
                        <a:t> OPS NWP </a:t>
                      </a:r>
                      <a:r>
                        <a:rPr lang="en-GB" dirty="0" smtClean="0"/>
                        <a:t>circa</a:t>
                      </a:r>
                      <a:r>
                        <a:rPr lang="en-GB" baseline="0" dirty="0" smtClean="0"/>
                        <a:t> 2006)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ERA-20C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(~ECMWF</a:t>
                      </a:r>
                      <a:r>
                        <a:rPr lang="en-GB" baseline="0" dirty="0" smtClean="0"/>
                        <a:t> OPS NWP </a:t>
                      </a:r>
                      <a:r>
                        <a:rPr lang="en-GB" dirty="0" smtClean="0"/>
                        <a:t>circa 2014)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Observation</a:t>
                      </a:r>
                      <a:r>
                        <a:rPr lang="en-GB" baseline="0" dirty="0" smtClean="0"/>
                        <a:t> error variances</a:t>
                      </a:r>
                      <a:r>
                        <a:rPr lang="en-GB" dirty="0" smtClean="0"/>
                        <a:t/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Biases estimated</a:t>
                      </a:r>
                      <a:r>
                        <a:rPr lang="en-GB" baseline="0" dirty="0" smtClean="0"/>
                        <a:t> for some observables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Observation error variances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Biases estimated</a:t>
                      </a:r>
                      <a:r>
                        <a:rPr lang="en-GB" baseline="0" dirty="0" smtClean="0"/>
                        <a:t> for some observables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Forecast</a:t>
                      </a:r>
                      <a:r>
                        <a:rPr lang="en-GB" baseline="0" dirty="0" smtClean="0"/>
                        <a:t> model stochastic physics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SST forcing</a:t>
                      </a:r>
                      <a:r>
                        <a:rPr lang="en-GB" baseline="0" dirty="0" smtClean="0"/>
                        <a:t> dataset ensemble (HadISST.2.1.0.0)</a:t>
                      </a:r>
                      <a:endParaRPr lang="en-GB" dirty="0"/>
                    </a:p>
                  </a:txBody>
                  <a:tcPr/>
                </a:tc>
              </a:tr>
              <a:tr h="18433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Background</a:t>
                      </a:r>
                      <a:r>
                        <a:rPr lang="en-GB" baseline="0" dirty="0" smtClean="0"/>
                        <a:t> error </a:t>
                      </a:r>
                      <a:r>
                        <a:rPr lang="en-GB" baseline="0" dirty="0" err="1" smtClean="0"/>
                        <a:t>covariances</a:t>
                      </a:r>
                      <a:r>
                        <a:rPr lang="en-GB" baseline="0" dirty="0" smtClean="0"/>
                        <a:t> estimated once and for all (~constant with time and location)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Background error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covariances</a:t>
                      </a:r>
                      <a:r>
                        <a:rPr lang="en-GB" baseline="0" dirty="0" smtClean="0"/>
                        <a:t> estimated by the ensemble (variable with time and location)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1064" y="4976946"/>
            <a:ext cx="8294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Note: ERA-20C only uses a subset of the observing system, namely surface observations of pressure (ISPD 3.2.6) and marine winds (ICOADS 2.5.1)</a:t>
            </a:r>
          </a:p>
          <a:p>
            <a:r>
              <a:rPr lang="en-GB" sz="1600" dirty="0" smtClean="0"/>
              <a:t>See </a:t>
            </a:r>
            <a:r>
              <a:rPr lang="en-GB" sz="1600" dirty="0" smtClean="0">
                <a:hlinkClick r:id="rId2" action="ppaction://hlinkfile"/>
              </a:rPr>
              <a:t>animation </a:t>
            </a:r>
            <a:r>
              <a:rPr lang="en-GB" sz="1600" dirty="0" smtClean="0"/>
              <a:t>of data coverage in terms of surface </a:t>
            </a:r>
            <a:r>
              <a:rPr lang="en-GB" sz="1600" dirty="0"/>
              <a:t>pressure (or </a:t>
            </a:r>
            <a:r>
              <a:rPr lang="en-GB" sz="1600" dirty="0" smtClean="0">
                <a:hlinkClick r:id="rId3"/>
              </a:rPr>
              <a:t>http://www.youtube.com/watch?v=NUfdFCHoxHM</a:t>
            </a:r>
            <a:r>
              <a:rPr lang="en-GB" sz="1600" dirty="0" smtClean="0"/>
              <a:t> ) and </a:t>
            </a:r>
            <a:r>
              <a:rPr lang="en-GB" sz="1600" dirty="0" smtClean="0">
                <a:hlinkClick r:id="rId4" action="ppaction://hlinkfile"/>
              </a:rPr>
              <a:t>animation </a:t>
            </a:r>
            <a:r>
              <a:rPr lang="en-GB" sz="1600" dirty="0" smtClean="0"/>
              <a:t>of data coverage in terms of surface marine wind (or </a:t>
            </a:r>
            <a:r>
              <a:rPr lang="en-GB" sz="1600" dirty="0">
                <a:hlinkClick r:id="rId5"/>
              </a:rPr>
              <a:t>http://youtu.be/Qsy_ZvH7Bjw</a:t>
            </a:r>
            <a:r>
              <a:rPr lang="en-GB" sz="1600" dirty="0" smtClean="0"/>
              <a:t>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4408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80" y="75111"/>
            <a:ext cx="8868735" cy="647700"/>
          </a:xfrm>
        </p:spPr>
        <p:txBody>
          <a:bodyPr/>
          <a:lstStyle/>
          <a:p>
            <a:r>
              <a:rPr lang="en-GB" sz="2800" dirty="0" smtClean="0"/>
              <a:t>Background errors estimated by ERA-20C  ensemble</a:t>
            </a:r>
            <a:endParaRPr lang="en-GB" sz="2800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" t="6122" r="69044" b="64310"/>
          <a:stretch/>
        </p:blipFill>
        <p:spPr bwMode="auto">
          <a:xfrm>
            <a:off x="548709" y="1175105"/>
            <a:ext cx="3456000" cy="205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t="73277" r="68959" b="1823"/>
          <a:stretch/>
        </p:blipFill>
        <p:spPr>
          <a:xfrm>
            <a:off x="513291" y="3291683"/>
            <a:ext cx="3492000" cy="172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9" t="73375" r="3568" b="2246"/>
          <a:stretch/>
        </p:blipFill>
        <p:spPr>
          <a:xfrm>
            <a:off x="540000" y="5004000"/>
            <a:ext cx="3456000" cy="169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7944" y="1739489"/>
            <a:ext cx="755335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</a:rPr>
              <a:t>1900</a:t>
            </a:r>
            <a:endParaRPr lang="en-GB" sz="2000" b="1" dirty="0"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3" y="5038509"/>
            <a:ext cx="755335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</a:rPr>
              <a:t>2000</a:t>
            </a:r>
            <a:endParaRPr lang="en-GB" sz="2000" b="1" dirty="0"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61" y="1136424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dirty="0" smtClean="0">
                <a:latin typeface="Arial" panose="020B0604020202020204" pitchFamily="34" charset="0"/>
              </a:rPr>
              <a:t>[m/s]</a:t>
            </a:r>
            <a:endParaRPr lang="en-GB" sz="1400" b="0" dirty="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7944" y="3291683"/>
            <a:ext cx="755335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</a:rPr>
              <a:t>1960</a:t>
            </a:r>
            <a:endParaRPr lang="en-GB" sz="2000" b="1" dirty="0">
              <a:latin typeface="Arial" panose="020B0604020202020204" pitchFamily="34" charset="0"/>
            </a:endParaRPr>
          </a:p>
        </p:txBody>
      </p:sp>
      <p:pic>
        <p:nvPicPr>
          <p:cNvPr id="13" name="Content Placeholder 8" descr="hcor_all.png"/>
          <p:cNvPicPr>
            <a:picLocks noChangeAspect="1"/>
          </p:cNvPicPr>
          <p:nvPr/>
        </p:nvPicPr>
        <p:blipFill>
          <a:blip r:embed="rId3"/>
          <a:srcRect r="68548" b="50339"/>
          <a:stretch>
            <a:fillRect/>
          </a:stretch>
        </p:blipFill>
        <p:spPr bwMode="auto">
          <a:xfrm>
            <a:off x="5004397" y="2004413"/>
            <a:ext cx="3311380" cy="297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" name="Content Placeholder 9" descr="stdav_all.png"/>
          <p:cNvPicPr>
            <a:picLocks noChangeAspect="1"/>
          </p:cNvPicPr>
          <p:nvPr/>
        </p:nvPicPr>
        <p:blipFill>
          <a:blip r:embed="rId4"/>
          <a:srcRect l="69562" t="57885" r="5410" b="10215"/>
          <a:stretch>
            <a:fillRect/>
          </a:stretch>
        </p:blipFill>
        <p:spPr bwMode="auto">
          <a:xfrm>
            <a:off x="6934790" y="2304642"/>
            <a:ext cx="2114026" cy="152921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 flipV="1">
            <a:off x="6270310" y="3521958"/>
            <a:ext cx="0" cy="76900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384312" y="3530091"/>
            <a:ext cx="0" cy="76900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 bwMode="auto">
          <a:xfrm flipH="1" flipV="1">
            <a:off x="6269417" y="3357514"/>
            <a:ext cx="112580" cy="268448"/>
          </a:xfrm>
          <a:prstGeom prst="rightArrow">
            <a:avLst/>
          </a:prstGeom>
          <a:solidFill>
            <a:srgbClr val="FF0000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24574" y="1364337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0" dirty="0" err="1" smtClean="0">
                <a:latin typeface="Arial" panose="020B0604020202020204" pitchFamily="34" charset="0"/>
              </a:rPr>
              <a:t>Zonal</a:t>
            </a:r>
            <a:r>
              <a:rPr lang="en-GB" sz="1600" b="0" dirty="0" smtClean="0">
                <a:latin typeface="Arial" panose="020B0604020202020204" pitchFamily="34" charset="0"/>
              </a:rPr>
              <a:t> wind</a:t>
            </a:r>
            <a:endParaRPr lang="en-GB" sz="1600" b="0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206" y="698848"/>
            <a:ext cx="8691339" cy="4953000"/>
          </a:xfrm>
        </p:spPr>
        <p:txBody>
          <a:bodyPr/>
          <a:lstStyle/>
          <a:p>
            <a:pPr marL="0" indent="0" algn="r">
              <a:buNone/>
            </a:pPr>
            <a:r>
              <a:rPr lang="en-GB" sz="1800" b="1" dirty="0" smtClean="0"/>
              <a:t>Over the course of the century, background error variances become smaller, horizontal structure functions become sharper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82026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699" y="66400"/>
            <a:ext cx="8565107" cy="647700"/>
          </a:xfrm>
        </p:spPr>
        <p:txBody>
          <a:bodyPr/>
          <a:lstStyle/>
          <a:p>
            <a:r>
              <a:rPr lang="en-GB" dirty="0" smtClean="0"/>
              <a:t>A measure of total uncertainty: 1- to 7-day forecast scores, verified w.r.t analyses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56" y="843696"/>
            <a:ext cx="7392259" cy="4953000"/>
          </a:xfrm>
        </p:spPr>
      </p:pic>
      <p:sp>
        <p:nvSpPr>
          <p:cNvPr id="7" name="TextBox 6"/>
          <p:cNvSpPr txBox="1"/>
          <p:nvPr/>
        </p:nvSpPr>
        <p:spPr>
          <a:xfrm>
            <a:off x="1476108" y="5787185"/>
            <a:ext cx="7408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dirty="0" smtClean="0">
                <a:latin typeface="Arial" panose="020B0604020202020204" pitchFamily="34" charset="0"/>
              </a:rPr>
              <a:t>Such metrics, although important, don’t really give users a quantitative measure of product uncertainties which they can directly use in their application.</a:t>
            </a:r>
            <a:endParaRPr lang="en-GB" sz="1600" b="0" dirty="0"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4489" y="824292"/>
            <a:ext cx="4567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0" dirty="0" smtClean="0">
                <a:latin typeface="Arial" panose="020B0604020202020204" pitchFamily="34" charset="0"/>
              </a:rPr>
              <a:t>Removing all observations from the assimilation except for PS &amp; marine U10 results in about 2 day-loss in forecast skill for Z500</a:t>
            </a:r>
            <a:endParaRPr lang="en-GB" sz="1200" b="0" dirty="0"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167956" y="2176575"/>
            <a:ext cx="2976045" cy="3591804"/>
            <a:chOff x="5723814" y="2176575"/>
            <a:chExt cx="2976045" cy="3591804"/>
          </a:xfrm>
        </p:grpSpPr>
        <p:sp>
          <p:nvSpPr>
            <p:cNvPr id="9" name="TextBox 8"/>
            <p:cNvSpPr txBox="1"/>
            <p:nvPr/>
          </p:nvSpPr>
          <p:spPr>
            <a:xfrm>
              <a:off x="6426927" y="4845049"/>
              <a:ext cx="22729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>
                  <a:latin typeface="Arial" panose="020B0604020202020204" pitchFamily="34" charset="0"/>
                </a:rPr>
                <a:t>Impact of buoys/ southern ocean drifters?</a:t>
              </a:r>
              <a:endParaRPr lang="en-GB" sz="1800" dirty="0">
                <a:latin typeface="Arial" panose="020B0604020202020204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 flipV="1">
              <a:off x="6749828" y="4798380"/>
              <a:ext cx="618639" cy="155361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H="1" flipV="1">
              <a:off x="6977849" y="4136994"/>
              <a:ext cx="390617" cy="816747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7059147" y="3275860"/>
              <a:ext cx="309319" cy="167788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H="1" flipV="1">
              <a:off x="7213806" y="2503503"/>
              <a:ext cx="152400" cy="245023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5805112" y="4293326"/>
              <a:ext cx="2508069" cy="880134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5805112" y="3579223"/>
              <a:ext cx="2508069" cy="880134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5919122" y="2699089"/>
              <a:ext cx="2508069" cy="880134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5723814" y="2176575"/>
              <a:ext cx="2508069" cy="880134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TextBox 2"/>
          <p:cNvSpPr txBox="1"/>
          <p:nvPr/>
        </p:nvSpPr>
        <p:spPr>
          <a:xfrm>
            <a:off x="0" y="2159405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D+1</a:t>
            </a:r>
            <a:r>
              <a:rPr lang="en-GB" dirty="0" smtClean="0"/>
              <a:t> ~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D+3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" y="2677491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D+3</a:t>
            </a:r>
            <a:r>
              <a:rPr lang="en-GB" dirty="0" smtClean="0"/>
              <a:t> ~ </a:t>
            </a:r>
            <a:r>
              <a:rPr lang="en-GB" dirty="0" smtClean="0">
                <a:solidFill>
                  <a:srgbClr val="6666FF"/>
                </a:solidFill>
              </a:rPr>
              <a:t>D+5</a:t>
            </a:r>
            <a:endParaRPr lang="en-GB" dirty="0">
              <a:solidFill>
                <a:srgbClr val="6666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16" y="3335327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6600"/>
                </a:solidFill>
              </a:rPr>
              <a:t>D+5</a:t>
            </a:r>
            <a:r>
              <a:rPr lang="en-GB" dirty="0" smtClean="0"/>
              <a:t> ~ </a:t>
            </a:r>
            <a:r>
              <a:rPr lang="en-GB" dirty="0" smtClean="0">
                <a:solidFill>
                  <a:srgbClr val="6699FF"/>
                </a:solidFill>
              </a:rPr>
              <a:t>D+7</a:t>
            </a:r>
            <a:endParaRPr lang="en-GB" dirty="0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5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MWF">
  <a:themeElements>
    <a:clrScheme name="">
      <a:dk1>
        <a:srgbClr val="000000"/>
      </a:dk1>
      <a:lt1>
        <a:srgbClr val="FFFFFF"/>
      </a:lt1>
      <a:dk2>
        <a:srgbClr val="00279F"/>
      </a:dk2>
      <a:lt2>
        <a:srgbClr val="919191"/>
      </a:lt2>
      <a:accent1>
        <a:srgbClr val="F95AB7"/>
      </a:accent1>
      <a:accent2>
        <a:srgbClr val="3365FB"/>
      </a:accent2>
      <a:accent3>
        <a:srgbClr val="FFFFFF"/>
      </a:accent3>
      <a:accent4>
        <a:srgbClr val="000000"/>
      </a:accent4>
      <a:accent5>
        <a:srgbClr val="FBB5D8"/>
      </a:accent5>
      <a:accent6>
        <a:srgbClr val="2D5BE3"/>
      </a:accent6>
      <a:hlink>
        <a:srgbClr val="919191"/>
      </a:hlink>
      <a:folHlink>
        <a:srgbClr val="51DC00"/>
      </a:folHlink>
    </a:clrScheme>
    <a:fontScheme name="Microsoft Office 98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ECMWF</Template>
  <TotalTime>1540</TotalTime>
  <Words>1772</Words>
  <Application>Microsoft Office PowerPoint</Application>
  <PresentationFormat>On-screen Show (4:3)</PresentationFormat>
  <Paragraphs>184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ECMWF</vt:lpstr>
      <vt:lpstr>WDAC3, Agenda item 3. Flux analysis and modeling  Data Assimilation, Uncertainties</vt:lpstr>
      <vt:lpstr>Outline</vt:lpstr>
      <vt:lpstr>Introduction to the estimation problem</vt:lpstr>
      <vt:lpstr>(explanation of the previous slide)</vt:lpstr>
      <vt:lpstr>What we know… and what we don’t…</vt:lpstr>
      <vt:lpstr>Using uncertainties in (24-h) 4DVAR data assimilation</vt:lpstr>
      <vt:lpstr>Explicit representation of uncertainties</vt:lpstr>
      <vt:lpstr>Background errors estimated by ERA-20C  ensemble</vt:lpstr>
      <vt:lpstr>A measure of total uncertainty: 1- to 7-day forecast scores, verified w.r.t analyses</vt:lpstr>
      <vt:lpstr>Another measure of total uncertainty, but for observations assimilated: error budget closure</vt:lpstr>
      <vt:lpstr>Uncertainties lessons learnt from ERA-20C:  a posteriori  observation error estimates</vt:lpstr>
      <vt:lpstr>Wave energy flux into the ocean</vt:lpstr>
      <vt:lpstr>Mean wave energy flux into the ocean (climatology)</vt:lpstr>
      <vt:lpstr>(explanation of results seen in animation)</vt:lpstr>
      <vt:lpstr>Downwelling radiation at the surface</vt:lpstr>
      <vt:lpstr>Longwave downwelling radiation at buoy#44008</vt:lpstr>
      <vt:lpstr>Shortwave downwelling radiation at buoy#44008</vt:lpstr>
      <vt:lpstr>Systematic differences: diurnal cycle average</vt:lpstr>
      <vt:lpstr>Snowfall comparisons with in situ measurements</vt:lpstr>
      <vt:lpstr>Conclusions</vt:lpstr>
      <vt:lpstr>Example: data assimilation uncertainties introduced in ERA-20C, to represent ‘known unknowns’</vt:lpstr>
      <vt:lpstr>Surface pressure observation error estimates w.r.t station altitude</vt:lpstr>
      <vt:lpstr>Longwave downwelling radiation at buoy#44008</vt:lpstr>
    </vt:vector>
  </TitlesOfParts>
  <Company>ECMWF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WDAC3 Session 3. “Flux analysis and modeling”  Data Assimilation, uncertainties</dc:title>
  <dc:creator>Paul Poli</dc:creator>
  <cp:lastModifiedBy>ecmwf</cp:lastModifiedBy>
  <cp:revision>180</cp:revision>
  <cp:lastPrinted>2010-02-08T14:51:34Z</cp:lastPrinted>
  <dcterms:created xsi:type="dcterms:W3CDTF">2014-04-29T12:31:37Z</dcterms:created>
  <dcterms:modified xsi:type="dcterms:W3CDTF">2014-05-06T13:19:55Z</dcterms:modified>
</cp:coreProperties>
</file>