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7" r:id="rId4"/>
    <p:sldId id="276" r:id="rId5"/>
    <p:sldId id="277" r:id="rId6"/>
    <p:sldId id="258" r:id="rId7"/>
    <p:sldId id="259" r:id="rId8"/>
    <p:sldId id="260" r:id="rId9"/>
    <p:sldId id="261" r:id="rId10"/>
    <p:sldId id="272" r:id="rId11"/>
    <p:sldId id="265" r:id="rId12"/>
    <p:sldId id="275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361BC-6162-D842-A589-167AE232BAAB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8C24-EBB1-7142-95B8-22F3A098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8C24-EBB1-7142-95B8-22F3A098C9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0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BDE0-555E-2F44-BB34-2AB364EF8DF2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60BE-D69A-C44F-9EC7-57FBDDE9D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Merton Report</a:t>
            </a:r>
            <a:br>
              <a:rPr lang="en-US" dirty="0" smtClean="0"/>
            </a:br>
            <a:r>
              <a:rPr lang="en-US" dirty="0" smtClean="0"/>
              <a:t>an AIMES/IGBP-ESA partnership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>As Earth System science advances and matures, it must be supported by robust and integrated observation systems 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2393"/>
            <a:ext cx="6400800" cy="1752600"/>
          </a:xfrm>
        </p:spPr>
        <p:txBody>
          <a:bodyPr>
            <a:normAutofit/>
          </a:bodyPr>
          <a:lstStyle/>
          <a:p>
            <a:r>
              <a:rPr lang="en-US" i="1" dirty="0" smtClean="0"/>
              <a:t>Dave </a:t>
            </a:r>
            <a:r>
              <a:rPr lang="en-US" i="1" dirty="0" err="1" smtClean="0"/>
              <a:t>Schimel</a:t>
            </a:r>
            <a:r>
              <a:rPr lang="en-US" i="1" dirty="0" smtClean="0"/>
              <a:t> </a:t>
            </a:r>
            <a:r>
              <a:rPr lang="en-US" i="1" dirty="0" smtClean="0"/>
              <a:t>past chair, AIMES</a:t>
            </a:r>
            <a:endParaRPr lang="en-US" i="1" dirty="0" smtClean="0"/>
          </a:p>
          <a:p>
            <a:r>
              <a:rPr lang="en-US" i="1" dirty="0"/>
              <a:t>a</a:t>
            </a:r>
            <a:r>
              <a:rPr lang="en-US" i="1" dirty="0" smtClean="0"/>
              <a:t>nd</a:t>
            </a:r>
            <a:endParaRPr lang="en-US" i="1" dirty="0" smtClean="0"/>
          </a:p>
          <a:p>
            <a:r>
              <a:rPr lang="en-US" i="1" dirty="0" smtClean="0"/>
              <a:t>Peter Cox, Chair AIMES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72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338" y="-314796"/>
            <a:ext cx="9018138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Terrestrial models depend on PFT-specific parameters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856"/>
          <a:stretch/>
        </p:blipFill>
        <p:spPr>
          <a:xfrm>
            <a:off x="0" y="607350"/>
            <a:ext cx="9144000" cy="62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5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2" y="8699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functional types: CMIP6 improvements needed</a:t>
            </a:r>
            <a:br>
              <a:rPr lang="en-US" sz="2800" dirty="0" smtClean="0"/>
            </a:br>
            <a:r>
              <a:rPr lang="en-US" sz="2800" dirty="0" smtClean="0"/>
              <a:t>extrapolation using airborne as the near-term solution?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689"/>
            <a:ext cx="8229600" cy="79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Currently ~20 globally, 16,000 species in the Amazon alone.  Most key land model parameters depend on PFT definition.</a:t>
            </a:r>
            <a:endParaRPr lang="en-US" sz="2000" dirty="0"/>
          </a:p>
        </p:txBody>
      </p:sp>
      <p:pic>
        <p:nvPicPr>
          <p:cNvPr id="4" name="Picture 3" descr="Figure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311"/>
            <a:ext cx="5877359" cy="3147180"/>
          </a:xfrm>
          <a:prstGeom prst="rect">
            <a:avLst/>
          </a:prstGeom>
        </p:spPr>
      </p:pic>
      <p:pic>
        <p:nvPicPr>
          <p:cNvPr id="5" name="Picture 4" descr="Figure 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32" y="4630704"/>
            <a:ext cx="3897768" cy="2227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79171"/>
            <a:ext cx="428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HyspIRI</a:t>
            </a:r>
            <a:r>
              <a:rPr lang="en-US" dirty="0" smtClean="0"/>
              <a:t> will increase the amount of information from 10</a:t>
            </a:r>
            <a:r>
              <a:rPr lang="en-US" baseline="30000" dirty="0" smtClean="0"/>
              <a:t>2</a:t>
            </a:r>
            <a:r>
              <a:rPr lang="en-US" dirty="0" smtClean="0"/>
              <a:t>/degree to 10</a:t>
            </a:r>
            <a:r>
              <a:rPr lang="en-US" baseline="30000" dirty="0" smtClean="0"/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7359" y="3818791"/>
            <a:ext cx="308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data density with </a:t>
            </a:r>
            <a:r>
              <a:rPr lang="en-US" dirty="0" err="1" smtClean="0"/>
              <a:t>HyspIRI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274" y="230033"/>
            <a:ext cx="20107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Data gaps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Figur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9" y="332977"/>
            <a:ext cx="6077493" cy="3399671"/>
          </a:xfrm>
          <a:prstGeom prst="rect">
            <a:avLst/>
          </a:prstGeom>
        </p:spPr>
      </p:pic>
      <p:pic>
        <p:nvPicPr>
          <p:cNvPr id="5" name="Picture 4" descr="Figure 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5" y="3867952"/>
            <a:ext cx="4495975" cy="2506377"/>
          </a:xfrm>
          <a:prstGeom prst="rect">
            <a:avLst/>
          </a:prstGeom>
        </p:spPr>
      </p:pic>
      <p:pic>
        <p:nvPicPr>
          <p:cNvPr id="6" name="Picture 5" descr="Figure 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16" y="3867952"/>
            <a:ext cx="4451024" cy="2383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9482" y="6374329"/>
            <a:ext cx="688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Stocks                                                                        Parameters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9432" y="18404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observations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90" y="1267303"/>
            <a:ext cx="6277926" cy="527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90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system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22" y="1564334"/>
            <a:ext cx="6443523" cy="469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95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for Future Earth</a:t>
            </a:r>
            <a:endParaRPr lang="en-US" dirty="0"/>
          </a:p>
        </p:txBody>
      </p:sp>
      <p:pic>
        <p:nvPicPr>
          <p:cNvPr id="4" name="Picture 3" descr="Macintosh HD:Users:dschimel:Desktop:IGBP-Graphic:Slid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9" y="1417638"/>
            <a:ext cx="6142001" cy="522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Merton High Level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1400" dirty="0"/>
              <a:t>The observing system shall be free, open, and interoperable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The observing system shall collect data and provide information on the Earth System at a scale that is suitable to advance science and inform policy and management.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The observing system shall provide usable information from its observations to enable its access and use for education, scientific discovery, and to inform policy and management.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The observing system shall produce data with the appropriate temporal and spatial resolution, extent and duration, accuracy, and precision to allow detection, attribution, and forecasting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Standardization of information products in a global context is required, to allow common information to be drawn from a globally distributed network of sites.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Data collected and archived to allow aggregation and disaggregation in a consistent and traceable manner e.g. in situ measurements should be collected to allow calibration and validation of space-based observations used for extrapolation.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Data shall be traceable with provenance and include characterization of uncertainty.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725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The observing system shall provide the observations of Earth System drivers and response that are required to establish the links between cause and effect as a basis for attribution and prediction 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Observations should allow the detection and attribution of interactive processes at multiple scales e.g. a farmer’s decisions are influenced by global commodity prices and local environmental conditions, such as soil moisture.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The priority will be to establish observing systems in data-poor regions with high Earth System impact, to maximize the science value for each increment of new data.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The system shall be designed with human and technological capacity building as a priority.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The system should be flexible and adaptable to changing questions, scales, conditions and technology to allow for decadal-centennial operation.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0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Merton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89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www.igbp.net</a:t>
            </a:r>
            <a:r>
              <a:rPr lang="en-US" sz="1800" dirty="0"/>
              <a:t>/publications/themertoninitiative.4.7815fd3f14373a7f24c256.html</a:t>
            </a:r>
          </a:p>
        </p:txBody>
      </p:sp>
    </p:spTree>
    <p:extLst>
      <p:ext uri="{BB962C8B-B14F-4D97-AF65-F5344CB8AC3E}">
        <p14:creationId xmlns:p14="http://schemas.microsoft.com/office/powerpoint/2010/main" val="258552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19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the modern carbon budget?</a:t>
            </a:r>
          </a:p>
          <a:p>
            <a:r>
              <a:rPr lang="en-US" dirty="0" smtClean="0"/>
              <a:t>What processes result in the modern carbon budget?</a:t>
            </a:r>
          </a:p>
          <a:p>
            <a:r>
              <a:rPr lang="en-US" dirty="0" smtClean="0"/>
              <a:t>How will this change in the future?</a:t>
            </a:r>
          </a:p>
          <a:p>
            <a:r>
              <a:rPr lang="en-US" dirty="0" smtClean="0"/>
              <a:t>Existing data for benchmarking are grossly inadequate and do not constrain fluxes are critical scales.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Detection – attribution - prediction</a:t>
            </a:r>
          </a:p>
        </p:txBody>
      </p:sp>
    </p:spTree>
    <p:extLst>
      <p:ext uri="{BB962C8B-B14F-4D97-AF65-F5344CB8AC3E}">
        <p14:creationId xmlns:p14="http://schemas.microsoft.com/office/powerpoint/2010/main" val="146706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939" y="274637"/>
            <a:ext cx="2554060" cy="55964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controls the airborne fraction: what will cause it to change?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568"/>
          <a:stretch/>
        </p:blipFill>
        <p:spPr>
          <a:xfrm>
            <a:off x="-7107" y="779949"/>
            <a:ext cx="6431377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61" y="272722"/>
            <a:ext cx="259847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Fossil emissions: growing uncertainty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10" y="37296"/>
            <a:ext cx="4202690" cy="3244517"/>
          </a:xfrm>
          <a:prstGeom prst="rect">
            <a:avLst/>
          </a:prstGeom>
        </p:spPr>
      </p:pic>
      <p:pic>
        <p:nvPicPr>
          <p:cNvPr id="5" name="6d5e4533-3b9a-4273-9f00-9246119827c8" descr="DCF2A398-5504-4CC8-9BBF-A064543CF89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1310" y="3570486"/>
            <a:ext cx="4202690" cy="31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482388"/>
            <a:ext cx="4434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OCO-2 will collect ~380 Soundings/degree of latitude (&gt;10</a:t>
            </a:r>
            <a:r>
              <a:rPr lang="en-US" baseline="30000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 soundings/day</a:t>
            </a:r>
            <a:r>
              <a:rPr lang="en-US" dirty="0" smtClean="0">
                <a:solidFill>
                  <a:srgbClr val="000000"/>
                </a:solidFill>
              </a:rPr>
              <a:t>).  With Dave Keeling’s flask sampling strategy that would be equivalent to 800 years of data.</a:t>
            </a:r>
            <a:endParaRPr lang="en-US" baseline="30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9560" r="50663" b="55598"/>
          <a:stretch/>
        </p:blipFill>
        <p:spPr bwMode="auto">
          <a:xfrm>
            <a:off x="457200" y="1656411"/>
            <a:ext cx="3721336" cy="359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0477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Symbol" charset="2"/>
              </a:rPr>
              <a:t>Emissions from fossil and land use (forcing)</a:t>
            </a:r>
          </a:p>
          <a:p>
            <a:endParaRPr lang="en-US" dirty="0" smtClean="0">
              <a:cs typeface="Symbol" charset="2"/>
            </a:endParaRPr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) = response to changing concentration (partitioned into land and ocean).</a:t>
            </a:r>
          </a:p>
          <a:p>
            <a:endParaRPr lang="en-US" dirty="0"/>
          </a:p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(T, </a:t>
            </a:r>
            <a:r>
              <a:rPr lang="en-US" dirty="0" err="1" smtClean="0"/>
              <a:t>ppt</a:t>
            </a:r>
            <a:r>
              <a:rPr lang="en-US" dirty="0" smtClean="0"/>
              <a:t>, circulation…) = climate response (partitioned into land and ocean, </a:t>
            </a:r>
            <a:r>
              <a:rPr lang="en-US" dirty="0" err="1" smtClean="0"/>
              <a:t>futher</a:t>
            </a:r>
            <a:r>
              <a:rPr lang="en-US" dirty="0" smtClean="0"/>
              <a:t> partitioned by climate term).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315" y="2059880"/>
            <a:ext cx="1673485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Terrestrial “tipping elements”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The two “poles” of the carbon cycle</a:t>
            </a:r>
            <a:endParaRPr lang="en-US" sz="2800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Fig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137"/>
            <a:ext cx="6424270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898" y="0"/>
            <a:ext cx="1591816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ymbol" charset="2"/>
                <a:cs typeface="Symbol" charset="2"/>
              </a:rPr>
              <a:t>b</a:t>
            </a:r>
            <a:endParaRPr lang="en-US" sz="6000" dirty="0">
              <a:latin typeface="Symbol" charset="2"/>
              <a:cs typeface="Symbol" charset="2"/>
            </a:endParaRPr>
          </a:p>
        </p:txBody>
      </p:sp>
      <p:pic>
        <p:nvPicPr>
          <p:cNvPr id="4" name="Picture 3" descr="CO2 nbp and gpp zo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" y="863769"/>
            <a:ext cx="6132796" cy="51361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15237" y="1252194"/>
            <a:ext cx="22356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observations</a:t>
            </a:r>
          </a:p>
          <a:p>
            <a:pPr algn="ctr"/>
            <a:r>
              <a:rPr lang="en-US" dirty="0" smtClean="0"/>
              <a:t>GPP</a:t>
            </a:r>
          </a:p>
          <a:p>
            <a:pPr algn="ctr"/>
            <a:r>
              <a:rPr lang="en-US" dirty="0" smtClean="0"/>
              <a:t>NEE</a:t>
            </a:r>
          </a:p>
          <a:p>
            <a:pPr algn="ctr"/>
            <a:r>
              <a:rPr lang="en-US" dirty="0" smtClean="0"/>
              <a:t>Biomass</a:t>
            </a:r>
          </a:p>
          <a:p>
            <a:pPr algn="ctr"/>
            <a:r>
              <a:rPr lang="en-US" dirty="0" smtClean="0"/>
              <a:t>Plant function</a:t>
            </a:r>
          </a:p>
          <a:p>
            <a:pPr algn="ctr"/>
            <a:r>
              <a:rPr lang="en-US" dirty="0" smtClean="0"/>
              <a:t>Land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346" y="814190"/>
            <a:ext cx="1752786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ymbol" charset="2"/>
                <a:cs typeface="Symbol" charset="2"/>
              </a:rPr>
              <a:t>g</a:t>
            </a:r>
            <a:r>
              <a:rPr lang="en-US" sz="6000" baseline="-25000" dirty="0" smtClean="0">
                <a:latin typeface="+mn-lt"/>
                <a:cs typeface="Symbol" charset="2"/>
              </a:rPr>
              <a:t>land</a:t>
            </a:r>
            <a:endParaRPr lang="en-US" sz="6000" dirty="0">
              <a:latin typeface="Symbol" charset="2"/>
              <a:cs typeface="Symbol" charset="2"/>
            </a:endParaRPr>
          </a:p>
        </p:txBody>
      </p:sp>
      <p:pic>
        <p:nvPicPr>
          <p:cNvPr id="4" name="Content Placeholder 3" descr="Description: f3a-new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9999"/>
          <a:stretch>
            <a:fillRect/>
          </a:stretch>
        </p:blipFill>
        <p:spPr bwMode="auto">
          <a:xfrm>
            <a:off x="8686800" y="6126163"/>
            <a:ext cx="46038" cy="4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f3a-new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6" y="143108"/>
            <a:ext cx="3925387" cy="34420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2729" y="3648255"/>
            <a:ext cx="188897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Key observations:</a:t>
            </a:r>
          </a:p>
          <a:p>
            <a:pPr algn="ctr"/>
            <a:r>
              <a:rPr lang="en-US" dirty="0" smtClean="0"/>
              <a:t>GPP</a:t>
            </a:r>
          </a:p>
          <a:p>
            <a:pPr algn="ctr"/>
            <a:r>
              <a:rPr lang="en-US" dirty="0" smtClean="0"/>
              <a:t>NEE</a:t>
            </a:r>
          </a:p>
          <a:p>
            <a:pPr algn="ctr"/>
            <a:r>
              <a:rPr lang="en-US" dirty="0" smtClean="0"/>
              <a:t>Biomass</a:t>
            </a:r>
          </a:p>
          <a:p>
            <a:pPr algn="ctr"/>
            <a:r>
              <a:rPr lang="en-US" dirty="0" smtClean="0"/>
              <a:t>LAI/FPAR</a:t>
            </a:r>
          </a:p>
          <a:p>
            <a:pPr algn="ctr"/>
            <a:r>
              <a:rPr lang="en-US" dirty="0" smtClean="0"/>
              <a:t>Plant function</a:t>
            </a:r>
          </a:p>
          <a:p>
            <a:pPr algn="ctr"/>
            <a:r>
              <a:rPr lang="en-US" dirty="0" smtClean="0"/>
              <a:t>Fire frequency</a:t>
            </a:r>
          </a:p>
          <a:p>
            <a:pPr algn="ctr"/>
            <a:r>
              <a:rPr lang="en-US" dirty="0" smtClean="0"/>
              <a:t>Burned area</a:t>
            </a:r>
          </a:p>
          <a:p>
            <a:pPr algn="ctr"/>
            <a:r>
              <a:rPr lang="en-US" dirty="0" smtClean="0"/>
              <a:t>Water stress</a:t>
            </a:r>
          </a:p>
          <a:p>
            <a:pPr algn="ctr"/>
            <a:r>
              <a:rPr lang="en-US" dirty="0" smtClean="0"/>
              <a:t>Freeze-thaw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271" y="3449389"/>
            <a:ext cx="5655153" cy="30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342</Words>
  <Application>Microsoft Macintosh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Merton Report an AIMES/IGBP-ESA partnership  As Earth System science advances and matures, it must be supported by robust and integrated observation systems </vt:lpstr>
      <vt:lpstr>The Merton Report</vt:lpstr>
      <vt:lpstr>Model uncertainties</vt:lpstr>
      <vt:lpstr>What controls the airborne fraction: what will cause it to change?</vt:lpstr>
      <vt:lpstr>Fossil emissions: growing uncertainty</vt:lpstr>
      <vt:lpstr>Framework</vt:lpstr>
      <vt:lpstr>Terrestrial “tipping elements” The two “poles” of the carbon cycle</vt:lpstr>
      <vt:lpstr>b</vt:lpstr>
      <vt:lpstr>gland</vt:lpstr>
      <vt:lpstr>Terrestrial models depend on PFT-specific parameters</vt:lpstr>
      <vt:lpstr>Plant functional types: CMIP6 improvements needed extrapolation using airborne as the near-term solution?</vt:lpstr>
      <vt:lpstr>Data gaps</vt:lpstr>
      <vt:lpstr>Ocean observations</vt:lpstr>
      <vt:lpstr>Human system data</vt:lpstr>
      <vt:lpstr>Observations for Future Earth</vt:lpstr>
      <vt:lpstr>Merton High Level Requirements</vt:lpstr>
      <vt:lpstr>Requirements..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cycle uncertainties and observations</dc:title>
  <dc:creator>JPL</dc:creator>
  <cp:lastModifiedBy>JPL</cp:lastModifiedBy>
  <cp:revision>86</cp:revision>
  <dcterms:created xsi:type="dcterms:W3CDTF">2014-04-26T18:28:34Z</dcterms:created>
  <dcterms:modified xsi:type="dcterms:W3CDTF">2014-05-06T13:18:13Z</dcterms:modified>
</cp:coreProperties>
</file>