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2"/>
  </p:notesMasterIdLst>
  <p:handoutMasterIdLst>
    <p:handoutMasterId r:id="rId23"/>
  </p:handoutMasterIdLst>
  <p:sldIdLst>
    <p:sldId id="314" r:id="rId5"/>
    <p:sldId id="336" r:id="rId6"/>
    <p:sldId id="330" r:id="rId7"/>
    <p:sldId id="331" r:id="rId8"/>
    <p:sldId id="335" r:id="rId9"/>
    <p:sldId id="326" r:id="rId10"/>
    <p:sldId id="325" r:id="rId11"/>
    <p:sldId id="333" r:id="rId12"/>
    <p:sldId id="334" r:id="rId13"/>
    <p:sldId id="318" r:id="rId14"/>
    <p:sldId id="327" r:id="rId15"/>
    <p:sldId id="328" r:id="rId16"/>
    <p:sldId id="329" r:id="rId17"/>
    <p:sldId id="324" r:id="rId18"/>
    <p:sldId id="322" r:id="rId19"/>
    <p:sldId id="332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7300"/>
    <a:srgbClr val="006E00"/>
    <a:srgbClr val="007800"/>
    <a:srgbClr val="006400"/>
    <a:srgbClr val="00FF00"/>
    <a:srgbClr val="EEEF00"/>
    <a:srgbClr val="008D00"/>
    <a:srgbClr val="0AC5E6"/>
    <a:srgbClr val="B00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1" autoAdjust="0"/>
    <p:restoredTop sz="99401" autoAdjust="0"/>
  </p:normalViewPr>
  <p:slideViewPr>
    <p:cSldViewPr snapToGrid="0" snapToObjects="1">
      <p:cViewPr varScale="1">
        <p:scale>
          <a:sx n="121" d="100"/>
          <a:sy n="121" d="100"/>
        </p:scale>
        <p:origin x="-8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B11C2-F1C1-D345-AC17-3951446D6FEE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333F9-99C7-4441-9112-198DED2F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707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AE1DB-61C3-6A47-8827-AF0CD2BC6C08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BA46C-A5E9-7642-B24E-C0E955EA6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91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07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04"/>
            <a:ext cx="8229600" cy="9032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4282" y="6330951"/>
            <a:ext cx="548217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6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5451" y="6292852"/>
            <a:ext cx="505883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738"/>
            <a:ext cx="8229600" cy="93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NASA_logo_transparent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" y="6193011"/>
            <a:ext cx="785789" cy="65720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6193011"/>
            <a:ext cx="915828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/>
          <a:srcRect r="84495"/>
          <a:stretch/>
        </p:blipFill>
        <p:spPr>
          <a:xfrm>
            <a:off x="8486334" y="6205141"/>
            <a:ext cx="657666" cy="65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587" y="1096702"/>
            <a:ext cx="859117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+mj-lt"/>
              </a:rPr>
              <a:t>CliC</a:t>
            </a:r>
            <a:r>
              <a:rPr lang="en-US" sz="40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+mj-lt"/>
              </a:rPr>
              <a:t>Cryosphere</a:t>
            </a:r>
            <a:r>
              <a:rPr lang="en-US" sz="4000" dirty="0" smtClean="0">
                <a:solidFill>
                  <a:srgbClr val="FFFF00"/>
                </a:solidFill>
                <a:latin typeface="+mj-lt"/>
              </a:rPr>
              <a:t> Interactions</a:t>
            </a:r>
            <a:endParaRPr lang="en-US" sz="4000" dirty="0" smtClean="0">
              <a:solidFill>
                <a:srgbClr val="FFFF00"/>
              </a:solidFill>
              <a:latin typeface="+mj-lt"/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000" dirty="0" smtClean="0"/>
              <a:t>Walt Meier</a:t>
            </a:r>
          </a:p>
          <a:p>
            <a:pPr algn="ctr"/>
            <a:r>
              <a:rPr lang="en-US" sz="2000" dirty="0" smtClean="0"/>
              <a:t>NASA Goddard Space Flight Center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WDAC Meeting, Galway, Ireland</a:t>
            </a:r>
          </a:p>
          <a:p>
            <a:pPr algn="ctr"/>
            <a:r>
              <a:rPr lang="en-US" sz="2000" dirty="0" smtClean="0"/>
              <a:t>6 May 2014</a:t>
            </a:r>
          </a:p>
          <a:p>
            <a:pPr algn="ctr"/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6252" y="6387838"/>
            <a:ext cx="416587" cy="365125"/>
          </a:xfrm>
        </p:spPr>
        <p:txBody>
          <a:bodyPr/>
          <a:lstStyle/>
          <a:p>
            <a:fld id="{2066355A-084C-D24E-9AD2-7E4FC41EA627}" type="slidenum">
              <a:rPr lang="en-US" sz="1400" i="1" smtClean="0"/>
              <a:t>1</a:t>
            </a:fld>
            <a:endParaRPr lang="en-US" sz="1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CliC</a:t>
            </a:r>
            <a:r>
              <a:rPr lang="en-US" sz="3600" dirty="0" smtClean="0"/>
              <a:t> Sea Ice </a:t>
            </a:r>
            <a:r>
              <a:rPr lang="en-US" sz="3600" dirty="0" smtClean="0"/>
              <a:t>Working Group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104"/>
            <a:ext cx="8229600" cy="49620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</a:t>
            </a:r>
            <a:r>
              <a:rPr lang="en-US" dirty="0" smtClean="0"/>
              <a:t>recent workshops: </a:t>
            </a:r>
            <a:r>
              <a:rPr lang="en-US" dirty="0" err="1" smtClean="0"/>
              <a:t>Tromsø</a:t>
            </a:r>
            <a:r>
              <a:rPr lang="en-US" dirty="0" smtClean="0"/>
              <a:t>, </a:t>
            </a:r>
            <a:r>
              <a:rPr lang="en-US" dirty="0" smtClean="0"/>
              <a:t>5-7 June </a:t>
            </a:r>
            <a:r>
              <a:rPr lang="en-US" dirty="0" smtClean="0"/>
              <a:t>2013 &amp; </a:t>
            </a:r>
            <a:r>
              <a:rPr lang="en-US" dirty="0" smtClean="0"/>
              <a:t>Hobart, 15 March 2014</a:t>
            </a:r>
            <a:endParaRPr lang="en-US" dirty="0" smtClean="0"/>
          </a:p>
          <a:p>
            <a:pPr lvl="1"/>
            <a:r>
              <a:rPr lang="en-US" dirty="0" smtClean="0"/>
              <a:t>Brought together modelers, </a:t>
            </a:r>
            <a:r>
              <a:rPr lang="en-US" dirty="0" err="1" smtClean="0"/>
              <a:t>observationalists</a:t>
            </a:r>
            <a:r>
              <a:rPr lang="en-US" dirty="0" smtClean="0"/>
              <a:t>, remote sensing scientists</a:t>
            </a:r>
          </a:p>
          <a:p>
            <a:pPr lvl="1"/>
            <a:r>
              <a:rPr lang="en-US" dirty="0" smtClean="0"/>
              <a:t>Improving coordination of field expeditions</a:t>
            </a:r>
          </a:p>
          <a:p>
            <a:pPr lvl="2"/>
            <a:r>
              <a:rPr lang="en-US" dirty="0" smtClean="0"/>
              <a:t>Ship observation protocols</a:t>
            </a:r>
          </a:p>
          <a:p>
            <a:pPr lvl="2"/>
            <a:r>
              <a:rPr lang="en-US" dirty="0" smtClean="0"/>
              <a:t>Coordination website – being updated, </a:t>
            </a:r>
            <a:r>
              <a:rPr lang="en-US" dirty="0" err="1" smtClean="0"/>
              <a:t>iceplan.org</a:t>
            </a:r>
            <a:endParaRPr lang="en-US" dirty="0" smtClean="0"/>
          </a:p>
          <a:p>
            <a:pPr lvl="1"/>
            <a:r>
              <a:rPr lang="en-US" dirty="0" smtClean="0"/>
              <a:t>Improve linkages between models and observations</a:t>
            </a:r>
          </a:p>
          <a:p>
            <a:pPr lvl="2"/>
            <a:r>
              <a:rPr lang="en-US" dirty="0" smtClean="0"/>
              <a:t>Improving use of observations in models</a:t>
            </a:r>
          </a:p>
          <a:p>
            <a:pPr lvl="2"/>
            <a:r>
              <a:rPr lang="en-US" dirty="0" smtClean="0"/>
              <a:t>What do models need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smtClean="0"/>
              <a:t>Temporal and spatial scaling essential for linking in situ, observations, and models</a:t>
            </a:r>
          </a:p>
          <a:p>
            <a:pPr lvl="2"/>
            <a:r>
              <a:rPr lang="en-US" dirty="0" smtClean="0"/>
              <a:t>Estimates of fluxes are scale dependent</a:t>
            </a:r>
            <a:endParaRPr lang="en-US" dirty="0" smtClean="0"/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180857" y="6408832"/>
            <a:ext cx="4165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z="1400" i="1" smtClean="0"/>
              <a:pPr/>
              <a:t>10</a:t>
            </a:fld>
            <a:endParaRPr lang="en-US" sz="1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84495"/>
          <a:stretch/>
        </p:blipFill>
        <p:spPr>
          <a:xfrm>
            <a:off x="8486334" y="6205141"/>
            <a:ext cx="657666" cy="65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0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MOSAiC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7719"/>
            <a:ext cx="4328641" cy="422523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</a:t>
            </a:r>
            <a:r>
              <a:rPr lang="en-US" dirty="0" smtClean="0"/>
              <a:t>ultidisciplinary drifting </a:t>
            </a:r>
            <a:r>
              <a:rPr lang="en-US" dirty="0" smtClean="0">
                <a:solidFill>
                  <a:srgbClr val="FFFF00"/>
                </a:solidFill>
              </a:rPr>
              <a:t>O</a:t>
            </a:r>
            <a:r>
              <a:rPr lang="en-US" dirty="0" smtClean="0"/>
              <a:t>bservatory for the 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/>
              <a:t>tudy of </a:t>
            </a: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dirty="0" smtClean="0"/>
              <a:t>rct</a:t>
            </a:r>
            <a:r>
              <a:rPr lang="en-US" dirty="0" smtClean="0">
                <a:solidFill>
                  <a:srgbClr val="FFFF00"/>
                </a:solidFill>
              </a:rPr>
              <a:t>i</a:t>
            </a:r>
            <a:r>
              <a:rPr lang="en-US" dirty="0" smtClean="0"/>
              <a:t>c </a:t>
            </a:r>
            <a:r>
              <a:rPr lang="en-US" dirty="0" smtClean="0">
                <a:solidFill>
                  <a:srgbClr val="FFFF00"/>
                </a:solidFill>
              </a:rPr>
              <a:t>C</a:t>
            </a:r>
            <a:r>
              <a:rPr lang="en-US" dirty="0" smtClean="0"/>
              <a:t>limate</a:t>
            </a:r>
          </a:p>
          <a:p>
            <a:r>
              <a:rPr lang="en-US" dirty="0" smtClean="0"/>
              <a:t>http://www.mosaicobservatory.org</a:t>
            </a:r>
          </a:p>
          <a:p>
            <a:pPr marL="342900" lvl="1" indent="-342900">
              <a:buFont typeface="Arial"/>
              <a:buChar char="•"/>
            </a:pPr>
            <a:r>
              <a:rPr lang="en-US" sz="3300" dirty="0"/>
              <a:t>Focus on transfer of heat, moisture, density, momentum, and nutrients through the Arctic </a:t>
            </a:r>
            <a:r>
              <a:rPr lang="en-US" sz="3300" dirty="0" smtClean="0"/>
              <a:t>system</a:t>
            </a:r>
          </a:p>
          <a:p>
            <a:r>
              <a:rPr lang="en-US" dirty="0" smtClean="0"/>
              <a:t>Intensive international field campaign</a:t>
            </a:r>
          </a:p>
          <a:p>
            <a:pPr lvl="1"/>
            <a:r>
              <a:rPr lang="en-US" dirty="0" smtClean="0"/>
              <a:t>Icebreaker frozen in for a full year with various surrounding observing platforms</a:t>
            </a:r>
          </a:p>
          <a:p>
            <a:pPr lvl="1"/>
            <a:r>
              <a:rPr lang="en-US" dirty="0" smtClean="0"/>
              <a:t>Follow-on from SHEBA – update from 20 years ago, particularly dramatic changes in ice cover (e.g., loss of multi-year ice)</a:t>
            </a:r>
          </a:p>
          <a:p>
            <a:r>
              <a:rPr lang="en-US" dirty="0" smtClean="0"/>
              <a:t>IASC and </a:t>
            </a:r>
            <a:r>
              <a:rPr lang="en-US" dirty="0" err="1" smtClean="0"/>
              <a:t>CliC</a:t>
            </a:r>
            <a:r>
              <a:rPr lang="en-US" dirty="0" smtClean="0"/>
              <a:t> sponsors</a:t>
            </a:r>
          </a:p>
          <a:p>
            <a:r>
              <a:rPr lang="en-US" dirty="0" smtClean="0"/>
              <a:t>Plan for 2017 or 2018 deployment</a:t>
            </a:r>
          </a:p>
          <a:p>
            <a:r>
              <a:rPr lang="en-US" dirty="0" smtClean="0"/>
              <a:t>Science plan being drafted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66262" y="6404423"/>
            <a:ext cx="548217" cy="365125"/>
          </a:xfrm>
        </p:spPr>
        <p:txBody>
          <a:bodyPr/>
          <a:lstStyle/>
          <a:p>
            <a:fld id="{2066355A-084C-D24E-9AD2-7E4FC41EA627}" type="slidenum">
              <a:rPr lang="en-US" sz="1400" i="1" smtClean="0"/>
              <a:t>11</a:t>
            </a:fld>
            <a:endParaRPr lang="en-US" sz="1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286" y="1739900"/>
            <a:ext cx="4142443" cy="313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7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Ocean data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342"/>
            <a:ext cx="8229600" cy="4525963"/>
          </a:xfrm>
        </p:spPr>
        <p:txBody>
          <a:bodyPr/>
          <a:lstStyle/>
          <a:p>
            <a:r>
              <a:rPr lang="en-US" dirty="0" smtClean="0"/>
              <a:t>Co-sponsored by </a:t>
            </a:r>
            <a:r>
              <a:rPr lang="en-US" dirty="0" err="1" smtClean="0"/>
              <a:t>CliC</a:t>
            </a:r>
            <a:r>
              <a:rPr lang="en-US" dirty="0" smtClean="0"/>
              <a:t> and SOOS</a:t>
            </a:r>
          </a:p>
          <a:p>
            <a:r>
              <a:rPr lang="en-US" dirty="0" smtClean="0"/>
              <a:t>Focus on satellite observations</a:t>
            </a:r>
          </a:p>
          <a:p>
            <a:r>
              <a:rPr lang="en-US" dirty="0" smtClean="0"/>
              <a:t>Currently open, until 30 May</a:t>
            </a:r>
          </a:p>
          <a:p>
            <a:r>
              <a:rPr lang="en-US" dirty="0"/>
              <a:t>http://</a:t>
            </a:r>
            <a:r>
              <a:rPr lang="en-US" dirty="0" err="1"/>
              <a:t>www.climate-cryosphere.org</a:t>
            </a:r>
            <a:r>
              <a:rPr lang="en-US" dirty="0"/>
              <a:t>/activities/targeted/so-sat-</a:t>
            </a:r>
            <a:r>
              <a:rPr lang="en-US" dirty="0" err="1"/>
              <a:t>req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8737" y="6393927"/>
            <a:ext cx="548217" cy="365125"/>
          </a:xfrm>
        </p:spPr>
        <p:txBody>
          <a:bodyPr/>
          <a:lstStyle/>
          <a:p>
            <a:fld id="{2066355A-084C-D24E-9AD2-7E4FC41EA627}" type="slidenum">
              <a:rPr lang="en-US" sz="1400" i="1" smtClean="0"/>
              <a:t>12</a:t>
            </a:fld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5926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Arctic Freshwater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800"/>
            <a:ext cx="8229600" cy="4525963"/>
          </a:xfrm>
        </p:spPr>
        <p:txBody>
          <a:bodyPr/>
          <a:lstStyle/>
          <a:p>
            <a:r>
              <a:rPr lang="en-US" dirty="0" smtClean="0"/>
              <a:t>Assess freshwater sources, fluxes, storage, and effects</a:t>
            </a:r>
          </a:p>
          <a:p>
            <a:r>
              <a:rPr lang="en-US" dirty="0" smtClean="0"/>
              <a:t>Water vapor transport, P/E, river flow, glacier and ice cap ablation, sea ice melt/growth, ocean salinity/density transports</a:t>
            </a:r>
          </a:p>
          <a:p>
            <a:r>
              <a:rPr lang="en-US" dirty="0" smtClean="0"/>
              <a:t>IASC and AMAP are co-sponsors</a:t>
            </a:r>
          </a:p>
          <a:p>
            <a:r>
              <a:rPr lang="en-US" dirty="0" smtClean="0"/>
              <a:t>T. Prowse (Univ. Victoria), Chair</a:t>
            </a:r>
          </a:p>
          <a:p>
            <a:r>
              <a:rPr lang="en-US" dirty="0" smtClean="0"/>
              <a:t>Science co-leads meeting, 4-6 May, Stockholm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87252" y="6383431"/>
            <a:ext cx="548217" cy="365125"/>
          </a:xfrm>
        </p:spPr>
        <p:txBody>
          <a:bodyPr/>
          <a:lstStyle/>
          <a:p>
            <a:fld id="{2066355A-084C-D24E-9AD2-7E4FC41EA627}" type="slidenum">
              <a:rPr lang="en-US" sz="1400" i="1" smtClean="0"/>
              <a:t>13</a:t>
            </a:fld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29035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ISMASS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104"/>
            <a:ext cx="8229600" cy="49620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Ice</a:t>
            </a:r>
            <a:r>
              <a:rPr lang="en-US" dirty="0" smtClean="0"/>
              <a:t>-Sheet Mass Balance and Sea Level</a:t>
            </a:r>
          </a:p>
          <a:p>
            <a:pPr lvl="1"/>
            <a:r>
              <a:rPr lang="en-US" dirty="0" smtClean="0"/>
              <a:t>IASC/SCAR/WCRP sponsored – renewed and expanded from initial SCAR project</a:t>
            </a:r>
          </a:p>
          <a:p>
            <a:pPr lvl="1"/>
            <a:r>
              <a:rPr lang="en-US" dirty="0" smtClean="0"/>
              <a:t>Kick-off workshop, July 2012, Portland, Oregon; report published</a:t>
            </a:r>
          </a:p>
          <a:p>
            <a:pPr lvl="2"/>
            <a:r>
              <a:rPr lang="en-US" sz="1900" dirty="0"/>
              <a:t>http://</a:t>
            </a:r>
            <a:r>
              <a:rPr lang="en-US" sz="1900" dirty="0" err="1"/>
              <a:t>www.climate-cryosphere.org</a:t>
            </a:r>
            <a:r>
              <a:rPr lang="en-US" sz="1900" dirty="0"/>
              <a:t>/en/events/2012/ISMASS/</a:t>
            </a:r>
            <a:r>
              <a:rPr lang="en-US" sz="1900" dirty="0" err="1" smtClean="0"/>
              <a:t>Home.html</a:t>
            </a:r>
            <a:endParaRPr lang="en-US" sz="1900" dirty="0" smtClean="0"/>
          </a:p>
          <a:p>
            <a:pPr lvl="1"/>
            <a:r>
              <a:rPr lang="en-US" dirty="0" smtClean="0"/>
              <a:t>Facilitate international coordination of observation and modeling of ice sheet mass balance and contribution to sea level rise</a:t>
            </a:r>
          </a:p>
          <a:p>
            <a:pPr lvl="1"/>
            <a:r>
              <a:rPr lang="en-US" dirty="0" smtClean="0"/>
              <a:t>Steering committee: Francisco Navarro, Frank </a:t>
            </a:r>
            <a:r>
              <a:rPr lang="en-US" dirty="0" err="1" smtClean="0"/>
              <a:t>Pattyn</a:t>
            </a:r>
            <a:r>
              <a:rPr lang="en-US" dirty="0" smtClean="0"/>
              <a:t>, and Edward </a:t>
            </a:r>
            <a:r>
              <a:rPr lang="en-US" dirty="0" smtClean="0"/>
              <a:t>Hanna</a:t>
            </a:r>
          </a:p>
          <a:p>
            <a:r>
              <a:rPr lang="en-US" dirty="0" smtClean="0"/>
              <a:t>Freshwater flux, sea level rise</a:t>
            </a:r>
            <a:endParaRPr lang="en-US" dirty="0" smtClean="0"/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134710" y="6398334"/>
            <a:ext cx="4165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z="1400" i="1" smtClean="0"/>
              <a:pPr/>
              <a:t>14</a:t>
            </a:fld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8795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ICARP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58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Third International Conference on Arctic Research Planning</a:t>
            </a:r>
          </a:p>
          <a:p>
            <a:pPr lvl="1"/>
            <a:r>
              <a:rPr lang="en-US" dirty="0" smtClean="0"/>
              <a:t>Toyama, Japan, April 2015</a:t>
            </a:r>
          </a:p>
          <a:p>
            <a:pPr lvl="1"/>
            <a:r>
              <a:rPr lang="en-US" dirty="0" smtClean="0"/>
              <a:t>Goals are to identify Arctic science priorities for the next decade, coordinate research agendas, inform policymakers</a:t>
            </a:r>
          </a:p>
          <a:p>
            <a:pPr lvl="2"/>
            <a:r>
              <a:rPr lang="en-US" dirty="0"/>
              <a:t>Unlike ICARP II, will not develop new science </a:t>
            </a:r>
            <a:r>
              <a:rPr lang="en-US" dirty="0" smtClean="0"/>
              <a:t>plans</a:t>
            </a:r>
          </a:p>
          <a:p>
            <a:pPr lvl="2"/>
            <a:r>
              <a:rPr lang="en-US" dirty="0" smtClean="0"/>
              <a:t>Coordinate and focus existing plans</a:t>
            </a:r>
          </a:p>
          <a:p>
            <a:pPr lvl="1"/>
            <a:r>
              <a:rPr lang="en-US" dirty="0" err="1" smtClean="0"/>
              <a:t>CliC</a:t>
            </a:r>
            <a:r>
              <a:rPr lang="en-US" dirty="0" smtClean="0"/>
              <a:t> is a co-sponsor with IASC (lead sponsor), AMAP, APECS, IACS, FARO, IPA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 smtClean="0"/>
              <a:t>icarp.arcticportal.org</a:t>
            </a:r>
            <a:endParaRPr lang="en-US" dirty="0" smtClean="0"/>
          </a:p>
        </p:txBody>
      </p:sp>
      <p:pic>
        <p:nvPicPr>
          <p:cNvPr id="4" name="Picture 3" descr="icarp3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445" y="238753"/>
            <a:ext cx="1000355" cy="725748"/>
          </a:xfrm>
          <a:prstGeom prst="rect">
            <a:avLst/>
          </a:prstGeom>
        </p:spPr>
      </p:pic>
      <p:sp>
        <p:nvSpPr>
          <p:cNvPr id="10" name="Slide Number Placeholder 7"/>
          <p:cNvSpPr txBox="1">
            <a:spLocks/>
          </p:cNvSpPr>
          <p:nvPr/>
        </p:nvSpPr>
        <p:spPr>
          <a:xfrm>
            <a:off x="8133777" y="6377342"/>
            <a:ext cx="4165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z="1400" i="1" smtClean="0"/>
              <a:pPr/>
              <a:t>15</a:t>
            </a:fld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8405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Ice Prediction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5190" y="1217569"/>
            <a:ext cx="5031824" cy="477214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U.S. supported project (NSF, ONR, DOE, </a:t>
            </a:r>
            <a:r>
              <a:rPr lang="en-US" dirty="0"/>
              <a:t>NASA): http://</a:t>
            </a:r>
            <a:r>
              <a:rPr lang="en-US" dirty="0" err="1"/>
              <a:t>www.arcus.org</a:t>
            </a:r>
            <a:r>
              <a:rPr lang="en-US" dirty="0"/>
              <a:t>/</a:t>
            </a:r>
            <a:r>
              <a:rPr lang="en-US" dirty="0" err="1"/>
              <a:t>sipn</a:t>
            </a:r>
            <a:endParaRPr lang="en-US" dirty="0" smtClean="0"/>
          </a:p>
          <a:p>
            <a:r>
              <a:rPr lang="en-US" dirty="0" smtClean="0"/>
              <a:t>Focus on seasonal sea ice prediction</a:t>
            </a:r>
          </a:p>
          <a:p>
            <a:pPr lvl="1"/>
            <a:r>
              <a:rPr lang="en-US" dirty="0" smtClean="0"/>
              <a:t>Sea </a:t>
            </a:r>
            <a:r>
              <a:rPr lang="en-US" dirty="0"/>
              <a:t>Ice Outlook: http://</a:t>
            </a:r>
            <a:r>
              <a:rPr lang="en-US" dirty="0" err="1"/>
              <a:t>www.arcus.org</a:t>
            </a:r>
            <a:r>
              <a:rPr lang="en-US" dirty="0"/>
              <a:t>/search-program/</a:t>
            </a:r>
            <a:r>
              <a:rPr lang="en-US" dirty="0" err="1"/>
              <a:t>seaiceoutlook</a:t>
            </a:r>
            <a:endParaRPr lang="en-US" dirty="0" smtClean="0"/>
          </a:p>
          <a:p>
            <a:pPr lvl="1"/>
            <a:r>
              <a:rPr lang="en-US" dirty="0" smtClean="0"/>
              <a:t>Framework for model </a:t>
            </a:r>
            <a:r>
              <a:rPr lang="en-US" dirty="0" err="1" smtClean="0"/>
              <a:t>intercomparison</a:t>
            </a:r>
            <a:r>
              <a:rPr lang="en-US" dirty="0" smtClean="0"/>
              <a:t> and evaluation</a:t>
            </a:r>
          </a:p>
          <a:p>
            <a:pPr lvl="1"/>
            <a:r>
              <a:rPr lang="en-US" dirty="0" smtClean="0"/>
              <a:t>Provide resource for observations to initialize and </a:t>
            </a:r>
            <a:r>
              <a:rPr lang="en-US" dirty="0"/>
              <a:t>validate models: http://</a:t>
            </a:r>
            <a:r>
              <a:rPr lang="en-US" dirty="0" err="1"/>
              <a:t>nsidc.org</a:t>
            </a:r>
            <a:r>
              <a:rPr lang="en-US" dirty="0"/>
              <a:t>/data/</a:t>
            </a:r>
            <a:r>
              <a:rPr lang="en-US" dirty="0" err="1"/>
              <a:t>sipn</a:t>
            </a:r>
            <a:r>
              <a:rPr lang="en-US" dirty="0"/>
              <a:t>/</a:t>
            </a:r>
            <a:endParaRPr lang="en-US" dirty="0" smtClean="0"/>
          </a:p>
          <a:p>
            <a:pPr lvl="1"/>
            <a:r>
              <a:rPr lang="en-US" dirty="0" smtClean="0"/>
              <a:t>Design metrics to assess model performance</a:t>
            </a:r>
          </a:p>
          <a:p>
            <a:r>
              <a:rPr lang="en-US" dirty="0" smtClean="0"/>
              <a:t>Kick-off meeting 1-2 April 2014, Boulder</a:t>
            </a:r>
          </a:p>
          <a:p>
            <a:r>
              <a:rPr lang="en-US" dirty="0" smtClean="0"/>
              <a:t>Will collaborate with other prediction efforts</a:t>
            </a:r>
          </a:p>
          <a:p>
            <a:pPr lvl="1"/>
            <a:r>
              <a:rPr lang="en-US" dirty="0" smtClean="0"/>
              <a:t>WMO Polar Prediction Project</a:t>
            </a:r>
          </a:p>
          <a:p>
            <a:pPr lvl="1"/>
            <a:r>
              <a:rPr lang="en-US" dirty="0" smtClean="0"/>
              <a:t>WCRP Polar Climate Predictability Initiative</a:t>
            </a:r>
          </a:p>
          <a:p>
            <a:pPr lvl="1"/>
            <a:r>
              <a:rPr lang="en-US" dirty="0" smtClean="0"/>
              <a:t>THORPEX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66262" y="6404423"/>
            <a:ext cx="548217" cy="365125"/>
          </a:xfrm>
        </p:spPr>
        <p:txBody>
          <a:bodyPr/>
          <a:lstStyle/>
          <a:p>
            <a:fld id="{2066355A-084C-D24E-9AD2-7E4FC41EA627}" type="slidenum">
              <a:rPr lang="en-US" sz="1400" i="1" smtClean="0"/>
              <a:t>16</a:t>
            </a:fld>
            <a:endParaRPr lang="en-US" sz="1400" i="1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8" y="1878832"/>
            <a:ext cx="3502404" cy="254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158742" y="4440072"/>
            <a:ext cx="3635953" cy="745088"/>
          </a:xfrm>
          <a:prstGeom prst="rect">
            <a:avLst/>
          </a:prstGeom>
        </p:spPr>
        <p:txBody>
          <a:bodyPr vert="horz" lIns="91440" tIns="22401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ln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400" dirty="0" smtClean="0">
                <a:ea typeface="ＭＳ Ｐゴシック" charset="0"/>
                <a:cs typeface="Arial" charset="0"/>
              </a:rPr>
              <a:t>Median and interquartile range of July SIO predictions compared with observed mean September extent</a:t>
            </a:r>
            <a:endParaRPr lang="en-US" sz="1400" dirty="0">
              <a:ea typeface="ＭＳ Ｐゴシック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1508" y="6360101"/>
            <a:ext cx="6742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Figure from </a:t>
            </a:r>
            <a:r>
              <a:rPr lang="en-US" sz="1200" dirty="0" err="1" smtClean="0">
                <a:latin typeface="+mj-lt"/>
              </a:rPr>
              <a:t>Stroeve</a:t>
            </a:r>
            <a:r>
              <a:rPr lang="en-US" sz="1200" dirty="0" smtClean="0">
                <a:latin typeface="+mj-lt"/>
              </a:rPr>
              <a:t> et al., GRL, 2014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980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_03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8635" y="6581703"/>
            <a:ext cx="2200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Photo by Terry Haran, NSIDC</a:t>
            </a:r>
            <a:endParaRPr lang="en-US" sz="1200" dirty="0">
              <a:latin typeface="+mj-lt"/>
            </a:endParaRPr>
          </a:p>
        </p:txBody>
      </p:sp>
      <p:pic>
        <p:nvPicPr>
          <p:cNvPr id="6" name="Picture 5" descr="NASA_logo_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" y="6208638"/>
            <a:ext cx="785789" cy="65720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1204"/>
            <a:ext cx="8229600" cy="903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ln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81297" y="2193473"/>
            <a:ext cx="8229600" cy="903296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15" name="Slide Number Placeholder 7"/>
          <p:cNvSpPr txBox="1">
            <a:spLocks/>
          </p:cNvSpPr>
          <p:nvPr/>
        </p:nvSpPr>
        <p:spPr>
          <a:xfrm>
            <a:off x="8123282" y="6387838"/>
            <a:ext cx="4165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z="1400" i="1" smtClean="0"/>
              <a:pPr/>
              <a:t>17</a:t>
            </a:fld>
            <a:endParaRPr lang="en-US" sz="14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84495"/>
          <a:stretch/>
        </p:blipFill>
        <p:spPr>
          <a:xfrm>
            <a:off x="8486334" y="6205141"/>
            <a:ext cx="657666" cy="65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Fluxes in the </a:t>
            </a:r>
            <a:r>
              <a:rPr lang="en-US" dirty="0" err="1" smtClean="0"/>
              <a:t>Cryosphere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88" y="1337793"/>
            <a:ext cx="422368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Surface albedo (reflected SW)</a:t>
            </a:r>
          </a:p>
          <a:p>
            <a:r>
              <a:rPr lang="en-US" dirty="0" smtClean="0"/>
              <a:t>Melt/freeze (latent)</a:t>
            </a:r>
          </a:p>
          <a:p>
            <a:r>
              <a:rPr lang="en-US" dirty="0" smtClean="0"/>
              <a:t>Clouds (SW, LW)</a:t>
            </a:r>
          </a:p>
          <a:p>
            <a:r>
              <a:rPr lang="en-US" dirty="0" smtClean="0"/>
              <a:t>Snow, ice interfaces (sensible, conductive and LW)</a:t>
            </a:r>
          </a:p>
          <a:p>
            <a:r>
              <a:rPr lang="en-US" dirty="0"/>
              <a:t>W</a:t>
            </a:r>
            <a:r>
              <a:rPr lang="en-US" dirty="0" smtClean="0"/>
              <a:t>inds over ice/snow (turbulent)</a:t>
            </a:r>
          </a:p>
          <a:p>
            <a:r>
              <a:rPr lang="en-US" dirty="0" smtClean="0"/>
              <a:t>Winds/currents (momentum)</a:t>
            </a:r>
          </a:p>
          <a:p>
            <a:r>
              <a:rPr lang="en-US" dirty="0" smtClean="0"/>
              <a:t>Sea ice, snow, glaciers, ice sheets (freshwater)</a:t>
            </a:r>
          </a:p>
          <a:p>
            <a:r>
              <a:rPr lang="en-US" dirty="0" smtClean="0"/>
              <a:t>Biogeochemical (carbon, e.g., thawing permafrost)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9573" y="6383431"/>
            <a:ext cx="548217" cy="365125"/>
          </a:xfrm>
        </p:spPr>
        <p:txBody>
          <a:bodyPr/>
          <a:lstStyle/>
          <a:p>
            <a:fld id="{2066355A-084C-D24E-9AD2-7E4FC41EA627}" type="slidenum">
              <a:rPr lang="en-US" sz="1400" i="1" smtClean="0"/>
              <a:t>2</a:t>
            </a:fld>
            <a:endParaRPr lang="en-US" sz="1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94" y="1487996"/>
            <a:ext cx="4142443" cy="3130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0517" y="4618365"/>
            <a:ext cx="2750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Fluxes over/under/in sea ice</a:t>
            </a:r>
            <a:endParaRPr lang="en-US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1508" y="6221602"/>
            <a:ext cx="6742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Figure from </a:t>
            </a:r>
            <a:r>
              <a:rPr lang="en-US" sz="1200" dirty="0" err="1" smtClean="0">
                <a:latin typeface="+mj-lt"/>
              </a:rPr>
              <a:t>MOSAiC</a:t>
            </a:r>
            <a:r>
              <a:rPr lang="en-US" sz="1200" dirty="0" smtClean="0">
                <a:latin typeface="+mj-lt"/>
              </a:rPr>
              <a:t> project, http://</a:t>
            </a:r>
            <a:r>
              <a:rPr lang="en-US" sz="1200" dirty="0" err="1" smtClean="0">
                <a:latin typeface="+mj-lt"/>
              </a:rPr>
              <a:t>www.mosaicobservatory.org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268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Cryosphere</a:t>
            </a:r>
            <a:r>
              <a:rPr lang="en-US" dirty="0" smtClean="0"/>
              <a:t> and fluxes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420" y="1180349"/>
            <a:ext cx="506708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Fluxes in the </a:t>
            </a:r>
            <a:r>
              <a:rPr lang="en-US" dirty="0" err="1" smtClean="0"/>
              <a:t>cryosphere</a:t>
            </a:r>
            <a:r>
              <a:rPr lang="en-US" dirty="0" smtClean="0"/>
              <a:t> have a strong seasonal cycle</a:t>
            </a:r>
          </a:p>
          <a:p>
            <a:r>
              <a:rPr lang="en-US" dirty="0" smtClean="0"/>
              <a:t>Fluxes vary on a variety of spatial scales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sea ice leads of 10s or 100s of meters</a:t>
            </a:r>
          </a:p>
          <a:p>
            <a:r>
              <a:rPr lang="en-US" dirty="0" smtClean="0"/>
              <a:t>Fluxes in the </a:t>
            </a:r>
            <a:r>
              <a:rPr lang="en-US" dirty="0" err="1" smtClean="0"/>
              <a:t>cryosphere</a:t>
            </a:r>
            <a:r>
              <a:rPr lang="en-US" dirty="0" smtClean="0"/>
              <a:t> play a significant role in local conditions (boundary layer), regional climate (heat, moisture sources), and controversially on hemispheric weather (influence on jet stream)</a:t>
            </a:r>
          </a:p>
          <a:p>
            <a:pPr lvl="1"/>
            <a:r>
              <a:rPr lang="en-US" dirty="0" smtClean="0"/>
              <a:t>Summer sea ice loss in the Arctic</a:t>
            </a:r>
          </a:p>
          <a:p>
            <a:pPr lvl="1"/>
            <a:r>
              <a:rPr lang="en-US" dirty="0" smtClean="0"/>
              <a:t>Earlier spring snow melt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1553" y="6395628"/>
            <a:ext cx="548217" cy="365125"/>
          </a:xfrm>
        </p:spPr>
        <p:txBody>
          <a:bodyPr/>
          <a:lstStyle/>
          <a:p>
            <a:fld id="{2066355A-084C-D24E-9AD2-7E4FC41EA627}" type="slidenum">
              <a:rPr lang="en-US" sz="1400" i="1" smtClean="0"/>
              <a:t>3</a:t>
            </a:fld>
            <a:endParaRPr lang="en-US" sz="1400" i="1" dirty="0"/>
          </a:p>
        </p:txBody>
      </p:sp>
      <p:pic>
        <p:nvPicPr>
          <p:cNvPr id="6" name="Picture 5" descr="hog3"/>
          <p:cNvPicPr>
            <a:picLocks noChangeAspect="1" noChangeArrowheads="1"/>
          </p:cNvPicPr>
          <p:nvPr/>
        </p:nvPicPr>
        <p:blipFill>
          <a:blip r:embed="rId2" cstate="print"/>
          <a:srcRect t="45390"/>
          <a:stretch>
            <a:fillRect/>
          </a:stretch>
        </p:blipFill>
        <p:spPr bwMode="auto">
          <a:xfrm>
            <a:off x="848915" y="964500"/>
            <a:ext cx="2320656" cy="245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5" y="3504631"/>
            <a:ext cx="2320656" cy="25875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1508" y="6221602"/>
            <a:ext cx="6742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Figure:  [top] (2003-2007) minus (1979-2007) for autumn air temps and [bottom</a:t>
            </a:r>
            <a:r>
              <a:rPr lang="en-US" sz="1200" dirty="0">
                <a:latin typeface="+mj-lt"/>
              </a:rPr>
              <a:t>]</a:t>
            </a:r>
            <a:r>
              <a:rPr lang="en-US" sz="1200" dirty="0" smtClean="0">
                <a:latin typeface="+mj-lt"/>
              </a:rPr>
              <a:t> Sep. water vapor trend 1979-2007, from </a:t>
            </a:r>
            <a:r>
              <a:rPr lang="en-US" sz="1200" dirty="0" err="1" smtClean="0">
                <a:latin typeface="+mj-lt"/>
              </a:rPr>
              <a:t>Serreze</a:t>
            </a:r>
            <a:r>
              <a:rPr lang="en-US" sz="1200" dirty="0" smtClean="0">
                <a:latin typeface="+mj-lt"/>
              </a:rPr>
              <a:t> et al., 2008 and 2012.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51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Cryosphere</a:t>
            </a:r>
            <a:r>
              <a:rPr lang="en-US" dirty="0" smtClean="0"/>
              <a:t> and fluxes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4394"/>
            <a:ext cx="473795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Data and modeling of fluxes is still relatively unsophisticated, e.g.,</a:t>
            </a:r>
          </a:p>
          <a:p>
            <a:pPr lvl="1"/>
            <a:r>
              <a:rPr lang="en-US" dirty="0" smtClean="0"/>
              <a:t>Melt ponds in the Arctic are too small to resolve with most satellites</a:t>
            </a:r>
          </a:p>
          <a:p>
            <a:pPr lvl="1"/>
            <a:r>
              <a:rPr lang="en-US" dirty="0" smtClean="0"/>
              <a:t>Melt ponds not explicitly included in models (at most a simple parameterization is included)</a:t>
            </a:r>
          </a:p>
          <a:p>
            <a:pPr lvl="1"/>
            <a:r>
              <a:rPr lang="en-US" dirty="0" smtClean="0"/>
              <a:t>Many key snow properties (wetness, grain size, etc.) not observed or modeled in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0068" y="6404423"/>
            <a:ext cx="548217" cy="365125"/>
          </a:xfrm>
        </p:spPr>
        <p:txBody>
          <a:bodyPr/>
          <a:lstStyle/>
          <a:p>
            <a:fld id="{2066355A-084C-D24E-9AD2-7E4FC41EA627}" type="slidenum">
              <a:rPr lang="en-US" sz="1400" i="1" smtClean="0"/>
              <a:t>4</a:t>
            </a:fld>
            <a:endParaRPr lang="en-US" sz="1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861" y="1828276"/>
            <a:ext cx="2838313" cy="22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2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CliC</a:t>
            </a:r>
            <a:r>
              <a:rPr lang="en-US" dirty="0" smtClean="0"/>
              <a:t> Science Steering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368"/>
            <a:ext cx="8229600" cy="4525963"/>
          </a:xfrm>
        </p:spPr>
        <p:txBody>
          <a:bodyPr/>
          <a:lstStyle/>
          <a:p>
            <a:r>
              <a:rPr lang="en-US" dirty="0" smtClean="0"/>
              <a:t>Greg </a:t>
            </a:r>
            <a:r>
              <a:rPr lang="en-US" dirty="0" err="1" smtClean="0"/>
              <a:t>Flato</a:t>
            </a:r>
            <a:r>
              <a:rPr lang="en-US" dirty="0" smtClean="0"/>
              <a:t>, Univ. Victoria, new SSG chair; several new members</a:t>
            </a:r>
          </a:p>
          <a:p>
            <a:r>
              <a:rPr lang="en-US" dirty="0" smtClean="0"/>
              <a:t>Meeting, 17-20 February 2014, Geneva</a:t>
            </a:r>
          </a:p>
          <a:p>
            <a:r>
              <a:rPr lang="en-US" dirty="0" smtClean="0"/>
              <a:t>Update </a:t>
            </a:r>
            <a:r>
              <a:rPr lang="en-US" dirty="0" err="1" smtClean="0"/>
              <a:t>CliC</a:t>
            </a:r>
            <a:r>
              <a:rPr lang="en-US" dirty="0" smtClean="0"/>
              <a:t> science/implementation plan</a:t>
            </a:r>
          </a:p>
          <a:p>
            <a:r>
              <a:rPr lang="en-US" dirty="0" smtClean="0"/>
              <a:t>Developing new “targeted activities”, e.g., </a:t>
            </a:r>
          </a:p>
          <a:p>
            <a:pPr lvl="1"/>
            <a:r>
              <a:rPr lang="en-US" dirty="0" smtClean="0"/>
              <a:t>Polar CORDEX</a:t>
            </a:r>
          </a:p>
          <a:p>
            <a:pPr lvl="1"/>
            <a:r>
              <a:rPr lang="en-US" dirty="0" smtClean="0"/>
              <a:t>Snow in Earth System Models</a:t>
            </a:r>
          </a:p>
          <a:p>
            <a:pPr lvl="1"/>
            <a:r>
              <a:rPr lang="en-US" dirty="0" smtClean="0"/>
              <a:t>Ice sheet and ocean interactions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058" y="6395628"/>
            <a:ext cx="548217" cy="365125"/>
          </a:xfrm>
        </p:spPr>
        <p:txBody>
          <a:bodyPr/>
          <a:lstStyle/>
          <a:p>
            <a:fld id="{2066355A-084C-D24E-9AD2-7E4FC41EA627}" type="slidenum">
              <a:rPr lang="en-US" sz="1400" i="1" smtClean="0"/>
              <a:t>5</a:t>
            </a:fld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00440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CORDEX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853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Arctic CORDEX</a:t>
            </a:r>
          </a:p>
          <a:p>
            <a:pPr lvl="1"/>
            <a:r>
              <a:rPr lang="en-US" dirty="0" smtClean="0"/>
              <a:t>Regional climate model simulations of the Arctic: historical and RCP 4.5 and 8.5 future scenarios</a:t>
            </a:r>
          </a:p>
          <a:p>
            <a:pPr lvl="1"/>
            <a:r>
              <a:rPr lang="en-US" dirty="0" smtClean="0"/>
              <a:t>Several modeling groups involved, e.g., SMHI, </a:t>
            </a:r>
            <a:r>
              <a:rPr lang="en-US" dirty="0" err="1" smtClean="0"/>
              <a:t>CCCma</a:t>
            </a:r>
            <a:r>
              <a:rPr lang="en-US" dirty="0" smtClean="0"/>
              <a:t>, EMUT, AWI, Univ. Colorado, DMI, Iowa St. Univ., DMI, MGO, BCCR, </a:t>
            </a:r>
            <a:r>
              <a:rPr lang="en-US" dirty="0" err="1" smtClean="0"/>
              <a:t>Ulg</a:t>
            </a:r>
            <a:endParaRPr lang="en-US" dirty="0" smtClean="0"/>
          </a:p>
          <a:p>
            <a:pPr lvl="1"/>
            <a:r>
              <a:rPr lang="en-US" dirty="0" smtClean="0"/>
              <a:t>Most runs are finished, a few still planned</a:t>
            </a:r>
          </a:p>
          <a:p>
            <a:pPr lvl="1"/>
            <a:r>
              <a:rPr lang="en-US" dirty="0"/>
              <a:t>http://www.climate-cryosphere.org/activities/targeted/polar-cordex/</a:t>
            </a:r>
            <a:r>
              <a:rPr lang="en-US" dirty="0" smtClean="0"/>
              <a:t>arctic</a:t>
            </a:r>
          </a:p>
          <a:p>
            <a:pPr lvl="1"/>
            <a:r>
              <a:rPr lang="en-US" dirty="0" smtClean="0"/>
              <a:t>J. </a:t>
            </a:r>
            <a:r>
              <a:rPr lang="en-US" dirty="0" err="1" smtClean="0"/>
              <a:t>Cassano</a:t>
            </a:r>
            <a:r>
              <a:rPr lang="en-US" dirty="0" smtClean="0"/>
              <a:t> (Univ. Colorado) and A. </a:t>
            </a:r>
            <a:r>
              <a:rPr lang="en-US" dirty="0" err="1" smtClean="0"/>
              <a:t>Rinke</a:t>
            </a:r>
            <a:r>
              <a:rPr lang="en-US" dirty="0" smtClean="0"/>
              <a:t> (AWI)</a:t>
            </a:r>
          </a:p>
          <a:p>
            <a:pPr lvl="1"/>
            <a:r>
              <a:rPr lang="en-US" dirty="0" smtClean="0"/>
              <a:t>Meeting in Brussels, 8 November 2013</a:t>
            </a:r>
          </a:p>
          <a:p>
            <a:r>
              <a:rPr lang="en-US" dirty="0" smtClean="0"/>
              <a:t>Antarctic CORDEX – smaller number of participants and fewer experiments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www.climate-cryosphere.org</a:t>
            </a:r>
            <a:r>
              <a:rPr lang="en-US" dirty="0"/>
              <a:t>/activities/targeted/polar-</a:t>
            </a:r>
            <a:r>
              <a:rPr lang="en-US" dirty="0" err="1"/>
              <a:t>cordex</a:t>
            </a:r>
            <a:r>
              <a:rPr lang="en-US" dirty="0"/>
              <a:t>/</a:t>
            </a:r>
            <a:r>
              <a:rPr lang="en-US" dirty="0" err="1"/>
              <a:t>antarctic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3440" y="6395628"/>
            <a:ext cx="548217" cy="365125"/>
          </a:xfrm>
        </p:spPr>
        <p:txBody>
          <a:bodyPr/>
          <a:lstStyle/>
          <a:p>
            <a:fld id="{2066355A-084C-D24E-9AD2-7E4FC41EA627}" type="slidenum">
              <a:rPr lang="en-US" sz="1400" i="1" smtClean="0"/>
              <a:t>6</a:t>
            </a:fld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02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ESM-</a:t>
            </a:r>
            <a:r>
              <a:rPr lang="en-US" dirty="0" err="1" smtClean="0"/>
              <a:t>SnowMIP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30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Snow-albedo feedback </a:t>
            </a:r>
            <a:r>
              <a:rPr lang="en-US" dirty="0" smtClean="0"/>
              <a:t>an important </a:t>
            </a:r>
            <a:r>
              <a:rPr lang="en-US" dirty="0" smtClean="0"/>
              <a:t>climate factor</a:t>
            </a:r>
          </a:p>
          <a:p>
            <a:pPr lvl="1"/>
            <a:r>
              <a:rPr lang="en-US" dirty="0" smtClean="0"/>
              <a:t>How to improve knowledge of physical properties and temporal dynamics as part of coupled climate system?</a:t>
            </a:r>
          </a:p>
          <a:p>
            <a:pPr lvl="1"/>
            <a:r>
              <a:rPr lang="en-US" dirty="0" smtClean="0"/>
              <a:t>How to improve understanding of snow as an active component of the global climate system?</a:t>
            </a:r>
          </a:p>
          <a:p>
            <a:r>
              <a:rPr lang="en-US" dirty="0" smtClean="0"/>
              <a:t>February 2014 </a:t>
            </a:r>
            <a:r>
              <a:rPr lang="en-US" dirty="0" err="1" smtClean="0"/>
              <a:t>telecon</a:t>
            </a:r>
            <a:r>
              <a:rPr lang="en-US" dirty="0" smtClean="0"/>
              <a:t> (E. </a:t>
            </a:r>
            <a:r>
              <a:rPr lang="en-US" dirty="0" err="1" smtClean="0"/>
              <a:t>Brun</a:t>
            </a:r>
            <a:r>
              <a:rPr lang="en-US" dirty="0" smtClean="0"/>
              <a:t>, C. </a:t>
            </a:r>
            <a:r>
              <a:rPr lang="en-US" dirty="0" err="1" smtClean="0"/>
              <a:t>Derksen</a:t>
            </a:r>
            <a:r>
              <a:rPr lang="en-US" dirty="0" smtClean="0"/>
              <a:t>, M. Sturm, R. </a:t>
            </a:r>
            <a:r>
              <a:rPr lang="en-US" dirty="0" err="1" smtClean="0"/>
              <a:t>Essery</a:t>
            </a:r>
            <a:r>
              <a:rPr lang="en-US" dirty="0" smtClean="0"/>
              <a:t>, G. </a:t>
            </a:r>
            <a:r>
              <a:rPr lang="en-US" dirty="0" err="1" smtClean="0"/>
              <a:t>Krinner</a:t>
            </a:r>
            <a:r>
              <a:rPr lang="en-US" dirty="0" smtClean="0"/>
              <a:t>) to discuss scope and roadmap</a:t>
            </a:r>
          </a:p>
          <a:p>
            <a:r>
              <a:rPr lang="en-US" dirty="0" smtClean="0"/>
              <a:t>Plan to write white paper to feed into CMIP6, writing workshop planned for July 2014 in conjunction with GEWEX Conference</a:t>
            </a:r>
          </a:p>
          <a:p>
            <a:r>
              <a:rPr lang="en-US" dirty="0"/>
              <a:t>http://</a:t>
            </a:r>
            <a:r>
              <a:rPr lang="en-US" dirty="0" err="1"/>
              <a:t>www.climate-cryosphere.org</a:t>
            </a:r>
            <a:r>
              <a:rPr lang="en-US" dirty="0"/>
              <a:t>/activities/targeted/</a:t>
            </a:r>
            <a:r>
              <a:rPr lang="en-US" dirty="0" err="1"/>
              <a:t>esm-snowmip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1707" y="6383431"/>
            <a:ext cx="548217" cy="365125"/>
          </a:xfrm>
        </p:spPr>
        <p:txBody>
          <a:bodyPr/>
          <a:lstStyle/>
          <a:p>
            <a:fld id="{2066355A-084C-D24E-9AD2-7E4FC41EA627}" type="slidenum">
              <a:rPr lang="en-US" sz="1400" i="1" smtClean="0"/>
              <a:t>7</a:t>
            </a:fld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013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West Antarctic Glacier-Ocean Modeling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88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intercomparison</a:t>
            </a:r>
            <a:r>
              <a:rPr lang="en-US" dirty="0" smtClean="0"/>
              <a:t> for West Antarctic Ice Sheet</a:t>
            </a:r>
          </a:p>
          <a:p>
            <a:pPr lvl="1"/>
            <a:r>
              <a:rPr lang="en-US" dirty="0" smtClean="0"/>
              <a:t>Increasing mass loss in recent years</a:t>
            </a:r>
          </a:p>
          <a:p>
            <a:pPr lvl="1"/>
            <a:r>
              <a:rPr lang="en-US" dirty="0" smtClean="0"/>
              <a:t>Significant ocean interaction with ice shelves</a:t>
            </a:r>
          </a:p>
          <a:p>
            <a:pPr lvl="1"/>
            <a:r>
              <a:rPr lang="en-US" dirty="0" smtClean="0"/>
              <a:t>Ice shelf collapse (e.g., Larsen-B)</a:t>
            </a:r>
          </a:p>
          <a:p>
            <a:pPr lvl="1"/>
            <a:r>
              <a:rPr lang="en-US" dirty="0" smtClean="0"/>
              <a:t>Limited observations (under shelves, grounding lines)</a:t>
            </a:r>
          </a:p>
          <a:p>
            <a:r>
              <a:rPr lang="en-US" dirty="0" smtClean="0"/>
              <a:t>First goal is to develop a common-year forcing data set for baseline comparisons</a:t>
            </a:r>
          </a:p>
          <a:p>
            <a:r>
              <a:rPr lang="en-US" dirty="0" smtClean="0"/>
              <a:t>D. Holland, New York Univ., lead</a:t>
            </a:r>
          </a:p>
          <a:p>
            <a:r>
              <a:rPr lang="en-US" dirty="0" smtClean="0"/>
              <a:t>First workshop, 27-29 October 2014, Abu Dhabi, UAE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1553" y="6383431"/>
            <a:ext cx="548217" cy="365125"/>
          </a:xfrm>
        </p:spPr>
        <p:txBody>
          <a:bodyPr/>
          <a:lstStyle/>
          <a:p>
            <a:fld id="{2066355A-084C-D24E-9AD2-7E4FC41EA627}" type="slidenum">
              <a:rPr lang="en-US" sz="1400" i="1" smtClean="0"/>
              <a:t>8</a:t>
            </a:fld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8322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03"/>
            <a:ext cx="8229600" cy="1072393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Cryosphere</a:t>
            </a:r>
            <a:r>
              <a:rPr lang="en-US" sz="3600" dirty="0" smtClean="0"/>
              <a:t> in a Changing Climate Workshop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25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16-18 October 2013, </a:t>
            </a:r>
            <a:r>
              <a:rPr lang="en-US" dirty="0" err="1" smtClean="0"/>
              <a:t>Tromsø</a:t>
            </a:r>
            <a:r>
              <a:rPr lang="en-US" dirty="0" smtClean="0"/>
              <a:t>, Norway</a:t>
            </a:r>
          </a:p>
          <a:p>
            <a:r>
              <a:rPr lang="en-US" dirty="0" smtClean="0"/>
              <a:t>Address WCRP Grand Challenges relating to the </a:t>
            </a:r>
            <a:r>
              <a:rPr lang="en-US" dirty="0" err="1"/>
              <a:t>c</a:t>
            </a:r>
            <a:r>
              <a:rPr lang="en-US" dirty="0" err="1" smtClean="0"/>
              <a:t>ryosphere</a:t>
            </a:r>
            <a:r>
              <a:rPr lang="en-US" dirty="0"/>
              <a:t>: http://</a:t>
            </a:r>
            <a:r>
              <a:rPr lang="en-US" dirty="0" err="1"/>
              <a:t>www.climate-cryosphere.org</a:t>
            </a:r>
            <a:r>
              <a:rPr lang="en-US" dirty="0"/>
              <a:t>/activities/grand-challenges</a:t>
            </a:r>
            <a:endParaRPr lang="en-US" dirty="0" smtClean="0"/>
          </a:p>
          <a:p>
            <a:r>
              <a:rPr lang="en-US" dirty="0" smtClean="0"/>
              <a:t>Key scientific research areas:</a:t>
            </a:r>
          </a:p>
          <a:p>
            <a:pPr lvl="1"/>
            <a:r>
              <a:rPr lang="en-US" dirty="0" smtClean="0"/>
              <a:t>Predictions and projections of polar climate</a:t>
            </a:r>
          </a:p>
          <a:p>
            <a:pPr lvl="1"/>
            <a:r>
              <a:rPr lang="en-US" dirty="0" err="1" smtClean="0"/>
              <a:t>Cryosphere</a:t>
            </a:r>
            <a:r>
              <a:rPr lang="en-US" dirty="0" smtClean="0"/>
              <a:t> model biases and shortcomings</a:t>
            </a:r>
          </a:p>
          <a:p>
            <a:pPr lvl="1"/>
            <a:r>
              <a:rPr lang="en-US" dirty="0" smtClean="0"/>
              <a:t>Ice sheet models, dynamics, and sea level rise</a:t>
            </a:r>
          </a:p>
          <a:p>
            <a:pPr lvl="1"/>
            <a:r>
              <a:rPr lang="en-US" dirty="0" smtClean="0"/>
              <a:t>Permafrost and carbon for Earth System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14430" y="6385132"/>
            <a:ext cx="548217" cy="365125"/>
          </a:xfrm>
        </p:spPr>
        <p:txBody>
          <a:bodyPr/>
          <a:lstStyle/>
          <a:p>
            <a:fld id="{2066355A-084C-D24E-9AD2-7E4FC41EA627}" type="slidenum">
              <a:rPr lang="en-US" sz="1400" i="1" smtClean="0"/>
              <a:t>9</a:t>
            </a:fld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2421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3816</TotalTime>
  <Words>1340</Words>
  <Application>Microsoft Macintosh PowerPoint</Application>
  <PresentationFormat>On-screen Show (4:3)</PresentationFormat>
  <Paragraphs>159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Fluxes in the Cryosphere</vt:lpstr>
      <vt:lpstr>Cryosphere and fluxes</vt:lpstr>
      <vt:lpstr>Cryosphere and fluxes</vt:lpstr>
      <vt:lpstr>CliC Science Steering Group</vt:lpstr>
      <vt:lpstr>Polar CORDEX</vt:lpstr>
      <vt:lpstr>ESM-SnowMIP</vt:lpstr>
      <vt:lpstr>West Antarctic Glacier-Ocean Modeling</vt:lpstr>
      <vt:lpstr>Cryosphere in a Changing Climate Workshop</vt:lpstr>
      <vt:lpstr>CliC Sea Ice Working Group</vt:lpstr>
      <vt:lpstr>MOSAiC</vt:lpstr>
      <vt:lpstr>Southern Ocean data survey</vt:lpstr>
      <vt:lpstr>Arctic Freshwater Synthesis</vt:lpstr>
      <vt:lpstr>ISMASS</vt:lpstr>
      <vt:lpstr>ICARP III</vt:lpstr>
      <vt:lpstr>Sea Ice Prediction Network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Walt Meier</cp:lastModifiedBy>
  <cp:revision>284</cp:revision>
  <dcterms:created xsi:type="dcterms:W3CDTF">2010-04-12T23:12:02Z</dcterms:created>
  <dcterms:modified xsi:type="dcterms:W3CDTF">2014-05-05T19:43:03Z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