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77" r:id="rId2"/>
  </p:sldMasterIdLst>
  <p:notesMasterIdLst>
    <p:notesMasterId r:id="rId24"/>
  </p:notesMasterIdLst>
  <p:handoutMasterIdLst>
    <p:handoutMasterId r:id="rId25"/>
  </p:handoutMasterIdLst>
  <p:sldIdLst>
    <p:sldId id="564" r:id="rId3"/>
    <p:sldId id="641" r:id="rId4"/>
    <p:sldId id="642" r:id="rId5"/>
    <p:sldId id="615" r:id="rId6"/>
    <p:sldId id="640" r:id="rId7"/>
    <p:sldId id="618" r:id="rId8"/>
    <p:sldId id="617" r:id="rId9"/>
    <p:sldId id="616" r:id="rId10"/>
    <p:sldId id="614" r:id="rId11"/>
    <p:sldId id="619" r:id="rId12"/>
    <p:sldId id="627" r:id="rId13"/>
    <p:sldId id="639" r:id="rId14"/>
    <p:sldId id="637" r:id="rId15"/>
    <p:sldId id="622" r:id="rId16"/>
    <p:sldId id="572" r:id="rId17"/>
    <p:sldId id="590" r:id="rId18"/>
    <p:sldId id="632" r:id="rId19"/>
    <p:sldId id="594" r:id="rId20"/>
    <p:sldId id="633" r:id="rId21"/>
    <p:sldId id="597" r:id="rId22"/>
    <p:sldId id="634" r:id="rId23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McCabe" initials="MF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A3AFC"/>
    <a:srgbClr val="3333FF"/>
    <a:srgbClr val="003399"/>
    <a:srgbClr val="003366"/>
    <a:srgbClr val="000099"/>
    <a:srgbClr val="0000CC"/>
    <a:srgbClr val="003264"/>
    <a:srgbClr val="E2E3E4"/>
    <a:srgbClr val="EBA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86465" autoAdjust="0"/>
  </p:normalViewPr>
  <p:slideViewPr>
    <p:cSldViewPr snapToGrid="0">
      <p:cViewPr>
        <p:scale>
          <a:sx n="100" d="100"/>
          <a:sy n="100" d="100"/>
        </p:scale>
        <p:origin x="-50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486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230A-F164-824D-A696-798EFA9A2E6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CD31A-4628-B441-8387-F27260CA5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219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ea typeface="+mn-ea"/>
              </a:defRPr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+mn-ea"/>
              </a:defRPr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noProof="0" smtClean="0"/>
              <a:t>Click to edit Master text styles</a:t>
            </a:r>
          </a:p>
          <a:p>
            <a:pPr lvl="1"/>
            <a:r>
              <a:rPr lang="en-AU" altLang="zh-CN" noProof="0" smtClean="0"/>
              <a:t>Second level</a:t>
            </a:r>
          </a:p>
          <a:p>
            <a:pPr lvl="2"/>
            <a:r>
              <a:rPr lang="en-AU" altLang="zh-CN" noProof="0" smtClean="0"/>
              <a:t>Third level</a:t>
            </a:r>
          </a:p>
          <a:p>
            <a:pPr lvl="3"/>
            <a:r>
              <a:rPr lang="en-AU" altLang="zh-CN" noProof="0" smtClean="0"/>
              <a:t>Fourth level</a:t>
            </a:r>
          </a:p>
          <a:p>
            <a:pPr lvl="4"/>
            <a:r>
              <a:rPr lang="en-AU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ea typeface="+mn-ea"/>
              </a:defRPr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宋体" charset="0"/>
                <a:cs typeface="宋体" charset="0"/>
              </a:defRPr>
            </a:lvl1pPr>
          </a:lstStyle>
          <a:p>
            <a:fld id="{052F4EBD-B2C4-9E47-9709-026593B6C1AB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="" xmlns:p14="http://schemas.microsoft.com/office/powerpoint/2010/main" val="217964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bability_plo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umulative_distribution_function" TargetMode="External"/><Relationship Id="rId4" Type="http://schemas.openxmlformats.org/officeDocument/2006/relationships/hyperlink" Target="http://en.wikipedia.org/wiki/Data_set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washington.edu/Lettenmaier/Models/VIC/Documentation/References.s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BE7D83-4E22-EC4E-A6C4-2EAD38F3784E}" type="slidenum">
              <a:rPr lang="zh-CN" altLang="en-AU" b="0">
                <a:ea typeface="宋体" charset="0"/>
              </a:rPr>
              <a:pPr eaLnBrk="1" hangingPunct="1"/>
              <a:t>0</a:t>
            </a:fld>
            <a:endParaRPr lang="en-AU" altLang="zh-CN" b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11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宋体" charset="0"/>
              </a:rPr>
              <a:t>Over</a:t>
            </a:r>
            <a:r>
              <a:rPr lang="en-US" baseline="0" dirty="0" smtClean="0">
                <a:ea typeface="宋体" charset="0"/>
              </a:rPr>
              <a:t> 1400 GRDC gauging stations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12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宋体" charset="0"/>
              </a:rPr>
              <a:t>Over</a:t>
            </a:r>
            <a:r>
              <a:rPr lang="en-US" baseline="0" dirty="0" smtClean="0">
                <a:ea typeface="宋体" charset="0"/>
              </a:rPr>
              <a:t> 1400 GRDC </a:t>
            </a:r>
            <a:r>
              <a:rPr lang="en-US" baseline="0" smtClean="0">
                <a:ea typeface="宋体" charset="0"/>
              </a:rPr>
              <a:t>gauging stations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13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14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宋体" charset="0"/>
              </a:rPr>
              <a:t>Winner PT-JPL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15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16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In statistics, a </a:t>
            </a:r>
            <a:r>
              <a:rPr lang="en-IE" sz="1200" b="1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P–P plot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 (</a:t>
            </a:r>
            <a:r>
              <a:rPr lang="en-IE" sz="1200" b="1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probability–probability plot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 or </a:t>
            </a:r>
            <a:r>
              <a:rPr lang="en-IE" sz="1200" b="1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percent–percent plot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) is a 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  <a:hlinkClick r:id="rId3" tooltip="Probability plot"/>
              </a:rPr>
              <a:t>probability plot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 for assessing how closely two 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  <a:hlinkClick r:id="rId4" tooltip="Data set"/>
              </a:rPr>
              <a:t>data sets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 agree, which plots the two </a:t>
            </a:r>
            <a:r>
              <a:rPr lang="en-IE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  <a:hlinkClick r:id="rId5" tooltip="Cumulative distribution function"/>
              </a:rPr>
              <a:t>cumulative distribution </a:t>
            </a:r>
            <a:r>
              <a:rPr lang="en-IE" sz="1200" b="0" i="0" u="none" strike="noStrike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  <a:hlinkClick r:id="rId5" tooltip="Cumulative distribution function"/>
              </a:rPr>
              <a:t>functions</a:t>
            </a:r>
            <a:r>
              <a:rPr lang="en-IE" sz="1200" b="0" i="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against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 each other.</a:t>
            </a:r>
          </a:p>
          <a:p>
            <a:pPr eaLnBrk="1" hangingPunct="1"/>
            <a:endParaRPr lang="en-IE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WET=WETLAND</a:t>
            </a: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GRA=</a:t>
            </a:r>
            <a:r>
              <a:rPr lang="en-IE" sz="1200" b="0" i="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Grasland</a:t>
            </a:r>
            <a:endParaRPr lang="en-IE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CRO=Crop</a:t>
            </a: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SHR=</a:t>
            </a:r>
            <a:r>
              <a:rPr lang="en-IE" sz="1200" b="0" i="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shrublands</a:t>
            </a:r>
            <a:endParaRPr lang="en-IE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ENF=Evergreen</a:t>
            </a:r>
            <a:r>
              <a:rPr lang="en-IE" sz="1200" b="0" i="0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IE" sz="1200" b="0" i="0" kern="1200" baseline="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needleleaf</a:t>
            </a:r>
            <a:r>
              <a:rPr lang="en-IE" sz="1200" b="0" i="0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Forest</a:t>
            </a:r>
            <a:endParaRPr lang="en-IE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EBF=Evergreen</a:t>
            </a:r>
            <a:r>
              <a:rPr lang="en-IE" sz="1200" b="0" i="0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broadleaf Forest</a:t>
            </a:r>
          </a:p>
          <a:p>
            <a:pPr eaLnBrk="1" hangingPunct="1"/>
            <a:r>
              <a:rPr lang="en-IE" sz="1200" b="0" i="0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DBF=deciduous broadleaf forest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17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18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19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20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3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A59959-694C-48D7-8429-23020CF7967A}" type="slidenum">
              <a:rPr lang="en-GB"/>
              <a:pPr/>
              <a:t>4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Penman-</a:t>
            </a:r>
            <a:r>
              <a:rPr lang="en-GB" sz="1200" dirty="0" err="1" smtClean="0"/>
              <a:t>Monteith</a:t>
            </a:r>
            <a:r>
              <a:rPr lang="en-GB" sz="1200" b="0" dirty="0" smtClean="0"/>
              <a:t> equation (</a:t>
            </a:r>
            <a:r>
              <a:rPr lang="en-GB" sz="1200" b="0" u="sng" dirty="0" smtClean="0"/>
              <a:t>eliminating surface temperature)</a:t>
            </a:r>
            <a:endParaRPr lang="en-GB" sz="1200" b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Prisley</a:t>
            </a:r>
            <a:r>
              <a:rPr lang="en-GB" sz="1200" dirty="0" smtClean="0"/>
              <a:t>-Taylor</a:t>
            </a:r>
            <a:r>
              <a:rPr lang="en-GB" sz="1200" b="0" dirty="0" smtClean="0"/>
              <a:t> simplification (</a:t>
            </a:r>
            <a:r>
              <a:rPr lang="en-GB" sz="1200" b="0" u="sng" dirty="0" smtClean="0"/>
              <a:t>α </a:t>
            </a:r>
            <a:r>
              <a:rPr lang="en-GB" sz="1200" b="0" u="sng" dirty="0" err="1" smtClean="0"/>
              <a:t>parameterizing</a:t>
            </a:r>
            <a:r>
              <a:rPr lang="en-GB" sz="1200" b="0" u="sng" dirty="0" smtClean="0"/>
              <a:t> resistance to evaporation</a:t>
            </a:r>
            <a:r>
              <a:rPr lang="en-GB" sz="1200" b="0" dirty="0" smtClean="0"/>
              <a:t>)</a:t>
            </a:r>
          </a:p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5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sz="1200" b="1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Variable Infiltration Capacity (VIC) </a:t>
            </a:r>
            <a:r>
              <a:rPr lang="en-GB" sz="1200" b="1" i="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Macroscale</a:t>
            </a:r>
            <a:r>
              <a:rPr lang="en-GB" sz="1200" b="1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 Hydrologic Model</a:t>
            </a:r>
          </a:p>
          <a:p>
            <a:pPr eaLnBrk="1" hangingPunct="1"/>
            <a:endParaRPr lang="en-GB" sz="1200" b="1" i="0" kern="1200" dirty="0" smtClean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VIC (</a:t>
            </a:r>
            <a:r>
              <a:rPr lang="en-IE" sz="1200" b="0" i="0" u="sng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  <a:hlinkClick r:id="rId3"/>
              </a:rPr>
              <a:t>Liang et al., 1994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) is a </a:t>
            </a:r>
            <a:r>
              <a:rPr lang="en-IE" sz="1200" b="0" i="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macroscale</a:t>
            </a:r>
            <a:r>
              <a:rPr lang="en-IE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宋体" charset="0"/>
              </a:rPr>
              <a:t> hydrologic model that solves full water and energy balances,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6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7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8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9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宋体" charset="0"/>
              </a:rPr>
              <a:t>Note that Carlos global flux numbers (km3)</a:t>
            </a:r>
            <a:r>
              <a:rPr lang="en-US" baseline="0" dirty="0" smtClean="0">
                <a:ea typeface="宋体" charset="0"/>
              </a:rPr>
              <a:t> are different to Eric’s</a:t>
            </a:r>
            <a:endParaRPr lang="en-US" dirty="0">
              <a:ea typeface="宋体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165E9-1C06-7144-AB41-1EE5848DFB7C}" type="slidenum">
              <a:rPr lang="zh-CN" altLang="en-AU" b="0">
                <a:ea typeface="宋体" charset="0"/>
              </a:rPr>
              <a:pPr eaLnBrk="1" hangingPunct="1"/>
              <a:t>10</a:t>
            </a:fld>
            <a:endParaRPr lang="en-AU" altLang="zh-CN" b="0" dirty="0"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5100" y="4491335"/>
            <a:ext cx="8978900" cy="215900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79400" y="4362748"/>
            <a:ext cx="88376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 anchor="ctr"/>
          <a:lstStyle>
            <a:lvl1pPr marL="182563" indent="-18256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AU" altLang="zh-CN" sz="900" dirty="0" smtClean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KING ABDULLAH</a:t>
            </a:r>
            <a:r>
              <a:rPr lang="en-AU" altLang="zh-CN" sz="900" baseline="0" dirty="0" smtClean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 UNIVERSITY OF SCIENCE AND TECHNOLOGY,  SAUDI ARABIA</a:t>
            </a:r>
            <a:endParaRPr lang="en-AU" altLang="zh-CN" sz="900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90670"/>
            <a:ext cx="8978900" cy="349250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pic>
        <p:nvPicPr>
          <p:cNvPr id="7" name="Picture 6" descr="logo-kaust-header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54" y="5275134"/>
            <a:ext cx="3007445" cy="1582866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4988" y="87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D971-BDB2-2447-BCB6-85CCF7731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59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13" y="117719"/>
            <a:ext cx="8269274" cy="779096"/>
          </a:xfrm>
        </p:spPr>
        <p:txBody>
          <a:bodyPr anchor="ctr"/>
          <a:lstStyle>
            <a:lvl1pPr>
              <a:defRPr sz="4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05285" y="628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FABD971-BDB2-2447-BCB6-85CCF77315EF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1379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B6E3E-6176-4316-8AEF-57D05CEAAB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5E2E-F51C-49A8-843D-951AB0CE98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9BFF-545D-40C0-92E7-25F65FE507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1033670" y="924064"/>
            <a:ext cx="8110330" cy="492125"/>
            <a:chOff x="165370" y="4485439"/>
            <a:chExt cx="8978630" cy="49271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65370" y="4634702"/>
              <a:ext cx="8978630" cy="216157"/>
            </a:xfrm>
            <a:prstGeom prst="rect">
              <a:avLst/>
            </a:prstGeom>
            <a:solidFill>
              <a:srgbClr val="0033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2" name="Rectangle 5"/>
            <p:cNvSpPr txBox="1">
              <a:spLocks noChangeArrowheads="1"/>
            </p:cNvSpPr>
            <p:nvPr/>
          </p:nvSpPr>
          <p:spPr bwMode="auto">
            <a:xfrm>
              <a:off x="279790" y="4485439"/>
              <a:ext cx="8837287" cy="492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6800" rIns="0" bIns="46800" anchor="ctr"/>
            <a:lstStyle>
              <a:lvl1pPr marL="182563" indent="-182563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AU" altLang="zh-CN" sz="900" dirty="0" smtClean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KING ABDULLAH</a:t>
              </a:r>
              <a:r>
                <a:rPr lang="en-AU" altLang="zh-CN" sz="900" baseline="0" dirty="0" smtClean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 UNIVERSITY OF SCIENCE AND TECHNOLOGY,  SAUDI ARABIA</a:t>
              </a:r>
              <a:endParaRPr lang="en-AU" altLang="zh-CN" sz="900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87739" y="69850"/>
            <a:ext cx="8823739" cy="879475"/>
          </a:xfrm>
          <a:prstGeom prst="rect">
            <a:avLst/>
          </a:prstGeom>
          <a:gradFill flip="none" rotWithShape="1">
            <a:gsLst>
              <a:gs pos="50000">
                <a:srgbClr val="003366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65043" y="117475"/>
            <a:ext cx="86580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单击此处编辑母版标题样式</a:t>
            </a: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384300"/>
            <a:ext cx="7364413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AU"/>
              <a:t>单击此处编辑母版文本样式</a:t>
            </a:r>
          </a:p>
          <a:p>
            <a:pPr lvl="1"/>
            <a:r>
              <a:rPr lang="zh-CN" altLang="en-AU"/>
              <a:t>第二级</a:t>
            </a:r>
          </a:p>
          <a:p>
            <a:pPr lvl="2"/>
            <a:r>
              <a:rPr lang="zh-CN" altLang="en-AU"/>
              <a:t>第三级</a:t>
            </a:r>
          </a:p>
          <a:p>
            <a:pPr lvl="3"/>
            <a:r>
              <a:rPr lang="zh-CN" altLang="en-AU"/>
              <a:t>第四级</a:t>
            </a:r>
          </a:p>
          <a:p>
            <a:pPr lvl="4"/>
            <a:r>
              <a:rPr lang="zh-CN" altLang="en-AU"/>
              <a:t>第五级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4988" y="194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D971-BDB2-2447-BCB6-85CCF7731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3" descr="logo-obspm-bandeau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783" y="969308"/>
            <a:ext cx="7604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3" r:id="rId2"/>
    <p:sldLayoutId id="214748377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Calibri" pitchFamily="34" charset="0"/>
          <a:ea typeface="ＭＳ Ｐゴシック" charset="0"/>
          <a:cs typeface="+mn-cs"/>
        </a:defRPr>
      </a:lvl1pPr>
      <a:lvl2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904875" indent="-18256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262063" indent="-1778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1624013" indent="-18256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081213" indent="-182563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538413" indent="-182563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2995613" indent="-182563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3452813" indent="-182563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55E2E-F51C-49A8-843D-951AB0CE98BF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06/05/2014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709BFF-545D-40C0-92E7-25F65FE507F9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026" name="Picture 2" descr="D:\UserData\Schulz\GEWEX\WS_Water_VAPOR_ESRIN_201103\Preparation\GEWEX-no-top-text.gif"/>
          <p:cNvPicPr>
            <a:picLocks noChangeAspect="1" noChangeArrowheads="1"/>
          </p:cNvPicPr>
          <p:nvPr userDrawn="1"/>
        </p:nvPicPr>
        <p:blipFill>
          <a:blip r:embed="rId13" cstate="print"/>
          <a:srcRect t="19764" r="41774" b="50589"/>
          <a:stretch>
            <a:fillRect/>
          </a:stretch>
        </p:blipFill>
        <p:spPr bwMode="auto">
          <a:xfrm>
            <a:off x="6263680" y="5724759"/>
            <a:ext cx="2880320" cy="113324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c.ethz.ch/url/research/LandFlux-EV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fluxdata.org/DataInf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9611" y="2577588"/>
            <a:ext cx="8902754" cy="1793104"/>
          </a:xfrm>
          <a:prstGeom prst="rect">
            <a:avLst/>
          </a:prstGeom>
          <a:solidFill>
            <a:srgbClr val="E2E3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60363" y="2735645"/>
            <a:ext cx="8443912" cy="1425575"/>
          </a:xfrm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1E1E46"/>
                </a:solidFill>
                <a:latin typeface="Calibri" charset="0"/>
              </a:rPr>
              <a:t>The GEWEX </a:t>
            </a:r>
            <a:r>
              <a:rPr lang="en-US" sz="3600" dirty="0" err="1">
                <a:solidFill>
                  <a:srgbClr val="1E1E46"/>
                </a:solidFill>
                <a:latin typeface="Calibri" charset="0"/>
              </a:rPr>
              <a:t>LandFlux</a:t>
            </a:r>
            <a:r>
              <a:rPr lang="en-US" sz="3600" dirty="0">
                <a:solidFill>
                  <a:srgbClr val="1E1E46"/>
                </a:solidFill>
                <a:latin typeface="Calibri" charset="0"/>
              </a:rPr>
              <a:t> Initiative: development and analysis of a global land surface heat flux product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321" y="4767385"/>
            <a:ext cx="8921626" cy="1503363"/>
          </a:xfrm>
        </p:spPr>
        <p:txBody>
          <a:bodyPr anchor="t" anchorCtr="0"/>
          <a:lstStyle/>
          <a:p>
            <a:pPr marL="0" indent="0">
              <a:spcBef>
                <a:spcPts val="0"/>
              </a:spcBef>
              <a:buNone/>
            </a:pPr>
            <a:r>
              <a:rPr lang="en-AU" altLang="zh-CN" sz="1500" dirty="0" smtClean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Matthew McCabe</a:t>
            </a:r>
            <a:r>
              <a:rPr lang="en-AU" altLang="zh-CN" sz="1500" baseline="30000" dirty="0" smtClean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1</a:t>
            </a:r>
            <a:r>
              <a:rPr lang="en-AU" altLang="zh-CN" sz="1500" dirty="0" smtClean="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, </a:t>
            </a:r>
            <a:r>
              <a:rPr lang="en-AU" sz="1500" dirty="0" smtClean="0"/>
              <a:t>Eric Wood</a:t>
            </a:r>
            <a:r>
              <a:rPr lang="en-AU" sz="1500" baseline="30000" dirty="0"/>
              <a:t>2</a:t>
            </a:r>
            <a:r>
              <a:rPr lang="en-AU" sz="1500" dirty="0" smtClean="0"/>
              <a:t>, Carlos Jimenez</a:t>
            </a:r>
            <a:r>
              <a:rPr lang="en-AU" sz="1500" baseline="30000" dirty="0"/>
              <a:t>3</a:t>
            </a:r>
            <a:r>
              <a:rPr lang="en-AU" sz="1500" dirty="0" smtClean="0"/>
              <a:t>, Diego Miralles</a:t>
            </a:r>
            <a:r>
              <a:rPr lang="en-AU" sz="1500" baseline="30000" dirty="0"/>
              <a:t>4</a:t>
            </a:r>
            <a:r>
              <a:rPr lang="en-AU" sz="1500" dirty="0" smtClean="0"/>
              <a:t>, Ali Ershadi</a:t>
            </a:r>
            <a:r>
              <a:rPr lang="en-AU" sz="1500" baseline="30000" dirty="0" smtClean="0"/>
              <a:t>5</a:t>
            </a:r>
            <a:r>
              <a:rPr lang="en-AU" sz="1500" dirty="0" smtClean="0"/>
              <a:t>, </a:t>
            </a:r>
            <a:r>
              <a:rPr lang="en-AU" sz="1500" dirty="0" err="1" smtClean="0"/>
              <a:t>Miaoling</a:t>
            </a:r>
            <a:r>
              <a:rPr lang="en-AU" sz="1500" dirty="0" smtClean="0"/>
              <a:t> Liang</a:t>
            </a:r>
            <a:r>
              <a:rPr lang="en-AU" sz="1500" baseline="30000" dirty="0" smtClean="0"/>
              <a:t>2</a:t>
            </a:r>
            <a:r>
              <a:rPr lang="en-AU" sz="1500" dirty="0" smtClean="0"/>
              <a:t>, </a:t>
            </a:r>
            <a:br>
              <a:rPr lang="en-AU" sz="1500" dirty="0" smtClean="0"/>
            </a:br>
            <a:r>
              <a:rPr lang="en-AU" sz="1500" dirty="0" smtClean="0"/>
              <a:t>Brigitte Mueller</a:t>
            </a:r>
            <a:r>
              <a:rPr lang="en-AU" sz="1500" baseline="30000" dirty="0" smtClean="0"/>
              <a:t>6</a:t>
            </a:r>
            <a:r>
              <a:rPr lang="en-AU" sz="1500" dirty="0" smtClean="0"/>
              <a:t>, Sonia Seneviratne</a:t>
            </a:r>
            <a:r>
              <a:rPr lang="en-AU" sz="1500" baseline="30000" dirty="0" smtClean="0"/>
              <a:t>6</a:t>
            </a:r>
            <a:r>
              <a:rPr lang="en-AU" sz="1500" dirty="0"/>
              <a:t> </a:t>
            </a:r>
            <a:r>
              <a:rPr lang="en-AU" sz="1500" dirty="0" smtClean="0"/>
              <a:t>and Chris Kummerow</a:t>
            </a:r>
            <a:r>
              <a:rPr lang="en-AU" sz="1500" baseline="30000" dirty="0" smtClean="0"/>
              <a:t>7 </a:t>
            </a:r>
            <a:r>
              <a:rPr lang="en-AU" sz="1500" dirty="0" smtClean="0"/>
              <a:t>+ </a:t>
            </a:r>
            <a:r>
              <a:rPr lang="en-AU" sz="1500" b="0" u="sng" dirty="0" smtClean="0"/>
              <a:t>MANY OTHER CONTRIBUTORS &amp; DATA PROVIDERS</a:t>
            </a:r>
            <a:endParaRPr lang="en-AU" sz="1500" b="0" u="sng" baseline="30000" dirty="0" smtClean="0"/>
          </a:p>
          <a:p>
            <a:pPr marL="0" indent="0">
              <a:spcBef>
                <a:spcPts val="0"/>
              </a:spcBef>
              <a:buNone/>
            </a:pPr>
            <a:endParaRPr lang="en-AU" sz="600" baseline="30000" dirty="0"/>
          </a:p>
          <a:p>
            <a:pPr marL="0" indent="0">
              <a:buNone/>
            </a:pPr>
            <a:r>
              <a:rPr lang="en-AU" sz="1200" b="0" baseline="30000" dirty="0" smtClean="0"/>
              <a:t>1 </a:t>
            </a:r>
            <a:r>
              <a:rPr lang="en-AU" sz="1200" b="0" dirty="0" smtClean="0"/>
              <a:t>King Abdullah University of Science and Technology, Saudi Arabia</a:t>
            </a:r>
            <a:endParaRPr lang="en-AU" sz="1200" b="0" baseline="30000" dirty="0" smtClean="0"/>
          </a:p>
          <a:p>
            <a:pPr marL="0" indent="0">
              <a:buNone/>
            </a:pPr>
            <a:r>
              <a:rPr lang="en-AU" sz="1200" b="0" baseline="30000" dirty="0" smtClean="0"/>
              <a:t>2</a:t>
            </a:r>
            <a:r>
              <a:rPr lang="en-AU" sz="1200" b="0" dirty="0" smtClean="0"/>
              <a:t> </a:t>
            </a:r>
            <a:r>
              <a:rPr lang="en-AU" sz="1200" b="0" dirty="0"/>
              <a:t>Princeton University, United States of </a:t>
            </a:r>
            <a:r>
              <a:rPr lang="en-AU" sz="1200" b="0" dirty="0" smtClean="0"/>
              <a:t>America</a:t>
            </a:r>
          </a:p>
          <a:p>
            <a:pPr marL="0" indent="0">
              <a:buNone/>
            </a:pPr>
            <a:r>
              <a:rPr lang="en-AU" sz="1200" b="0" baseline="30000" dirty="0" smtClean="0"/>
              <a:t>3 </a:t>
            </a:r>
            <a:r>
              <a:rPr lang="en-AU" sz="1200" b="0" dirty="0" err="1" smtClean="0"/>
              <a:t>Observatoire</a:t>
            </a:r>
            <a:r>
              <a:rPr lang="en-AU" sz="1200" b="0" dirty="0" smtClean="0"/>
              <a:t> </a:t>
            </a:r>
            <a:r>
              <a:rPr lang="en-AU" sz="1200" b="0" dirty="0"/>
              <a:t>de Paris, France</a:t>
            </a:r>
            <a:endParaRPr lang="en-AU" sz="1200" b="0" baseline="30000" dirty="0" smtClean="0"/>
          </a:p>
          <a:p>
            <a:pPr marL="0" indent="0">
              <a:buNone/>
            </a:pPr>
            <a:r>
              <a:rPr lang="en-AU" sz="1200" b="0" baseline="30000" dirty="0" smtClean="0"/>
              <a:t>4</a:t>
            </a:r>
            <a:r>
              <a:rPr lang="en-AU" sz="1200" b="0" dirty="0" smtClean="0"/>
              <a:t> </a:t>
            </a:r>
            <a:r>
              <a:rPr lang="en-AU" sz="1200" b="0" dirty="0"/>
              <a:t>University of Bristol, United Kingdom</a:t>
            </a:r>
          </a:p>
          <a:p>
            <a:pPr marL="0" indent="0">
              <a:buNone/>
            </a:pPr>
            <a:r>
              <a:rPr lang="en-AU" sz="1200" b="0" baseline="30000" dirty="0" smtClean="0"/>
              <a:t>5 </a:t>
            </a:r>
            <a:r>
              <a:rPr lang="en-AU" sz="1200" b="0" dirty="0" smtClean="0"/>
              <a:t>University </a:t>
            </a:r>
            <a:r>
              <a:rPr lang="en-AU" sz="1200" b="0" dirty="0"/>
              <a:t>of New South Wales, </a:t>
            </a:r>
            <a:r>
              <a:rPr lang="en-AU" sz="1200" b="0" dirty="0" smtClean="0"/>
              <a:t>Australia</a:t>
            </a:r>
            <a:endParaRPr lang="en-AU" sz="1200" b="0" baseline="30000" dirty="0" smtClean="0"/>
          </a:p>
          <a:p>
            <a:pPr marL="0" indent="0">
              <a:buNone/>
            </a:pPr>
            <a:r>
              <a:rPr lang="en-AU" sz="1200" b="0" baseline="30000" dirty="0" smtClean="0"/>
              <a:t>6 </a:t>
            </a:r>
            <a:r>
              <a:rPr lang="en-AU" sz="1200" b="0" dirty="0" smtClean="0"/>
              <a:t>ETH Zurich, Switzerland</a:t>
            </a:r>
          </a:p>
          <a:p>
            <a:pPr marL="0" indent="0">
              <a:buNone/>
            </a:pPr>
            <a:r>
              <a:rPr lang="en-AU" sz="1200" b="0" baseline="30000" dirty="0" smtClean="0"/>
              <a:t>7</a:t>
            </a:r>
            <a:r>
              <a:rPr lang="en-AU" sz="1200" b="0" dirty="0" smtClean="0"/>
              <a:t> Colorado State University, United States of America</a:t>
            </a:r>
            <a:endParaRPr lang="en-AU" sz="1200" b="0" baseline="30000" dirty="0"/>
          </a:p>
          <a:p>
            <a:pPr eaLnBrk="1" hangingPunct="1">
              <a:buFontTx/>
              <a:buNone/>
            </a:pPr>
            <a:endParaRPr lang="en-AU" altLang="zh-CN" sz="1400" dirty="0">
              <a:solidFill>
                <a:schemeClr val="tx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77038" y="239495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19063" y="122409"/>
            <a:ext cx="8839200" cy="4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 anchor="ctr" anchorCtr="1"/>
          <a:lstStyle/>
          <a:p>
            <a:pPr algn="ctr">
              <a:spcBef>
                <a:spcPts val="0"/>
              </a:spcBef>
              <a:defRPr/>
            </a:pPr>
            <a:r>
              <a:rPr lang="en-AU" altLang="zh-CN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2013 American Geophysical Union </a:t>
            </a:r>
            <a:r>
              <a:rPr lang="en-AU" altLang="zh-CN" sz="1400" kern="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AU" altLang="zh-CN" sz="2000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AU" altLang="zh-CN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San Francisco, USA</a:t>
            </a:r>
            <a:r>
              <a:rPr lang="en-AU" altLang="zh-CN" sz="1400" kern="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AU" altLang="zh-CN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H24E-02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361" y="741214"/>
            <a:ext cx="2323856" cy="173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43" y="738905"/>
            <a:ext cx="2072563" cy="1733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4741" y="747694"/>
            <a:ext cx="2094770" cy="1746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r="12652"/>
          <a:stretch/>
        </p:blipFill>
        <p:spPr>
          <a:xfrm>
            <a:off x="4591115" y="764558"/>
            <a:ext cx="2281334" cy="17067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84174" y="5780598"/>
            <a:ext cx="3924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/>
                <a:cs typeface="Calibri"/>
              </a:rPr>
              <a:t>Presented to WDAC by J. Schulz, EUMETSAT </a:t>
            </a:r>
          </a:p>
        </p:txBody>
      </p:sp>
      <p:pic>
        <p:nvPicPr>
          <p:cNvPr id="16" name="Image 3" descr="logo-obspm-bandea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8458" y="6265208"/>
            <a:ext cx="7604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38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Global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1" y="1388245"/>
            <a:ext cx="8623679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Findings from global scale inter-comparisons</a:t>
            </a:r>
            <a:r>
              <a:rPr lang="en-US" sz="3000" dirty="0">
                <a:solidFill>
                  <a:srgbClr val="000099"/>
                </a:solidFill>
                <a:latin typeface="Calibri" charset="0"/>
              </a:rPr>
              <a:t>:</a:t>
            </a: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Large number of existing ET datasets (GCM, LSM, reanalysis)</a:t>
            </a:r>
            <a:endParaRPr lang="en-US" sz="2600" b="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i="1" dirty="0" smtClean="0">
                <a:solidFill>
                  <a:srgbClr val="000099"/>
                </a:solidFill>
                <a:latin typeface="Calibri" charset="0"/>
              </a:rPr>
              <a:t>Observation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 based products largely consistent with others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Globally consistent but regionally variable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Product synthesis provides a benchmark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dataset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See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  <a:hlinkClick r:id="rId3"/>
              </a:rPr>
              <a:t>http://www.iac.ethz.ch/url/research/LandFlux-EVAL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 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t="8804"/>
          <a:stretch/>
        </p:blipFill>
        <p:spPr>
          <a:xfrm>
            <a:off x="0" y="4577685"/>
            <a:ext cx="9144000" cy="2280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9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5575" y="1949159"/>
            <a:ext cx="8116357" cy="4239539"/>
            <a:chOff x="595575" y="1949159"/>
            <a:chExt cx="8116357" cy="4239539"/>
          </a:xfrm>
        </p:grpSpPr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21" y="1959542"/>
              <a:ext cx="4026775" cy="204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95" y="1949159"/>
              <a:ext cx="4029071" cy="205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75" y="4129397"/>
              <a:ext cx="4040549" cy="205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157" y="4099391"/>
              <a:ext cx="4026775" cy="205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Global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953181" y="3450117"/>
            <a:ext cx="89904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PM-Mu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5149301" y="3446030"/>
            <a:ext cx="77833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700" dirty="0" smtClean="0">
                <a:latin typeface="+mj-lt"/>
              </a:rPr>
              <a:t>SEBS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940727" y="5675929"/>
            <a:ext cx="97185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GLEAM</a:t>
            </a:r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5135262" y="5677099"/>
            <a:ext cx="9196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PT-JPL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4265" y="6222543"/>
            <a:ext cx="2987333" cy="635457"/>
            <a:chOff x="2792165" y="6209594"/>
            <a:chExt cx="2987333" cy="635457"/>
          </a:xfrm>
        </p:grpSpPr>
        <p:pic>
          <p:nvPicPr>
            <p:cNvPr id="48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404" y="6527433"/>
              <a:ext cx="2902094" cy="13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6"/>
            <p:cNvSpPr txBox="1">
              <a:spLocks noChangeArrowheads="1"/>
            </p:cNvSpPr>
            <p:nvPr/>
          </p:nvSpPr>
          <p:spPr bwMode="auto">
            <a:xfrm>
              <a:off x="2792165" y="6650011"/>
              <a:ext cx="2853365" cy="195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Calibri" charset="0"/>
                </a:rPr>
                <a:t>0         1          2          3         4          5         6</a:t>
              </a:r>
            </a:p>
          </p:txBody>
        </p:sp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3901982" y="6209594"/>
              <a:ext cx="827838" cy="25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b="0" dirty="0" smtClean="0">
                  <a:latin typeface="+mj-lt"/>
                </a:rPr>
                <a:t>[mm day</a:t>
              </a:r>
              <a:r>
                <a:rPr lang="en-GB" sz="1200" b="0" baseline="30000" dirty="0" smtClean="0">
                  <a:latin typeface="+mj-lt"/>
                </a:rPr>
                <a:t>-1</a:t>
              </a:r>
              <a:r>
                <a:rPr lang="en-GB" sz="1200" b="0" dirty="0" smtClean="0">
                  <a:latin typeface="+mj-lt"/>
                </a:rPr>
                <a:t>]</a:t>
              </a:r>
            </a:p>
          </p:txBody>
        </p: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28491" y="1388245"/>
            <a:ext cx="8623679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Findings from global scale inter-comparisons: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4253706" y="6346825"/>
            <a:ext cx="4475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b="0" u="sng" dirty="0" smtClean="0">
                <a:latin typeface="+mj-lt"/>
              </a:rPr>
              <a:t>1984-2007 mean annual ET (</a:t>
            </a:r>
            <a:r>
              <a:rPr lang="en-GB" b="0" u="sng" dirty="0" err="1" smtClean="0">
                <a:latin typeface="+mj-lt"/>
              </a:rPr>
              <a:t>soil+transpiration</a:t>
            </a:r>
            <a:r>
              <a:rPr lang="en-GB" b="0" u="sng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6393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09594" y="1957188"/>
            <a:ext cx="8125689" cy="4227923"/>
            <a:chOff x="609594" y="1957188"/>
            <a:chExt cx="8125689" cy="4227923"/>
          </a:xfrm>
        </p:grpSpPr>
        <p:pic>
          <p:nvPicPr>
            <p:cNvPr id="3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4" y="1958795"/>
              <a:ext cx="4018884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079" y="1957188"/>
              <a:ext cx="4018884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1" y="4133111"/>
              <a:ext cx="3996961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309" y="4094643"/>
              <a:ext cx="4016974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Global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953181" y="3450117"/>
            <a:ext cx="89904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PM-Mu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5149301" y="3446030"/>
            <a:ext cx="77833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700" dirty="0" smtClean="0">
                <a:latin typeface="+mj-lt"/>
              </a:rPr>
              <a:t>SEBS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940727" y="5675929"/>
            <a:ext cx="97185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GLEAM</a:t>
            </a:r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5135262" y="5677099"/>
            <a:ext cx="9196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700" dirty="0" smtClean="0">
                <a:latin typeface="+mj-lt"/>
              </a:rPr>
              <a:t>PT-JPL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28491" y="1388245"/>
            <a:ext cx="8623679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Findings from global scale inter-comparisons: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209594"/>
            <a:ext cx="3186112" cy="648406"/>
            <a:chOff x="3102405" y="6209594"/>
            <a:chExt cx="3186112" cy="648406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4273457" y="6209594"/>
              <a:ext cx="827838" cy="25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b="0" dirty="0" smtClean="0">
                  <a:latin typeface="+mj-lt"/>
                </a:rPr>
                <a:t>[mm day</a:t>
              </a:r>
              <a:r>
                <a:rPr lang="en-GB" sz="1200" b="0" baseline="30000" dirty="0" smtClean="0">
                  <a:latin typeface="+mj-lt"/>
                </a:rPr>
                <a:t>-1</a:t>
              </a:r>
              <a:r>
                <a:rPr lang="en-GB" sz="1200" b="0" dirty="0" smtClean="0">
                  <a:latin typeface="+mj-lt"/>
                </a:rPr>
                <a:t>]</a:t>
              </a:r>
            </a:p>
          </p:txBody>
        </p:sp>
        <p:pic>
          <p:nvPicPr>
            <p:cNvPr id="26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210355" y="6542087"/>
              <a:ext cx="2941637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102405" y="6643687"/>
              <a:ext cx="3186112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Calibri" charset="0"/>
                </a:rPr>
                <a:t>-2             -1                0               1                2 </a:t>
              </a:r>
            </a:p>
          </p:txBody>
        </p:sp>
      </p:grp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3288506" y="6350794"/>
            <a:ext cx="571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b="0" u="sng" dirty="0" smtClean="0">
                <a:latin typeface="+mj-lt"/>
              </a:rPr>
              <a:t> Differences of annual mean ET with 4-model annual average</a:t>
            </a:r>
          </a:p>
        </p:txBody>
      </p:sp>
    </p:spTree>
    <p:extLst>
      <p:ext uri="{BB962C8B-B14F-4D97-AF65-F5344CB8AC3E}">
        <p14:creationId xmlns="" xmlns:p14="http://schemas.microsoft.com/office/powerpoint/2010/main" val="34578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Basin scale inter-comparison and latitudinal change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4000" dirty="0" smtClean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Generally good agreement at basin scales (P-Q </a:t>
            </a:r>
            <a:r>
              <a:rPr lang="en-US" sz="2600" b="0" dirty="0" err="1">
                <a:solidFill>
                  <a:srgbClr val="000099"/>
                </a:solidFill>
                <a:latin typeface="Calibri" charset="0"/>
              </a:rPr>
              <a:t>vs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 ET)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Considerable variation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in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tropics (interception issue)</a:t>
            </a:r>
            <a:endParaRPr lang="en-US" sz="2600" b="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</p:txBody>
      </p:sp>
      <p:pic>
        <p:nvPicPr>
          <p:cNvPr id="6" name="Picture 2" descr="alltes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79" r="4173" b="3137"/>
          <a:stretch/>
        </p:blipFill>
        <p:spPr bwMode="auto">
          <a:xfrm>
            <a:off x="5441263" y="1930080"/>
            <a:ext cx="3461490" cy="403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Regional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 descr="scatt_means_withseb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0" r="7140"/>
          <a:stretch>
            <a:fillRect/>
          </a:stretch>
        </p:blipFill>
        <p:spPr bwMode="auto">
          <a:xfrm>
            <a:off x="118031" y="2017243"/>
            <a:ext cx="4701855" cy="39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8" descr="basins_32_t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58" y="4146555"/>
            <a:ext cx="2786884" cy="126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0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Regional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Findings from regional scale inter-comparisons</a:t>
            </a:r>
            <a:r>
              <a:rPr lang="en-US" sz="3000" dirty="0">
                <a:solidFill>
                  <a:srgbClr val="000099"/>
                </a:solidFill>
                <a:latin typeface="Calibri" charset="0"/>
              </a:rPr>
              <a:t>:</a:t>
            </a: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Comparisons stratified by water or energy limited regions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6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128366" y="2660808"/>
            <a:ext cx="3085661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Dry-Wet Index (P</a:t>
            </a:r>
            <a:r>
              <a:rPr lang="en-US" sz="2400" b="1" dirty="0">
                <a:solidFill>
                  <a:srgbClr val="C00000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</a:rPr>
              <a:t>PET)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Categories: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pPr indent="174625"/>
            <a:r>
              <a:rPr lang="en-US" sz="2000" b="1" dirty="0" smtClean="0">
                <a:solidFill>
                  <a:srgbClr val="002060"/>
                </a:solidFill>
              </a:rPr>
              <a:t>Extreme </a:t>
            </a:r>
            <a:r>
              <a:rPr lang="en-US" sz="2000" b="1" dirty="0">
                <a:solidFill>
                  <a:srgbClr val="002060"/>
                </a:solidFill>
              </a:rPr>
              <a:t>dry: &lt;0.05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Dry : 0.05</a:t>
            </a:r>
            <a:r>
              <a:rPr lang="zh-CN" altLang="en-US" sz="2000" b="1" dirty="0">
                <a:solidFill>
                  <a:srgbClr val="002060"/>
                </a:solidFill>
                <a:ea typeface="宋体" charset="0"/>
                <a:cs typeface="宋体" charset="0"/>
              </a:rPr>
              <a:t>～</a:t>
            </a:r>
            <a:r>
              <a:rPr lang="en-US" sz="2000" b="1" dirty="0">
                <a:solidFill>
                  <a:srgbClr val="002060"/>
                </a:solidFill>
              </a:rPr>
              <a:t>0.2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Semi-dry: 0.2</a:t>
            </a:r>
            <a:r>
              <a:rPr lang="zh-CN" altLang="en-US" sz="2000" b="1" dirty="0">
                <a:solidFill>
                  <a:srgbClr val="002060"/>
                </a:solidFill>
                <a:ea typeface="宋体" charset="0"/>
                <a:cs typeface="宋体" charset="0"/>
              </a:rPr>
              <a:t>～</a:t>
            </a:r>
            <a:r>
              <a:rPr lang="en-US" sz="2000" b="1" dirty="0">
                <a:solidFill>
                  <a:srgbClr val="002060"/>
                </a:solidFill>
              </a:rPr>
              <a:t>0.5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Semi-wet: 0.5</a:t>
            </a:r>
            <a:r>
              <a:rPr lang="zh-CN" altLang="en-US" sz="2000" b="1" dirty="0">
                <a:solidFill>
                  <a:srgbClr val="002060"/>
                </a:solidFill>
                <a:ea typeface="宋体" charset="0"/>
                <a:cs typeface="宋体" charset="0"/>
              </a:rPr>
              <a:t>～</a:t>
            </a:r>
            <a:r>
              <a:rPr lang="en-US" sz="2000" b="1" dirty="0">
                <a:solidFill>
                  <a:srgbClr val="002060"/>
                </a:solidFill>
              </a:rPr>
              <a:t>1.0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Wet: 1.0</a:t>
            </a:r>
            <a:r>
              <a:rPr lang="zh-CN" altLang="en-US" sz="2000" b="1" dirty="0">
                <a:solidFill>
                  <a:srgbClr val="002060"/>
                </a:solidFill>
                <a:ea typeface="宋体" charset="0"/>
                <a:cs typeface="宋体" charset="0"/>
              </a:rPr>
              <a:t>～</a:t>
            </a:r>
            <a:r>
              <a:rPr lang="en-US" sz="2000" b="1" dirty="0">
                <a:solidFill>
                  <a:srgbClr val="002060"/>
                </a:solidFill>
              </a:rPr>
              <a:t>1.5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Moist: 1.5</a:t>
            </a:r>
            <a:r>
              <a:rPr lang="zh-CN" altLang="en-US" sz="2000" b="1" dirty="0">
                <a:solidFill>
                  <a:srgbClr val="002060"/>
                </a:solidFill>
                <a:ea typeface="宋体" charset="0"/>
                <a:cs typeface="宋体" charset="0"/>
              </a:rPr>
              <a:t>～</a:t>
            </a:r>
            <a:r>
              <a:rPr lang="en-US" sz="2000" b="1" dirty="0">
                <a:solidFill>
                  <a:srgbClr val="002060"/>
                </a:solidFill>
              </a:rPr>
              <a:t>2.0</a:t>
            </a:r>
          </a:p>
          <a:p>
            <a:pPr indent="174625"/>
            <a:r>
              <a:rPr lang="en-US" sz="2000" b="1" dirty="0">
                <a:solidFill>
                  <a:srgbClr val="002060"/>
                </a:solidFill>
              </a:rPr>
              <a:t>Extreme wet: &gt;2.0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51" y="2614945"/>
            <a:ext cx="6213828" cy="4018919"/>
            <a:chOff x="179388" y="2068513"/>
            <a:chExt cx="6713444" cy="4342055"/>
          </a:xfrm>
        </p:grpSpPr>
        <p:pic>
          <p:nvPicPr>
            <p:cNvPr id="13" name="Picture 5" descr="dwi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90" t="14243" r="7819" b="16291"/>
            <a:stretch/>
          </p:blipFill>
          <p:spPr bwMode="auto">
            <a:xfrm>
              <a:off x="179388" y="2068513"/>
              <a:ext cx="6635750" cy="397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dwi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90" t="87796" r="7819" b="5273"/>
            <a:stretch/>
          </p:blipFill>
          <p:spPr bwMode="auto">
            <a:xfrm>
              <a:off x="257082" y="6014369"/>
              <a:ext cx="6635750" cy="39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30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Progress in Grid-Tower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Intercomparison of the GEWEX </a:t>
            </a:r>
            <a:r>
              <a:rPr lang="en-US" sz="3000" dirty="0" err="1" smtClean="0">
                <a:solidFill>
                  <a:srgbClr val="000099"/>
                </a:solidFill>
                <a:latin typeface="Calibri" charset="0"/>
              </a:rPr>
              <a:t>LandFLUX</a:t>
            </a: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 models: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Common forcing: </a:t>
            </a:r>
            <a:r>
              <a:rPr lang="en-US" sz="2600" b="0" dirty="0" err="1" smtClean="0">
                <a:solidFill>
                  <a:srgbClr val="000099"/>
                </a:solidFill>
                <a:latin typeface="Calibri" charset="0"/>
              </a:rPr>
              <a:t>LandFLUX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 V0 and 116 (</a:t>
            </a:r>
            <a:r>
              <a:rPr lang="en-US" sz="2600" b="0" i="1" dirty="0" smtClean="0">
                <a:solidFill>
                  <a:srgbClr val="000099"/>
                </a:solidFill>
                <a:latin typeface="Calibri" charset="0"/>
              </a:rPr>
              <a:t>45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) FLUXNET sites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Models assessed at 3 hourly, daily and monthly scales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7 land cover types and 7 climate types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b="0" dirty="0" smtClean="0">
                <a:solidFill>
                  <a:srgbClr val="000099"/>
                </a:solidFill>
                <a:latin typeface="Calibri" charset="0"/>
              </a:rPr>
              <a:t> </a:t>
            </a:r>
            <a:endParaRPr lang="en-US" sz="3000" b="0" dirty="0">
              <a:solidFill>
                <a:srgbClr val="000099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6" y="4067244"/>
            <a:ext cx="3130378" cy="21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190" y="4190675"/>
            <a:ext cx="2491798" cy="203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0763" y="4137147"/>
            <a:ext cx="2350102" cy="208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0698" y="4148608"/>
            <a:ext cx="1709351" cy="200200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333" y="3917932"/>
            <a:ext cx="2988000" cy="133388"/>
            <a:chOff x="199080" y="4402686"/>
            <a:chExt cx="2720944" cy="133388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9080" y="4402686"/>
              <a:ext cx="272094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916549" y="4403029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3120080" y="3915301"/>
            <a:ext cx="2298585" cy="126541"/>
            <a:chOff x="199081" y="4412507"/>
            <a:chExt cx="2718487" cy="126541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5509799" y="3915302"/>
            <a:ext cx="1517536" cy="126541"/>
            <a:chOff x="199081" y="4412507"/>
            <a:chExt cx="2718487" cy="126541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7114233" y="3915302"/>
            <a:ext cx="1974734" cy="126541"/>
            <a:chOff x="199081" y="4412507"/>
            <a:chExt cx="2718487" cy="126541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118973" y="3596884"/>
            <a:ext cx="82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PM-Mu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73157" y="3577662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PT-JPL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103" y="3577663"/>
            <a:ext cx="884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SEBS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0021" y="3591392"/>
            <a:ext cx="805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GLEAM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303" y="6175902"/>
            <a:ext cx="169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Mu et al. 2007; 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6942" y="6151759"/>
            <a:ext cx="1762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Fisher et al. 2008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458" y="6151759"/>
            <a:ext cx="148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Su, 2002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57537" y="6151759"/>
            <a:ext cx="160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alibri"/>
                <a:cs typeface="Calibri"/>
              </a:rPr>
              <a:t>Miralles</a:t>
            </a:r>
            <a:r>
              <a:rPr lang="en-US" sz="1400" b="0" dirty="0" smtClean="0">
                <a:latin typeface="Calibri"/>
                <a:cs typeface="Calibri"/>
              </a:rPr>
              <a:t> et al. 2010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57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Model Inter-comparison Results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Statistical analysis based on Taylor diagrams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Scatter plots are largely useless: need better metrics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All models improve when run with tower data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Need to examine within </a:t>
            </a:r>
            <a:r>
              <a:rPr lang="en-US" sz="2600" dirty="0" smtClean="0">
                <a:solidFill>
                  <a:srgbClr val="000099"/>
                </a:solidFill>
                <a:latin typeface="Calibri" charset="0"/>
              </a:rPr>
              <a:t>biome/climate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variation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Taylor_0_Hourly_LE_commo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4" t="10545" r="21841"/>
          <a:stretch/>
        </p:blipFill>
        <p:spPr>
          <a:xfrm>
            <a:off x="57438" y="3637604"/>
            <a:ext cx="3025131" cy="3220396"/>
          </a:xfrm>
          <a:prstGeom prst="rect">
            <a:avLst/>
          </a:prstGeom>
        </p:spPr>
      </p:pic>
      <p:pic>
        <p:nvPicPr>
          <p:cNvPr id="5" name="Picture 4" descr="Taylor_2_Monthly_LE_commo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7" t="11253" r="21651"/>
          <a:stretch/>
        </p:blipFill>
        <p:spPr>
          <a:xfrm>
            <a:off x="6082171" y="3663130"/>
            <a:ext cx="2993221" cy="3194869"/>
          </a:xfrm>
          <a:prstGeom prst="rect">
            <a:avLst/>
          </a:prstGeom>
        </p:spPr>
      </p:pic>
      <p:pic>
        <p:nvPicPr>
          <p:cNvPr id="4" name="Picture 3" descr="Taylor_1_Daily_LE_common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96" t="11253" r="21364"/>
          <a:stretch/>
        </p:blipFill>
        <p:spPr>
          <a:xfrm>
            <a:off x="3076182" y="3663130"/>
            <a:ext cx="3012368" cy="3194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878" y="3407860"/>
            <a:ext cx="188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45 Common Towers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725170" y="3648096"/>
            <a:ext cx="5568414" cy="146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27711" y="3347093"/>
            <a:ext cx="516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Model clustering/convergence with increasing temporal resolution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6358" y="3767358"/>
            <a:ext cx="1030219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0000CC"/>
                </a:solidFill>
                <a:latin typeface="Calibri"/>
                <a:cs typeface="Calibri"/>
              </a:rPr>
              <a:t>3 hourly</a:t>
            </a:r>
            <a:endParaRPr lang="en-US" sz="1600" b="0" u="sng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8349" y="3751285"/>
            <a:ext cx="1030219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0000CC"/>
                </a:solidFill>
                <a:latin typeface="Calibri"/>
                <a:cs typeface="Calibri"/>
              </a:rPr>
              <a:t>Monthly</a:t>
            </a:r>
            <a:endParaRPr lang="en-US" sz="1600" b="0" u="sng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3198" y="3770724"/>
            <a:ext cx="1030219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0000CC"/>
                </a:solidFill>
                <a:latin typeface="Calibri"/>
                <a:cs typeface="Calibri"/>
              </a:rPr>
              <a:t>Daily</a:t>
            </a:r>
            <a:endParaRPr lang="en-US" sz="1600" b="0" u="sng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F_0_Hourly_LE_6_EBF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9" r="13156" b="6739"/>
          <a:stretch/>
        </p:blipFill>
        <p:spPr>
          <a:xfrm>
            <a:off x="3942000" y="2898000"/>
            <a:ext cx="5003590" cy="3816294"/>
          </a:xfrm>
          <a:prstGeom prst="rect">
            <a:avLst/>
          </a:prstGeom>
        </p:spPr>
      </p:pic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Scatter </a:t>
            </a:r>
            <a:r>
              <a:rPr lang="en-US" sz="4400" dirty="0">
                <a:latin typeface="Calibri" charset="0"/>
              </a:rPr>
              <a:t>P</a:t>
            </a:r>
            <a:r>
              <a:rPr lang="en-US" sz="4400" dirty="0" smtClean="0">
                <a:latin typeface="Calibri" charset="0"/>
              </a:rPr>
              <a:t>lots of LULC Type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Variation via biome type at GRID and TOWER scales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Filtered to 45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“common” towers to simulate ALL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models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6" name="Picture 25" descr="TW_0_Hourly_LE_6_EBF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91" t="5068" r="13981" b="7035"/>
          <a:stretch/>
        </p:blipFill>
        <p:spPr>
          <a:xfrm>
            <a:off x="70203" y="2898000"/>
            <a:ext cx="4374640" cy="379714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565641" y="2718331"/>
            <a:ext cx="1517536" cy="126541"/>
            <a:chOff x="199081" y="4412507"/>
            <a:chExt cx="2718487" cy="126541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1570004" y="2380692"/>
            <a:ext cx="150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Calibri"/>
                <a:cs typeface="Calibri"/>
              </a:rPr>
              <a:t>Flux Tower: 3hr</a:t>
            </a:r>
            <a:endParaRPr lang="en-US" sz="1600" b="0" dirty="0"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00452" y="2762241"/>
            <a:ext cx="1517536" cy="126541"/>
            <a:chOff x="199081" y="4412507"/>
            <a:chExt cx="2718487" cy="126541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6004815" y="2424602"/>
            <a:ext cx="150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err="1" smtClean="0">
                <a:latin typeface="Calibri"/>
                <a:cs typeface="Calibri"/>
              </a:rPr>
              <a:t>LandFLUX</a:t>
            </a:r>
            <a:r>
              <a:rPr lang="en-US" sz="1600" b="0" dirty="0" smtClean="0">
                <a:latin typeface="Calibri"/>
                <a:cs typeface="Calibri"/>
              </a:rPr>
              <a:t>: 3hr</a:t>
            </a:r>
            <a:endParaRPr lang="en-US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2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Assessing the Distributions: Biomes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How well do distributions match the observations? 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Construct P-P plots (comparing shape of the distributions)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PP_vegBased_common_towers_LF_0_Hourly_L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56" t="6497" r="12623"/>
          <a:stretch/>
        </p:blipFill>
        <p:spPr>
          <a:xfrm>
            <a:off x="4554996" y="2818688"/>
            <a:ext cx="4380049" cy="4039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P_vegBased_common_towers_TW_0_Hourly_L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30" t="6647" r="12845"/>
          <a:stretch/>
        </p:blipFill>
        <p:spPr>
          <a:xfrm>
            <a:off x="63820" y="2825168"/>
            <a:ext cx="4426377" cy="40328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565641" y="2380692"/>
            <a:ext cx="1517536" cy="464180"/>
            <a:chOff x="1565641" y="2380692"/>
            <a:chExt cx="1517536" cy="464180"/>
          </a:xfrm>
        </p:grpSpPr>
        <p:grpSp>
          <p:nvGrpSpPr>
            <p:cNvPr id="11" name="Group 10"/>
            <p:cNvGrpSpPr/>
            <p:nvPr/>
          </p:nvGrpSpPr>
          <p:grpSpPr>
            <a:xfrm>
              <a:off x="1565641" y="2718331"/>
              <a:ext cx="1517536" cy="126541"/>
              <a:chOff x="199081" y="4412507"/>
              <a:chExt cx="2718487" cy="126541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199081" y="4421488"/>
                <a:ext cx="2718487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208578" y="4412507"/>
                <a:ext cx="0" cy="12356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2905211" y="4415481"/>
                <a:ext cx="0" cy="12356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1570004" y="2380692"/>
              <a:ext cx="150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/>
                  <a:cs typeface="Calibri"/>
                </a:rPr>
                <a:t>Flux Tower: 3hr</a:t>
              </a:r>
              <a:endParaRPr lang="en-US" sz="1600" b="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00452" y="2712433"/>
            <a:ext cx="1517536" cy="126541"/>
            <a:chOff x="199081" y="4412507"/>
            <a:chExt cx="2718487" cy="126541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6004815" y="2374794"/>
            <a:ext cx="150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err="1" smtClean="0">
                <a:latin typeface="Calibri"/>
                <a:cs typeface="Calibri"/>
              </a:rPr>
              <a:t>LandFLUX</a:t>
            </a:r>
            <a:r>
              <a:rPr lang="en-US" sz="1600" b="0" dirty="0" smtClean="0">
                <a:latin typeface="Calibri"/>
                <a:cs typeface="Calibri"/>
              </a:rPr>
              <a:t>: 3hr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6924" y="2471414"/>
            <a:ext cx="188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45 Common Towers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39800" y="3534832"/>
            <a:ext cx="0" cy="10287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758267" y="3801533"/>
            <a:ext cx="6307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764367" y="3771899"/>
            <a:ext cx="61806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25967" y="3534833"/>
            <a:ext cx="609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321734" y="5918199"/>
            <a:ext cx="609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2764367" y="5850466"/>
            <a:ext cx="609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7200900" y="3683000"/>
            <a:ext cx="6307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4741333" y="5782733"/>
            <a:ext cx="6307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200899" y="5770032"/>
            <a:ext cx="6307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89311" y="3312133"/>
            <a:ext cx="522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latin typeface="Calibri"/>
                <a:cs typeface="Calibri"/>
              </a:rPr>
              <a:t>model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86248" y="4115473"/>
            <a:ext cx="369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err="1" smtClean="0">
                <a:latin typeface="Calibri"/>
                <a:cs typeface="Calibri"/>
              </a:rPr>
              <a:t>obs</a:t>
            </a:r>
            <a:endParaRPr lang="en-US" sz="1000" b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37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ay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556"/>
            <a:ext cx="5341730" cy="5052443"/>
          </a:xfrm>
          <a:prstGeom prst="rect">
            <a:avLst/>
          </a:prstGeom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Single Model Response to Forcing</a:t>
            </a:r>
            <a:endParaRPr lang="en-GB" sz="4400" dirty="0">
              <a:latin typeface="Calibri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What is the impact of different forcing data?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8521853" y="2204465"/>
            <a:ext cx="4794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GB" sz="1800">
                <a:solidFill>
                  <a:srgbClr val="0000FF"/>
                </a:solidFill>
                <a:latin typeface="Calibri" charset="0"/>
              </a:rPr>
              <a:t>.77</a:t>
            </a:r>
          </a:p>
          <a:p>
            <a:pPr eaLnBrk="1" hangingPunct="1">
              <a:spcBef>
                <a:spcPts val="200"/>
              </a:spcBef>
            </a:pPr>
            <a:r>
              <a:rPr lang="en-GB" sz="1800">
                <a:solidFill>
                  <a:srgbClr val="FF0000"/>
                </a:solidFill>
                <a:latin typeface="Calibri" charset="0"/>
              </a:rPr>
              <a:t>.78</a:t>
            </a:r>
          </a:p>
          <a:p>
            <a:pPr eaLnBrk="1" hangingPunct="1">
              <a:spcBef>
                <a:spcPts val="200"/>
              </a:spcBef>
            </a:pPr>
            <a:r>
              <a:rPr lang="en-GB" sz="1800">
                <a:solidFill>
                  <a:srgbClr val="4BD544"/>
                </a:solidFill>
                <a:latin typeface="Calibri" charset="0"/>
              </a:rPr>
              <a:t>.80</a:t>
            </a:r>
          </a:p>
          <a:p>
            <a:pPr eaLnBrk="1" hangingPunct="1">
              <a:spcBef>
                <a:spcPts val="200"/>
              </a:spcBef>
            </a:pPr>
            <a:r>
              <a:rPr lang="en-GB" sz="1800">
                <a:solidFill>
                  <a:srgbClr val="0AD3DE"/>
                </a:solidFill>
                <a:latin typeface="Calibri" charset="0"/>
              </a:rPr>
              <a:t>.74</a:t>
            </a:r>
          </a:p>
          <a:p>
            <a:pPr eaLnBrk="1" hangingPunct="1">
              <a:spcBef>
                <a:spcPts val="200"/>
              </a:spcBef>
            </a:pPr>
            <a:r>
              <a:rPr lang="en-GB" sz="1800">
                <a:solidFill>
                  <a:srgbClr val="DC24DE"/>
                </a:solidFill>
                <a:latin typeface="Calibri" charset="0"/>
              </a:rPr>
              <a:t>.51</a:t>
            </a:r>
          </a:p>
          <a:p>
            <a:pPr eaLnBrk="1" hangingPunct="1">
              <a:spcBef>
                <a:spcPts val="200"/>
              </a:spcBef>
            </a:pPr>
            <a:r>
              <a:rPr lang="en-GB" sz="1800">
                <a:latin typeface="Calibri" charset="0"/>
              </a:rPr>
              <a:t>.80</a:t>
            </a:r>
          </a:p>
          <a:p>
            <a:pPr eaLnBrk="1" hangingPunct="1">
              <a:spcBef>
                <a:spcPts val="300"/>
              </a:spcBef>
            </a:pPr>
            <a:endParaRPr lang="en-GB" sz="1800">
              <a:latin typeface="Calibri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8504390" y="1890635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latin typeface="Calibri" charset="0"/>
              </a:rPr>
              <a:t>|</a:t>
            </a:r>
            <a:r>
              <a:rPr lang="en-GB" sz="1800" i="1">
                <a:latin typeface="Calibri" charset="0"/>
              </a:rPr>
              <a:t>R</a:t>
            </a:r>
            <a:r>
              <a:rPr lang="en-GB" sz="1800">
                <a:latin typeface="Calibri" charset="0"/>
              </a:rPr>
              <a:t>|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4868615" y="2209475"/>
            <a:ext cx="40100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GLEAM: AIRS + SRB daily + CMORPH</a:t>
            </a:r>
          </a:p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GLEAM with ERA-Interim inputs</a:t>
            </a:r>
          </a:p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GLEAM with Princeton + SRB </a:t>
            </a:r>
            <a:r>
              <a:rPr lang="en-GB" sz="1800" dirty="0" smtClean="0">
                <a:latin typeface="Calibri" charset="0"/>
              </a:rPr>
              <a:t>(3h</a:t>
            </a:r>
            <a:r>
              <a:rPr lang="en-GB" sz="1800" dirty="0">
                <a:latin typeface="Calibri" charset="0"/>
              </a:rPr>
              <a:t>)</a:t>
            </a:r>
          </a:p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ERA-Interim </a:t>
            </a:r>
          </a:p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NCEP-NCAR</a:t>
            </a:r>
          </a:p>
          <a:p>
            <a:pPr eaLnBrk="1" hangingPunct="1">
              <a:lnSpc>
                <a:spcPts val="2138"/>
              </a:lnSpc>
              <a:spcBef>
                <a:spcPts val="200"/>
              </a:spcBef>
            </a:pPr>
            <a:r>
              <a:rPr lang="en-GB" sz="1800" dirty="0">
                <a:latin typeface="Calibri" charset="0"/>
              </a:rPr>
              <a:t>GLEAM with Princeton + SRB (daily)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515972" y="6577013"/>
            <a:ext cx="19026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400" b="0" dirty="0" smtClean="0"/>
              <a:t>from Diego </a:t>
            </a:r>
            <a:r>
              <a:rPr lang="en-GB" sz="1400" b="0" dirty="0" err="1" smtClean="0"/>
              <a:t>Miralles</a:t>
            </a:r>
            <a:endParaRPr lang="en-GB" sz="1400" b="0" dirty="0"/>
          </a:p>
        </p:txBody>
      </p:sp>
      <p:pic>
        <p:nvPicPr>
          <p:cNvPr id="4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95" y="6363029"/>
            <a:ext cx="1647797" cy="4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53326" y="5055557"/>
            <a:ext cx="327472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libri"/>
                <a:cs typeface="Calibri"/>
              </a:rPr>
              <a:t>Reference data based on 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200 </a:t>
            </a:r>
            <a:r>
              <a:rPr lang="en-US" sz="2200" dirty="0" err="1" smtClean="0">
                <a:latin typeface="Calibri"/>
                <a:cs typeface="Calibri"/>
              </a:rPr>
              <a:t>Fluxnet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sites </a:t>
            </a:r>
          </a:p>
        </p:txBody>
      </p:sp>
    </p:spTree>
    <p:extLst>
      <p:ext uri="{BB962C8B-B14F-4D97-AF65-F5344CB8AC3E}">
        <p14:creationId xmlns="" xmlns:p14="http://schemas.microsoft.com/office/powerpoint/2010/main" val="658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GEWEX Reference Products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224136" cy="7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1224136" cy="7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1391170" cy="13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51378"/>
          <a:stretch>
            <a:fillRect/>
          </a:stretch>
        </p:blipFill>
        <p:spPr bwMode="auto">
          <a:xfrm>
            <a:off x="539552" y="4365104"/>
            <a:ext cx="1440160" cy="14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943613"/>
            <a:ext cx="1152128" cy="9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endCxn id="1028" idx="1"/>
          </p:cNvCxnSpPr>
          <p:nvPr/>
        </p:nvCxnSpPr>
        <p:spPr>
          <a:xfrm>
            <a:off x="1768822" y="1844824"/>
            <a:ext cx="1579042" cy="2522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27" idx="3"/>
            <a:endCxn id="1028" idx="1"/>
          </p:cNvCxnSpPr>
          <p:nvPr/>
        </p:nvCxnSpPr>
        <p:spPr>
          <a:xfrm flipV="1">
            <a:off x="1763688" y="2097051"/>
            <a:ext cx="1584176" cy="6043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7050" y="4365104"/>
            <a:ext cx="2266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924944"/>
            <a:ext cx="2457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6084168" y="1628800"/>
            <a:ext cx="199452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BSRN</a:t>
            </a:r>
            <a:endParaRPr lang="en-GB" sz="2800" b="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52120" y="3068960"/>
            <a:ext cx="26425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Ships and Buoys</a:t>
            </a:r>
            <a:endParaRPr lang="en-GB" sz="2800" b="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4168" y="4293096"/>
            <a:ext cx="199452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Towers</a:t>
            </a:r>
            <a:endParaRPr lang="en-GB" sz="2800" b="0" dirty="0">
              <a:solidFill>
                <a:prstClr val="black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 l="45570" t="31297" r="13825" b="28344"/>
          <a:stretch>
            <a:fillRect/>
          </a:stretch>
        </p:blipFill>
        <p:spPr bwMode="auto">
          <a:xfrm>
            <a:off x="3203848" y="5229200"/>
            <a:ext cx="1726436" cy="1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1031" idx="3"/>
            <a:endCxn id="1036" idx="1"/>
          </p:cNvCxnSpPr>
          <p:nvPr/>
        </p:nvCxnSpPr>
        <p:spPr>
          <a:xfrm flipV="1">
            <a:off x="1835696" y="5872690"/>
            <a:ext cx="1368152" cy="5281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30" idx="3"/>
            <a:endCxn id="1036" idx="1"/>
          </p:cNvCxnSpPr>
          <p:nvPr/>
        </p:nvCxnSpPr>
        <p:spPr>
          <a:xfrm>
            <a:off x="1979712" y="5086347"/>
            <a:ext cx="1224136" cy="7863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Summary and Conclusion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463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2800" dirty="0" smtClean="0">
                <a:solidFill>
                  <a:srgbClr val="000099"/>
                </a:solidFill>
                <a:latin typeface="Calibri" charset="0"/>
              </a:rPr>
              <a:t>Some </a:t>
            </a:r>
            <a:r>
              <a:rPr lang="en-US" sz="2800" dirty="0">
                <a:solidFill>
                  <a:srgbClr val="000099"/>
                </a:solidFill>
                <a:latin typeface="Calibri" charset="0"/>
              </a:rPr>
              <a:t>take home messages</a:t>
            </a:r>
            <a:r>
              <a:rPr lang="en-US" sz="2800" dirty="0" smtClean="0">
                <a:solidFill>
                  <a:srgbClr val="000099"/>
                </a:solidFill>
                <a:latin typeface="Calibri" charset="0"/>
              </a:rPr>
              <a:t>:</a:t>
            </a:r>
            <a:endParaRPr lang="en-US" b="0" dirty="0" smtClean="0">
              <a:ea typeface="Osaka" pitchFamily="-84" charset="-128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A difficult product to derive, as it merges products with their own uncertainties and models with their own assumptions.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Global products require multiple metric and multiple evaluation scales (incl. spatial and temporal).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Ground data have their own issues.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Model performance linked to metric, scale and zone/type</a:t>
            </a:r>
            <a:br>
              <a:rPr lang="en-US" sz="2000" b="0" dirty="0" smtClean="0">
                <a:solidFill>
                  <a:srgbClr val="000099"/>
                </a:solidFill>
                <a:latin typeface="Calibri" charset="0"/>
              </a:rPr>
            </a:b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- model </a:t>
            </a: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sensitivity to forcing v’s forcing 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uncertainty.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Issue of forcing quality constrains achievable 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accuracy.</a:t>
            </a:r>
            <a:endParaRPr lang="en-US" sz="2000" b="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Influence of seasonality on model response (</a:t>
            </a:r>
            <a:r>
              <a:rPr lang="en-US" sz="2000" b="0" i="1" dirty="0">
                <a:solidFill>
                  <a:srgbClr val="000099"/>
                </a:solidFill>
                <a:latin typeface="Calibri" charset="0"/>
              </a:rPr>
              <a:t>not shown</a:t>
            </a: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)</a:t>
            </a:r>
            <a:br>
              <a:rPr lang="en-US" sz="2000" b="0" dirty="0">
                <a:solidFill>
                  <a:srgbClr val="000099"/>
                </a:solidFill>
                <a:latin typeface="Calibri" charset="0"/>
              </a:rPr>
            </a:b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- better performance spring/autumn </a:t>
            </a:r>
            <a:r>
              <a:rPr lang="en-US" sz="2000" b="0" dirty="0" err="1">
                <a:solidFill>
                  <a:srgbClr val="000099"/>
                </a:solidFill>
                <a:latin typeface="Calibri" charset="0"/>
              </a:rPr>
              <a:t>v’s</a:t>
            </a: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 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summer/winter.</a:t>
            </a:r>
            <a:endParaRPr lang="en-US" sz="2000" b="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u="sng" dirty="0" smtClean="0">
                <a:solidFill>
                  <a:srgbClr val="000099"/>
                </a:solidFill>
                <a:latin typeface="Calibri" charset="0"/>
              </a:rPr>
              <a:t>No model works everywhere, every time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!</a:t>
            </a:r>
            <a:br>
              <a:rPr lang="en-US" sz="2000" b="0" dirty="0" smtClean="0">
                <a:solidFill>
                  <a:srgbClr val="000099"/>
                </a:solidFill>
                <a:latin typeface="Calibri" charset="0"/>
              </a:rPr>
            </a:b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- an ensemble product/model weighting/new models?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1090" y="6069435"/>
            <a:ext cx="8442052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Data being pre-released for ongoing assessment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0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Future Work and Opportunities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44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2000" dirty="0" smtClean="0">
                <a:solidFill>
                  <a:srgbClr val="000099"/>
                </a:solidFill>
                <a:latin typeface="Calibri" charset="0"/>
              </a:rPr>
              <a:t>Still some outstanding challenges:</a:t>
            </a:r>
            <a:endParaRPr lang="en-US" sz="200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Production of sensible heat and ground heat fluxes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Frozen/snow-covered 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areas are still missing</a:t>
            </a:r>
            <a:endParaRPr lang="en-US" sz="2000" b="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Ongoing algorithm development (soil </a:t>
            </a: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moisture 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stress term, better surface resistance/vegetation </a:t>
            </a:r>
            <a:r>
              <a:rPr lang="en-US" sz="2000" b="0" dirty="0" err="1" smtClean="0">
                <a:solidFill>
                  <a:srgbClr val="000099"/>
                </a:solidFill>
                <a:latin typeface="Calibri" charset="0"/>
              </a:rPr>
              <a:t>params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)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2000" dirty="0" smtClean="0">
                <a:solidFill>
                  <a:srgbClr val="000099"/>
                </a:solidFill>
                <a:latin typeface="Calibri" charset="0"/>
              </a:rPr>
              <a:t>… need to keep in mind: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Satellite products respond to different needs, e.g., </a:t>
            </a:r>
            <a:r>
              <a:rPr lang="en-US" sz="2000" b="0" dirty="0" err="1" smtClean="0">
                <a:solidFill>
                  <a:srgbClr val="000099"/>
                </a:solidFill>
                <a:latin typeface="Calibri" charset="0"/>
              </a:rPr>
              <a:t>LandFLUX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 is targeting </a:t>
            </a:r>
            <a:r>
              <a:rPr lang="en-US" sz="2000" b="0" dirty="0" err="1" smtClean="0">
                <a:solidFill>
                  <a:srgbClr val="000099"/>
                </a:solidFill>
                <a:latin typeface="Calibri" charset="0"/>
              </a:rPr>
              <a:t>climatological</a:t>
            </a: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 applications and consistency with other GDAP products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2000" dirty="0" smtClean="0">
                <a:solidFill>
                  <a:srgbClr val="000099"/>
                </a:solidFill>
                <a:latin typeface="Calibri" charset="0"/>
              </a:rPr>
              <a:t>opening opportunities: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Water </a:t>
            </a:r>
            <a:r>
              <a:rPr lang="en-US" sz="2000" b="0" dirty="0">
                <a:solidFill>
                  <a:srgbClr val="000099"/>
                </a:solidFill>
                <a:latin typeface="Calibri" charset="0"/>
              </a:rPr>
              <a:t>and energy budget studies with GDAP products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8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0" dirty="0" smtClean="0">
                <a:solidFill>
                  <a:srgbClr val="000099"/>
                </a:solidFill>
                <a:latin typeface="Calibri" charset="0"/>
              </a:rPr>
              <a:t>Needed community involvement and product development (Version 2+…)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993" y="6069435"/>
            <a:ext cx="8442052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566100"/>
              </a:buClr>
              <a:buSzPct val="80000"/>
              <a:tabLst>
                <a:tab pos="0" algn="l"/>
              </a:tabLst>
            </a:pPr>
            <a:r>
              <a:rPr lang="en-US" sz="3200" dirty="0" err="1" smtClean="0">
                <a:solidFill>
                  <a:srgbClr val="FF0000"/>
                </a:solidFill>
                <a:latin typeface="Calibri" charset="0"/>
              </a:rPr>
              <a:t>LandFLUX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 Version 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0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to </a:t>
            </a:r>
            <a:r>
              <a:rPr lang="en-US" sz="3200" dirty="0">
                <a:solidFill>
                  <a:srgbClr val="FF0000"/>
                </a:solidFill>
                <a:latin typeface="Calibri" charset="0"/>
              </a:rPr>
              <a:t>be released in July, 2014</a:t>
            </a:r>
            <a:endParaRPr lang="en-US" sz="3200" b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Value added by GDAP: GEWEX Integrated Products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1224136" cy="7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1224136" cy="7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391170" cy="13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51378"/>
          <a:stretch>
            <a:fillRect/>
          </a:stretch>
        </p:blipFill>
        <p:spPr bwMode="auto">
          <a:xfrm>
            <a:off x="2411760" y="5373216"/>
            <a:ext cx="1224484" cy="12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517232"/>
            <a:ext cx="1152128" cy="9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endCxn id="1028" idx="1"/>
          </p:cNvCxnSpPr>
          <p:nvPr/>
        </p:nvCxnSpPr>
        <p:spPr>
          <a:xfrm>
            <a:off x="2416894" y="1844824"/>
            <a:ext cx="1579042" cy="2522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27" idx="3"/>
            <a:endCxn id="1028" idx="1"/>
          </p:cNvCxnSpPr>
          <p:nvPr/>
        </p:nvCxnSpPr>
        <p:spPr>
          <a:xfrm flipV="1">
            <a:off x="2411760" y="2097051"/>
            <a:ext cx="1584176" cy="6043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437112"/>
            <a:ext cx="2028924" cy="6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996952"/>
            <a:ext cx="2232248" cy="10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6084168" y="1628800"/>
            <a:ext cx="199452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BSRN</a:t>
            </a:r>
            <a:endParaRPr lang="en-GB" sz="2800" b="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52120" y="3068960"/>
            <a:ext cx="26425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Ships and Buoys</a:t>
            </a:r>
            <a:endParaRPr lang="en-GB" sz="2800" b="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4168" y="4293096"/>
            <a:ext cx="199452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0" u="sng" dirty="0" smtClean="0">
                <a:solidFill>
                  <a:prstClr val="black"/>
                </a:solidFill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</a:rPr>
              <a:t>Towers</a:t>
            </a:r>
            <a:endParaRPr lang="en-GB" sz="2800" b="0" dirty="0">
              <a:solidFill>
                <a:prstClr val="black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 l="45570" t="31297" r="13825" b="28344"/>
          <a:stretch>
            <a:fillRect/>
          </a:stretch>
        </p:blipFill>
        <p:spPr bwMode="auto">
          <a:xfrm>
            <a:off x="6156176" y="5301208"/>
            <a:ext cx="1726436" cy="1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print"/>
          <a:srcRect l="45570" t="31297" r="13825" b="28344"/>
          <a:stretch>
            <a:fillRect/>
          </a:stretch>
        </p:blipFill>
        <p:spPr bwMode="auto">
          <a:xfrm>
            <a:off x="1115616" y="3140968"/>
            <a:ext cx="1440160" cy="10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95936" y="566124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0" dirty="0" smtClean="0">
                <a:solidFill>
                  <a:prstClr val="black"/>
                </a:solidFill>
                <a:latin typeface="Calibri"/>
                <a:ea typeface="+mn-ea"/>
              </a:rPr>
              <a:t>+</a:t>
            </a:r>
            <a:endParaRPr lang="en-GB" sz="36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959122" cy="9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stCxn id="21" idx="3"/>
            <a:endCxn id="1033" idx="1"/>
          </p:cNvCxnSpPr>
          <p:nvPr/>
        </p:nvCxnSpPr>
        <p:spPr>
          <a:xfrm>
            <a:off x="2555776" y="3677755"/>
            <a:ext cx="1080120" cy="10662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1034" idx="1"/>
          </p:cNvCxnSpPr>
          <p:nvPr/>
        </p:nvCxnSpPr>
        <p:spPr>
          <a:xfrm flipV="1">
            <a:off x="2555776" y="3507428"/>
            <a:ext cx="864096" cy="170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3"/>
            <a:endCxn id="1034" idx="1"/>
          </p:cNvCxnSpPr>
          <p:nvPr/>
        </p:nvCxnSpPr>
        <p:spPr>
          <a:xfrm flipV="1">
            <a:off x="2290762" y="3507428"/>
            <a:ext cx="1129110" cy="1329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3"/>
            <a:endCxn id="1033" idx="1"/>
          </p:cNvCxnSpPr>
          <p:nvPr/>
        </p:nvCxnSpPr>
        <p:spPr>
          <a:xfrm flipV="1">
            <a:off x="2290762" y="4744008"/>
            <a:ext cx="1345134" cy="92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6154385" y="3265662"/>
            <a:ext cx="51254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  <a:latin typeface="Calibri"/>
                <a:ea typeface="+mn-ea"/>
              </a:rPr>
              <a:t>Common Output with uncertainty</a:t>
            </a:r>
            <a:endParaRPr lang="en-GB" sz="2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149023" y="3425855"/>
            <a:ext cx="3612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 smtClean="0">
                <a:solidFill>
                  <a:prstClr val="black"/>
                </a:solidFill>
                <a:latin typeface="Calibri"/>
                <a:ea typeface="+mn-ea"/>
              </a:rPr>
              <a:t>Common Ancillary Data</a:t>
            </a:r>
            <a:endParaRPr lang="en-GB" sz="2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61091" y="2951158"/>
            <a:ext cx="8566566" cy="2789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err="1" smtClean="0">
                <a:latin typeface="Calibri" charset="0"/>
              </a:rPr>
              <a:t>LandFLUX</a:t>
            </a:r>
            <a:r>
              <a:rPr lang="en-US" sz="4400" dirty="0" smtClean="0">
                <a:latin typeface="Calibri" charset="0"/>
              </a:rPr>
              <a:t> Introduction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GEWEX Data and Assessments Panel (GDAP):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2600" b="0" u="sng" dirty="0" smtClean="0">
                <a:solidFill>
                  <a:srgbClr val="000099"/>
                </a:solidFill>
                <a:latin typeface="Calibri" charset="0"/>
              </a:rPr>
              <a:t>Goal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: Develop global </a:t>
            </a:r>
            <a:r>
              <a:rPr lang="en-US" sz="2600" b="0" i="1" dirty="0">
                <a:solidFill>
                  <a:srgbClr val="000099"/>
                </a:solidFill>
                <a:latin typeface="Calibri" charset="0"/>
              </a:rPr>
              <a:t>observationally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 based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products to allow independent water and energy cycle assessment (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1984-2007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).</a:t>
            </a:r>
            <a:endParaRPr lang="en-US" sz="2600" b="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600" b="0" u="sng" dirty="0" smtClean="0">
                <a:solidFill>
                  <a:srgbClr val="000099"/>
                </a:solidFill>
                <a:latin typeface="Calibri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2600" b="0" u="sng" dirty="0" smtClean="0">
                <a:solidFill>
                  <a:srgbClr val="000099"/>
                </a:solidFill>
                <a:latin typeface="Calibri" charset="0"/>
              </a:rPr>
              <a:t>Challenge(s)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: Heat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fluxes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cannot be remotely detected –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need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an interpretive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model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to </a:t>
            </a: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infer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them:</a:t>
            </a:r>
            <a:endParaRPr lang="en-US" sz="1000" b="0" dirty="0" smtClean="0">
              <a:solidFill>
                <a:srgbClr val="000099"/>
              </a:solidFill>
              <a:latin typeface="Calibri" charset="0"/>
            </a:endParaRPr>
          </a:p>
          <a:p>
            <a:pPr marL="722313" indent="-361950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What model to use?</a:t>
            </a:r>
          </a:p>
          <a:p>
            <a:pPr marL="722313" indent="-361950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What forcing to choose?</a:t>
            </a:r>
          </a:p>
          <a:p>
            <a:pPr marL="722313" indent="-361950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What scale and resolution is appropriate?</a:t>
            </a:r>
          </a:p>
          <a:p>
            <a:pPr marL="722313" indent="-361950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dirty="0" smtClean="0">
                <a:solidFill>
                  <a:srgbClr val="000099"/>
                </a:solidFill>
                <a:latin typeface="Calibri" charset="0"/>
              </a:rPr>
              <a:t>How to evaluate and assess model (and forcing) data?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357313" y="676275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0">
              <a:ea typeface="Osaka" pitchFamily="-84" charset="-128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2000" b="0">
              <a:ea typeface="Osaka" pitchFamily="-84" charset="-128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75513" y="664368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0CDC222-3626-4BFE-807D-142043D662ED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17" name="Rectangle 16"/>
          <p:cNvSpPr/>
          <p:nvPr/>
        </p:nvSpPr>
        <p:spPr bwMode="auto">
          <a:xfrm>
            <a:off x="146312" y="6243638"/>
            <a:ext cx="1227138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3" name="Image 3" descr="logo-obspm-bandea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47" y="6317609"/>
            <a:ext cx="7604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89" y="6385871"/>
            <a:ext cx="9667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453626" y="1466118"/>
            <a:ext cx="7754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ea typeface="Osaka" pitchFamily="-84" charset="-128"/>
              </a:rPr>
              <a:t>Challenge:</a:t>
            </a:r>
            <a:r>
              <a:rPr lang="en-GB" sz="2000" b="0" dirty="0">
                <a:ea typeface="Osaka" pitchFamily="-84" charset="-128"/>
              </a:rPr>
              <a:t> heat fluxes do not have a unique signature that can be remotely detected, so </a:t>
            </a:r>
            <a:r>
              <a:rPr lang="en-GB" sz="2000" b="0" u="sng" dirty="0">
                <a:ea typeface="Osaka" pitchFamily="-84" charset="-128"/>
              </a:rPr>
              <a:t>satellite observations</a:t>
            </a:r>
            <a:r>
              <a:rPr lang="en-GB" sz="2000" b="0" dirty="0">
                <a:ea typeface="Osaka" pitchFamily="-84" charset="-128"/>
              </a:rPr>
              <a:t> need to be combined by a </a:t>
            </a:r>
            <a:r>
              <a:rPr lang="en-GB" sz="2000" b="0" u="sng" dirty="0">
                <a:ea typeface="Osaka" pitchFamily="-84" charset="-128"/>
              </a:rPr>
              <a:t>model</a:t>
            </a:r>
            <a:r>
              <a:rPr lang="en-GB" sz="2000" b="0" dirty="0">
                <a:ea typeface="Osaka" pitchFamily="-84" charset="-128"/>
              </a:rPr>
              <a:t> (process-based, empirical,….) to infer them.</a:t>
            </a:r>
            <a:r>
              <a:rPr lang="en-GB" dirty="0">
                <a:cs typeface="Arial" pitchFamily="34" charset="0"/>
              </a:rPr>
              <a:t>	</a:t>
            </a:r>
          </a:p>
        </p:txBody>
      </p:sp>
      <p:sp>
        <p:nvSpPr>
          <p:cNvPr id="51" name="Ellipse 50"/>
          <p:cNvSpPr>
            <a:spLocks noChangeArrowheads="1"/>
          </p:cNvSpPr>
          <p:nvPr/>
        </p:nvSpPr>
        <p:spPr bwMode="auto">
          <a:xfrm>
            <a:off x="4993309" y="2870850"/>
            <a:ext cx="965200" cy="3536950"/>
          </a:xfrm>
          <a:prstGeom prst="ellipse">
            <a:avLst/>
          </a:prstGeom>
          <a:solidFill>
            <a:srgbClr val="FF4415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737A"/>
              </a:solidFill>
              <a:latin typeface="+mn-lt"/>
              <a:ea typeface="+mn-ea"/>
            </a:endParaRPr>
          </a:p>
        </p:txBody>
      </p:sp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2264545" y="5379853"/>
            <a:ext cx="1870201" cy="11285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Oval 10"/>
          <p:cNvSpPr>
            <a:spLocks noChangeArrowheads="1"/>
          </p:cNvSpPr>
          <p:nvPr/>
        </p:nvSpPr>
        <p:spPr bwMode="auto">
          <a:xfrm>
            <a:off x="4777269" y="3942406"/>
            <a:ext cx="1345282" cy="138398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4778702" y="4512632"/>
            <a:ext cx="1346717" cy="3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 MODEL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6706271" y="4413140"/>
            <a:ext cx="701326" cy="527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2264545" y="3015786"/>
            <a:ext cx="1870201" cy="1128574"/>
          </a:xfrm>
          <a:prstGeom prst="rect">
            <a:avLst/>
          </a:prstGeom>
          <a:solidFill>
            <a:srgbClr val="335B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2496886" y="5396000"/>
            <a:ext cx="1462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Source of water</a:t>
            </a:r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2264545" y="4197819"/>
            <a:ext cx="1870201" cy="112857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2265978" y="4230489"/>
            <a:ext cx="18113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Source of energy</a:t>
            </a:r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2337689" y="4726467"/>
            <a:ext cx="17525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Short/Long-wave radiation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4134746" y="3606803"/>
            <a:ext cx="781640" cy="6207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134746" y="4735377"/>
            <a:ext cx="64252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4134746" y="5111074"/>
            <a:ext cx="818929" cy="859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122551" y="4628460"/>
            <a:ext cx="583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324781" y="5865249"/>
            <a:ext cx="1752596" cy="58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SOIL </a:t>
            </a:r>
          </a:p>
          <a:p>
            <a:pPr algn="ctr"/>
            <a:r>
              <a:rPr lang="en-GB" sz="1600" dirty="0"/>
              <a:t>VEGETATION</a:t>
            </a:r>
          </a:p>
        </p:txBody>
      </p:sp>
      <p:sp>
        <p:nvSpPr>
          <p:cNvPr id="17433" name="Rectangle 13"/>
          <p:cNvSpPr>
            <a:spLocks noChangeArrowheads="1"/>
          </p:cNvSpPr>
          <p:nvPr/>
        </p:nvSpPr>
        <p:spPr bwMode="auto">
          <a:xfrm>
            <a:off x="6288918" y="4516117"/>
            <a:ext cx="1531729" cy="33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ET</a:t>
            </a: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1534602" y="3024696"/>
            <a:ext cx="715601" cy="3492641"/>
          </a:xfrm>
          <a:prstGeom prst="rect">
            <a:avLst/>
          </a:prstGeom>
          <a:solidFill>
            <a:srgbClr val="BBA0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Rectangle 26"/>
          <p:cNvSpPr>
            <a:spLocks noChangeArrowheads="1"/>
          </p:cNvSpPr>
          <p:nvPr/>
        </p:nvSpPr>
        <p:spPr bwMode="auto">
          <a:xfrm rot="16200000">
            <a:off x="422070" y="4448172"/>
            <a:ext cx="28838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 SATELLITE OBSERVATIONS</a:t>
            </a:r>
          </a:p>
        </p:txBody>
      </p:sp>
      <p:sp>
        <p:nvSpPr>
          <p:cNvPr id="17436" name="Rectangle 11"/>
          <p:cNvSpPr>
            <a:spLocks noChangeArrowheads="1"/>
          </p:cNvSpPr>
          <p:nvPr/>
        </p:nvSpPr>
        <p:spPr bwMode="auto">
          <a:xfrm rot="16200000">
            <a:off x="4739088" y="5534970"/>
            <a:ext cx="1490461" cy="58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 WATER SUPPLY</a:t>
            </a:r>
          </a:p>
        </p:txBody>
      </p:sp>
      <p:sp>
        <p:nvSpPr>
          <p:cNvPr id="17437" name="Rectangle 11"/>
          <p:cNvSpPr>
            <a:spLocks noChangeArrowheads="1"/>
          </p:cNvSpPr>
          <p:nvPr/>
        </p:nvSpPr>
        <p:spPr bwMode="auto">
          <a:xfrm rot="16200000">
            <a:off x="4734104" y="3195592"/>
            <a:ext cx="14904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ATMOS. DEMAND</a:t>
            </a:r>
          </a:p>
        </p:txBody>
      </p:sp>
      <p:sp>
        <p:nvSpPr>
          <p:cNvPr id="17438" name="Rectangle 9"/>
          <p:cNvSpPr>
            <a:spLocks noChangeArrowheads="1"/>
          </p:cNvSpPr>
          <p:nvPr/>
        </p:nvSpPr>
        <p:spPr bwMode="auto">
          <a:xfrm>
            <a:off x="2509953" y="3130490"/>
            <a:ext cx="13495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Sink for vapour</a:t>
            </a:r>
          </a:p>
        </p:txBody>
      </p:sp>
      <p:sp>
        <p:nvSpPr>
          <p:cNvPr id="17439" name="Rectangle 19"/>
          <p:cNvSpPr>
            <a:spLocks noChangeArrowheads="1"/>
          </p:cNvSpPr>
          <p:nvPr/>
        </p:nvSpPr>
        <p:spPr bwMode="auto">
          <a:xfrm>
            <a:off x="2221677" y="3684744"/>
            <a:ext cx="1868767" cy="33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/>
              <a:t>ATMOSPHERE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 bwMode="auto">
          <a:xfrm>
            <a:off x="336378" y="117475"/>
            <a:ext cx="863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j-cs"/>
              </a:rPr>
              <a:t>Background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ＭＳ Ｐゴシック" charset="0"/>
              <a:cs typeface="+mj-cs"/>
            </a:endParaRPr>
          </a:p>
        </p:txBody>
      </p:sp>
      <p:sp>
        <p:nvSpPr>
          <p:cNvPr id="35" name="Slide Number Placeholder 1"/>
          <p:cNvSpPr txBox="1">
            <a:spLocks/>
          </p:cNvSpPr>
          <p:nvPr/>
        </p:nvSpPr>
        <p:spPr>
          <a:xfrm>
            <a:off x="6905285" y="628509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BD971-BDB2-2447-BCB6-85CCF77315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894959" y="3824706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Identifying an Interpretive Model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894959" y="3824706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Range of potential model types available: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>
                <a:solidFill>
                  <a:srgbClr val="000099"/>
                </a:solidFill>
                <a:latin typeface="Calibri" charset="0"/>
              </a:rPr>
              <a:t>Many options with different data/parameter </a:t>
            </a: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needs</a:t>
            </a: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Is one model able to reproduce all biome/land types?</a:t>
            </a:r>
            <a:endParaRPr lang="en-US" sz="2600" b="0" dirty="0">
              <a:solidFill>
                <a:srgbClr val="000099"/>
              </a:solidFill>
              <a:latin typeface="Calibri" charset="0"/>
            </a:endParaRPr>
          </a:p>
          <a:p>
            <a:pPr marL="357188" indent="-357188">
              <a:spcBef>
                <a:spcPct val="20000"/>
              </a:spcBef>
              <a:buClr>
                <a:srgbClr val="566100"/>
              </a:buClr>
              <a:buSzPct val="100000"/>
              <a:buFont typeface="Arial"/>
              <a:buChar char="•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Opportunity to undertake model inter-comparison</a:t>
            </a:r>
            <a:endParaRPr lang="en-US" sz="26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 smtClean="0">
              <a:solidFill>
                <a:srgbClr val="000099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3000" dirty="0">
              <a:solidFill>
                <a:srgbClr val="000099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54808"/>
            <a:ext cx="3130378" cy="21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1324" y="4178239"/>
            <a:ext cx="2491798" cy="203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3897" y="4124711"/>
            <a:ext cx="2350102" cy="208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3832" y="4136172"/>
            <a:ext cx="1709351" cy="200200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467" y="3905496"/>
            <a:ext cx="2988000" cy="133388"/>
            <a:chOff x="199080" y="4402686"/>
            <a:chExt cx="2720944" cy="133388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9080" y="4402686"/>
              <a:ext cx="272094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916549" y="4403029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3113214" y="3902865"/>
            <a:ext cx="2298585" cy="126541"/>
            <a:chOff x="199081" y="4412507"/>
            <a:chExt cx="2718487" cy="126541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5502933" y="3902866"/>
            <a:ext cx="1517536" cy="126541"/>
            <a:chOff x="199081" y="4412507"/>
            <a:chExt cx="2718487" cy="126541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7107367" y="3902866"/>
            <a:ext cx="1974734" cy="126541"/>
            <a:chOff x="199081" y="4412507"/>
            <a:chExt cx="2718487" cy="126541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199081" y="4421488"/>
              <a:ext cx="2718487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08578" y="4412507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905211" y="4415481"/>
              <a:ext cx="0" cy="12356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112107" y="3584448"/>
            <a:ext cx="82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PM-Mu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6291" y="356522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PT-JPL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0237" y="3565227"/>
            <a:ext cx="884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SEBS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3155" y="3578956"/>
            <a:ext cx="805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GLEAM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437" y="6163466"/>
            <a:ext cx="169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Mu et al. 2007; 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0076" y="6139323"/>
            <a:ext cx="1762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Fisher et al. 2008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8592" y="6139323"/>
            <a:ext cx="148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/>
                <a:cs typeface="Calibri"/>
              </a:rPr>
              <a:t>Su, 2002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50671" y="6139323"/>
            <a:ext cx="160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alibri"/>
                <a:cs typeface="Calibri"/>
              </a:rPr>
              <a:t>Miralles</a:t>
            </a:r>
            <a:r>
              <a:rPr lang="en-US" sz="1400" b="0" dirty="0" smtClean="0">
                <a:latin typeface="Calibri"/>
                <a:cs typeface="Calibri"/>
              </a:rPr>
              <a:t> et al. 2010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0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Tower and Model Forcing Data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Forcing and common parameters - led by Princeton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42" y="2935923"/>
            <a:ext cx="6019212" cy="381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3056" y="2976806"/>
            <a:ext cx="2726858" cy="36933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Tower Data</a:t>
            </a:r>
          </a:p>
          <a:p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Flux tower and site information from </a:t>
            </a:r>
            <a:r>
              <a:rPr lang="en-US" dirty="0" smtClean="0">
                <a:latin typeface="Calibri"/>
                <a:cs typeface="Calibri"/>
                <a:hlinkClick r:id="rId4"/>
              </a:rPr>
              <a:t>http</a:t>
            </a:r>
            <a:r>
              <a:rPr lang="en-US" dirty="0">
                <a:latin typeface="Calibri"/>
                <a:cs typeface="Calibri"/>
                <a:hlinkClick r:id="rId4"/>
              </a:rPr>
              <a:t>://www.fluxdata.org/DataInfo/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Meteorology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Vegetation height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Radiation components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LST from LWU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latin typeface="Calibri"/>
                <a:cs typeface="Calibri"/>
              </a:rPr>
              <a:t>Satellite based NDVI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Calibri"/>
                <a:cs typeface="Calibri"/>
              </a:rPr>
              <a:t>INTERCEPTION!!!???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607" y="2155049"/>
            <a:ext cx="595274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Calibri" charset="0"/>
              </a:rPr>
              <a:t>Grid based data derived from a combination of reanalysis, satellite products and VIC model </a:t>
            </a:r>
            <a:r>
              <a:rPr lang="en-US" dirty="0" smtClean="0">
                <a:solidFill>
                  <a:srgbClr val="000099"/>
                </a:solidFill>
                <a:latin typeface="Calibri" charset="0"/>
              </a:rPr>
              <a:t>data</a:t>
            </a:r>
            <a:endParaRPr lang="en-US" dirty="0">
              <a:solidFill>
                <a:srgbClr val="000099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8238" y="2014411"/>
            <a:ext cx="776197" cy="77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7297" y="2116566"/>
            <a:ext cx="1690413" cy="585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8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 smtClean="0">
                <a:latin typeface="Calibri" charset="0"/>
              </a:rPr>
              <a:t>Progress in Product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Developing a long-term record of global heat fluxes</a:t>
            </a:r>
          </a:p>
          <a:p>
            <a:pPr marL="360363" indent="-360363">
              <a:spcBef>
                <a:spcPct val="20000"/>
              </a:spcBef>
              <a:buClr>
                <a:srgbClr val="566100"/>
              </a:buClr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Examine global scale response</a:t>
            </a:r>
          </a:p>
          <a:p>
            <a:pPr marL="360363" indent="-360363">
              <a:spcBef>
                <a:spcPct val="20000"/>
              </a:spcBef>
              <a:buClr>
                <a:srgbClr val="566100"/>
              </a:buClr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Assess region-to-catchment scales </a:t>
            </a:r>
          </a:p>
          <a:p>
            <a:pPr marL="360363" indent="-360363">
              <a:spcBef>
                <a:spcPct val="20000"/>
              </a:spcBef>
              <a:buClr>
                <a:srgbClr val="566100"/>
              </a:buClr>
              <a:buSzPct val="100000"/>
              <a:buFont typeface="+mj-lt"/>
              <a:buAutoNum type="arabicPeriod"/>
              <a:tabLst>
                <a:tab pos="0" algn="l"/>
              </a:tabLst>
            </a:pPr>
            <a:r>
              <a:rPr lang="en-US" sz="2600" b="0" dirty="0" smtClean="0">
                <a:solidFill>
                  <a:srgbClr val="000099"/>
                </a:solidFill>
                <a:latin typeface="Calibri" charset="0"/>
              </a:rPr>
              <a:t>Evaluate model grid-to-tower based observations</a:t>
            </a:r>
          </a:p>
          <a:p>
            <a:pPr marL="360363" lvl="1" indent="-360363"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endParaRPr lang="en-US" sz="2600" b="0" dirty="0" smtClean="0">
              <a:solidFill>
                <a:srgbClr val="000099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9" descr="earth_bi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1" y="5229417"/>
            <a:ext cx="1511301" cy="15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2179"/>
          <a:stretch/>
        </p:blipFill>
        <p:spPr>
          <a:xfrm>
            <a:off x="6658348" y="3566096"/>
            <a:ext cx="2347737" cy="3235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283597" y="3556711"/>
            <a:ext cx="2104511" cy="157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279823" y="5230495"/>
            <a:ext cx="2110991" cy="1570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481747" y="5218727"/>
            <a:ext cx="2063859" cy="1581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/>
          <a:srcRect r="12652"/>
          <a:stretch/>
        </p:blipFill>
        <p:spPr>
          <a:xfrm flipH="1">
            <a:off x="4478252" y="3583565"/>
            <a:ext cx="2066002" cy="1545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0729" y="3524553"/>
            <a:ext cx="1213903" cy="1219322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 bwMode="auto">
          <a:xfrm rot="5400000">
            <a:off x="714758" y="4856560"/>
            <a:ext cx="370164" cy="247102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Notched Right Arrow 15"/>
          <p:cNvSpPr/>
          <p:nvPr/>
        </p:nvSpPr>
        <p:spPr bwMode="auto">
          <a:xfrm>
            <a:off x="1790382" y="5904225"/>
            <a:ext cx="370164" cy="204216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8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36378" y="117475"/>
            <a:ext cx="8636000" cy="779463"/>
          </a:xfrm>
        </p:spPr>
        <p:txBody>
          <a:bodyPr/>
          <a:lstStyle/>
          <a:p>
            <a:r>
              <a:rPr lang="en-US" sz="4400" dirty="0">
                <a:latin typeface="Calibri" charset="0"/>
              </a:rPr>
              <a:t>Progress in </a:t>
            </a:r>
            <a:r>
              <a:rPr lang="en-US" sz="4400" dirty="0" smtClean="0">
                <a:latin typeface="Calibri" charset="0"/>
              </a:rPr>
              <a:t>Global Assessment</a:t>
            </a:r>
            <a:endParaRPr lang="en-GB" sz="4400" dirty="0">
              <a:latin typeface="Calibri" charset="0"/>
            </a:endParaRPr>
          </a:p>
        </p:txBody>
      </p:sp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90182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492" y="1388245"/>
            <a:ext cx="8523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66100"/>
              </a:buClr>
              <a:buSzPct val="100000"/>
              <a:tabLst>
                <a:tab pos="0" algn="l"/>
              </a:tabLst>
            </a:pPr>
            <a:r>
              <a:rPr lang="en-US" sz="3000" dirty="0" smtClean="0">
                <a:solidFill>
                  <a:srgbClr val="000099"/>
                </a:solidFill>
                <a:latin typeface="Calibri" charset="0"/>
              </a:rPr>
              <a:t>Global scale evaluation and inter-comparison: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ABD971-BDB2-2447-BCB6-85CCF77315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 descr="2010JD014545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2" t="12054" r="23126" b="75164"/>
          <a:stretch/>
        </p:blipFill>
        <p:spPr>
          <a:xfrm>
            <a:off x="325853" y="2015553"/>
            <a:ext cx="5876286" cy="1421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1436" y="2199150"/>
            <a:ext cx="2707857" cy="512804"/>
          </a:xfrm>
          <a:prstGeom prst="rect">
            <a:avLst/>
          </a:prstGeom>
        </p:spPr>
      </p:pic>
      <p:pic>
        <p:nvPicPr>
          <p:cNvPr id="27" name="Picture 26" descr="GRL - 201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7" t="11424" r="8282" b="72712"/>
          <a:stretch/>
        </p:blipFill>
        <p:spPr>
          <a:xfrm>
            <a:off x="290789" y="3498259"/>
            <a:ext cx="6747968" cy="1656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/>
          <a:srcRect r="17765"/>
          <a:stretch/>
        </p:blipFill>
        <p:spPr>
          <a:xfrm>
            <a:off x="6130119" y="3850425"/>
            <a:ext cx="2715893" cy="611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3931" y="5224785"/>
            <a:ext cx="7022593" cy="130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6192" y="5108695"/>
            <a:ext cx="2042030" cy="797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6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iLiu_WaterOnTheRadar">
  <a:themeElements>
    <a:clrScheme name="YiLiu_WaterOnTheRadar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YiLiu_WaterOnTheRad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Calibri"/>
            <a:cs typeface="Calibri"/>
          </a:defRPr>
        </a:defPPr>
      </a:lstStyle>
    </a:txDef>
  </a:objectDefaults>
  <a:extraClrSchemeLst>
    <a:extraClrScheme>
      <a:clrScheme name="YiLiu_WaterOnTheRad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iLiu_WaterOnTheRad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iLiu_WaterOnTheRad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iLiu_WaterOnTheRad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iLiu_WaterOnTheRad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iLiu_WaterOnTheRad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iLiu_WaterOnTheRadar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YiLiu_WaterOnTheRadar</Template>
  <TotalTime>33747</TotalTime>
  <Words>1069</Words>
  <Application>Microsoft Office PowerPoint</Application>
  <PresentationFormat>On-screen Show (4:3)</PresentationFormat>
  <Paragraphs>274</Paragraphs>
  <Slides>21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YiLiu_WaterOnTheRadar</vt:lpstr>
      <vt:lpstr>Office Theme</vt:lpstr>
      <vt:lpstr>The GEWEX LandFlux Initiative: development and analysis of a global land surface heat flux product</vt:lpstr>
      <vt:lpstr>GEWEX Reference Products</vt:lpstr>
      <vt:lpstr>Value added by GDAP: GEWEX Integrated Products</vt:lpstr>
      <vt:lpstr>LandFLUX Introduction</vt:lpstr>
      <vt:lpstr>Slide 4</vt:lpstr>
      <vt:lpstr>Identifying an Interpretive Model</vt:lpstr>
      <vt:lpstr>Tower and Model Forcing Data</vt:lpstr>
      <vt:lpstr>Progress in Product Assessment</vt:lpstr>
      <vt:lpstr>Progress in Global Assessment</vt:lpstr>
      <vt:lpstr>Progress in Global Assessment</vt:lpstr>
      <vt:lpstr>Progress in Global Assessment</vt:lpstr>
      <vt:lpstr>Progress in Global Assessment</vt:lpstr>
      <vt:lpstr>Progress in Regional Assessment</vt:lpstr>
      <vt:lpstr>Progress in Regional Assessment</vt:lpstr>
      <vt:lpstr>Progress in Grid-Tower Assessment</vt:lpstr>
      <vt:lpstr>Model Inter-comparison Results</vt:lpstr>
      <vt:lpstr>Scatter Plots of LULC Type</vt:lpstr>
      <vt:lpstr>Assessing the Distributions: Biomes</vt:lpstr>
      <vt:lpstr>Single Model Response to Forcing</vt:lpstr>
      <vt:lpstr>Summary and Conclusion</vt:lpstr>
      <vt:lpstr>Future Work and Opportunities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Hydrologic Observation Facility in the MDB</dc:title>
  <dc:creator>mfmccabe</dc:creator>
  <cp:lastModifiedBy>Joerg Schulz</cp:lastModifiedBy>
  <cp:revision>1109</cp:revision>
  <dcterms:created xsi:type="dcterms:W3CDTF">2008-06-28T02:25:49Z</dcterms:created>
  <dcterms:modified xsi:type="dcterms:W3CDTF">2014-05-06T07:29:31Z</dcterms:modified>
</cp:coreProperties>
</file>