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rels" ContentType="application/vnd.openxmlformats-package.relationships+xml"/>
  <Default Extension="vml" ContentType="application/vnd.openxmlformats-officedocument.vmlDrawing"/>
  <Default Extension="wdp" ContentType="image/vnd.ms-photo"/>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notesSlides/notesSlide6.xml" ContentType="application/vnd.openxmlformats-officedocument.presentationml.notesSlide+xml"/>
  <Override PartName="/ppt/notesSlides/notesSlide7.xml" ContentType="application/vnd.openxmlformats-officedocument.presentationml.notesSlide+xml"/>
  <Override PartName="/ppt/embeddings/oleObject5.bin" ContentType="application/vnd.openxmlformats-officedocument.oleObject"/>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54"/>
  </p:notesMasterIdLst>
  <p:sldIdLst>
    <p:sldId id="439" r:id="rId2"/>
    <p:sldId id="382" r:id="rId3"/>
    <p:sldId id="383" r:id="rId4"/>
    <p:sldId id="421" r:id="rId5"/>
    <p:sldId id="379" r:id="rId6"/>
    <p:sldId id="423" r:id="rId7"/>
    <p:sldId id="429" r:id="rId8"/>
    <p:sldId id="418" r:id="rId9"/>
    <p:sldId id="405" r:id="rId10"/>
    <p:sldId id="406" r:id="rId11"/>
    <p:sldId id="399" r:id="rId12"/>
    <p:sldId id="424" r:id="rId13"/>
    <p:sldId id="387" r:id="rId14"/>
    <p:sldId id="430" r:id="rId15"/>
    <p:sldId id="440" r:id="rId16"/>
    <p:sldId id="442" r:id="rId17"/>
    <p:sldId id="395" r:id="rId18"/>
    <p:sldId id="356" r:id="rId19"/>
    <p:sldId id="354" r:id="rId20"/>
    <p:sldId id="428" r:id="rId21"/>
    <p:sldId id="446" r:id="rId22"/>
    <p:sldId id="425" r:id="rId23"/>
    <p:sldId id="419" r:id="rId24"/>
    <p:sldId id="447" r:id="rId25"/>
    <p:sldId id="397" r:id="rId26"/>
    <p:sldId id="398" r:id="rId27"/>
    <p:sldId id="443" r:id="rId28"/>
    <p:sldId id="426" r:id="rId29"/>
    <p:sldId id="432" r:id="rId30"/>
    <p:sldId id="384" r:id="rId31"/>
    <p:sldId id="365" r:id="rId32"/>
    <p:sldId id="388" r:id="rId33"/>
    <p:sldId id="393" r:id="rId34"/>
    <p:sldId id="391" r:id="rId35"/>
    <p:sldId id="390" r:id="rId36"/>
    <p:sldId id="353" r:id="rId37"/>
    <p:sldId id="444" r:id="rId38"/>
    <p:sldId id="441" r:id="rId39"/>
    <p:sldId id="433" r:id="rId40"/>
    <p:sldId id="436" r:id="rId41"/>
    <p:sldId id="437" r:id="rId42"/>
    <p:sldId id="400" r:id="rId43"/>
    <p:sldId id="392" r:id="rId44"/>
    <p:sldId id="445" r:id="rId45"/>
    <p:sldId id="364" r:id="rId46"/>
    <p:sldId id="403" r:id="rId47"/>
    <p:sldId id="417" r:id="rId48"/>
    <p:sldId id="427" r:id="rId49"/>
    <p:sldId id="396" r:id="rId50"/>
    <p:sldId id="394" r:id="rId51"/>
    <p:sldId id="362" r:id="rId52"/>
    <p:sldId id="363" r:id="rId53"/>
  </p:sldIdLst>
  <p:sldSz cx="13004800" cy="9753600"/>
  <p:notesSz cx="6858000" cy="9144000"/>
  <p:defaultTextStyle>
    <a:defPPr>
      <a:defRPr lang="en-US"/>
    </a:defPPr>
    <a:lvl1pPr algn="ctr" rtl="0" fontAlgn="base">
      <a:spcBef>
        <a:spcPct val="0"/>
      </a:spcBef>
      <a:spcAft>
        <a:spcPct val="0"/>
      </a:spcAft>
      <a:defRPr sz="4100" kern="1200">
        <a:solidFill>
          <a:srgbClr val="414141"/>
        </a:solidFill>
        <a:latin typeface="Gill Sans Light" charset="0"/>
        <a:ea typeface="ヒラギノ角ゴ ProN W3" charset="0"/>
        <a:cs typeface="ヒラギノ角ゴ ProN W3" charset="0"/>
        <a:sym typeface="Gill Sans Light" charset="0"/>
      </a:defRPr>
    </a:lvl1pPr>
    <a:lvl2pPr marL="457078" algn="ctr" rtl="0" fontAlgn="base">
      <a:spcBef>
        <a:spcPct val="0"/>
      </a:spcBef>
      <a:spcAft>
        <a:spcPct val="0"/>
      </a:spcAft>
      <a:defRPr sz="4100" kern="1200">
        <a:solidFill>
          <a:srgbClr val="414141"/>
        </a:solidFill>
        <a:latin typeface="Gill Sans Light" charset="0"/>
        <a:ea typeface="ヒラギノ角ゴ ProN W3" charset="0"/>
        <a:cs typeface="ヒラギノ角ゴ ProN W3" charset="0"/>
        <a:sym typeface="Gill Sans Light" charset="0"/>
      </a:defRPr>
    </a:lvl2pPr>
    <a:lvl3pPr marL="914154" algn="ctr" rtl="0" fontAlgn="base">
      <a:spcBef>
        <a:spcPct val="0"/>
      </a:spcBef>
      <a:spcAft>
        <a:spcPct val="0"/>
      </a:spcAft>
      <a:defRPr sz="4100" kern="1200">
        <a:solidFill>
          <a:srgbClr val="414141"/>
        </a:solidFill>
        <a:latin typeface="Gill Sans Light" charset="0"/>
        <a:ea typeface="ヒラギノ角ゴ ProN W3" charset="0"/>
        <a:cs typeface="ヒラギノ角ゴ ProN W3" charset="0"/>
        <a:sym typeface="Gill Sans Light" charset="0"/>
      </a:defRPr>
    </a:lvl3pPr>
    <a:lvl4pPr marL="1371230" algn="ctr" rtl="0" fontAlgn="base">
      <a:spcBef>
        <a:spcPct val="0"/>
      </a:spcBef>
      <a:spcAft>
        <a:spcPct val="0"/>
      </a:spcAft>
      <a:defRPr sz="4100" kern="1200">
        <a:solidFill>
          <a:srgbClr val="414141"/>
        </a:solidFill>
        <a:latin typeface="Gill Sans Light" charset="0"/>
        <a:ea typeface="ヒラギノ角ゴ ProN W3" charset="0"/>
        <a:cs typeface="ヒラギノ角ゴ ProN W3" charset="0"/>
        <a:sym typeface="Gill Sans Light" charset="0"/>
      </a:defRPr>
    </a:lvl4pPr>
    <a:lvl5pPr marL="1828308" algn="ctr" rtl="0" fontAlgn="base">
      <a:spcBef>
        <a:spcPct val="0"/>
      </a:spcBef>
      <a:spcAft>
        <a:spcPct val="0"/>
      </a:spcAft>
      <a:defRPr sz="4100" kern="1200">
        <a:solidFill>
          <a:srgbClr val="414141"/>
        </a:solidFill>
        <a:latin typeface="Gill Sans Light" charset="0"/>
        <a:ea typeface="ヒラギノ角ゴ ProN W3" charset="0"/>
        <a:cs typeface="ヒラギノ角ゴ ProN W3" charset="0"/>
        <a:sym typeface="Gill Sans Light" charset="0"/>
      </a:defRPr>
    </a:lvl5pPr>
    <a:lvl6pPr marL="2285384" algn="l" defTabSz="914154" rtl="0" eaLnBrk="1" latinLnBrk="0" hangingPunct="1">
      <a:defRPr sz="4100" kern="1200">
        <a:solidFill>
          <a:srgbClr val="414141"/>
        </a:solidFill>
        <a:latin typeface="Gill Sans Light" charset="0"/>
        <a:ea typeface="ヒラギノ角ゴ ProN W3" charset="0"/>
        <a:cs typeface="ヒラギノ角ゴ ProN W3" charset="0"/>
        <a:sym typeface="Gill Sans Light" charset="0"/>
      </a:defRPr>
    </a:lvl6pPr>
    <a:lvl7pPr marL="2742462" algn="l" defTabSz="914154" rtl="0" eaLnBrk="1" latinLnBrk="0" hangingPunct="1">
      <a:defRPr sz="4100" kern="1200">
        <a:solidFill>
          <a:srgbClr val="414141"/>
        </a:solidFill>
        <a:latin typeface="Gill Sans Light" charset="0"/>
        <a:ea typeface="ヒラギノ角ゴ ProN W3" charset="0"/>
        <a:cs typeface="ヒラギノ角ゴ ProN W3" charset="0"/>
        <a:sym typeface="Gill Sans Light" charset="0"/>
      </a:defRPr>
    </a:lvl7pPr>
    <a:lvl8pPr marL="3199539" algn="l" defTabSz="914154" rtl="0" eaLnBrk="1" latinLnBrk="0" hangingPunct="1">
      <a:defRPr sz="4100" kern="1200">
        <a:solidFill>
          <a:srgbClr val="414141"/>
        </a:solidFill>
        <a:latin typeface="Gill Sans Light" charset="0"/>
        <a:ea typeface="ヒラギノ角ゴ ProN W3" charset="0"/>
        <a:cs typeface="ヒラギノ角ゴ ProN W3" charset="0"/>
        <a:sym typeface="Gill Sans Light" charset="0"/>
      </a:defRPr>
    </a:lvl8pPr>
    <a:lvl9pPr marL="3656615" algn="l" defTabSz="914154" rtl="0" eaLnBrk="1" latinLnBrk="0" hangingPunct="1">
      <a:defRPr sz="4100" kern="1200">
        <a:solidFill>
          <a:srgbClr val="414141"/>
        </a:solidFill>
        <a:latin typeface="Gill Sans Light" charset="0"/>
        <a:ea typeface="ヒラギノ角ゴ ProN W3" charset="0"/>
        <a:cs typeface="ヒラギノ角ゴ ProN W3" charset="0"/>
        <a:sym typeface="Gill Sans Light" charset="0"/>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Francesca Cecinati" initials="FC" lastIdx="6"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1" autoAdjust="0"/>
    <p:restoredTop sz="96403" autoAdjust="0"/>
  </p:normalViewPr>
  <p:slideViewPr>
    <p:cSldViewPr>
      <p:cViewPr>
        <p:scale>
          <a:sx n="75" d="100"/>
          <a:sy n="75" d="100"/>
        </p:scale>
        <p:origin x="-952" y="-168"/>
      </p:cViewPr>
      <p:guideLst>
        <p:guide orient="horz" pos="3072"/>
        <p:guide pos="4096"/>
      </p:guideLst>
    </p:cSldViewPr>
  </p:slideViewPr>
  <p:outlineViewPr>
    <p:cViewPr>
      <p:scale>
        <a:sx n="33" d="100"/>
        <a:sy n="33" d="100"/>
      </p:scale>
      <p:origin x="0" y="0"/>
    </p:cViewPr>
    <p:sldLst>
      <p:sld r:id="rId1" collapse="1"/>
    </p:sldLst>
  </p:outlineViewPr>
  <p:notesTextViewPr>
    <p:cViewPr>
      <p:scale>
        <a:sx n="1" d="1"/>
        <a:sy n="1" d="1"/>
      </p:scale>
      <p:origin x="0" y="0"/>
    </p:cViewPr>
  </p:notesTextViewPr>
  <p:sorterViewPr>
    <p:cViewPr>
      <p:scale>
        <a:sx n="75" d="100"/>
        <a:sy n="75" d="100"/>
      </p:scale>
      <p:origin x="0" y="972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notesMaster" Target="notesMasters/notesMaster1.xml"/><Relationship Id="rId55" Type="http://schemas.openxmlformats.org/officeDocument/2006/relationships/printerSettings" Target="printerSettings/printerSettings1.bin"/><Relationship Id="rId56" Type="http://schemas.openxmlformats.org/officeDocument/2006/relationships/commentAuthors" Target="commentAuthors.xml"/><Relationship Id="rId57" Type="http://schemas.openxmlformats.org/officeDocument/2006/relationships/presProps" Target="presProps.xml"/><Relationship Id="rId58" Type="http://schemas.openxmlformats.org/officeDocument/2006/relationships/viewProps" Target="viewProps.xml"/><Relationship Id="rId59" Type="http://schemas.openxmlformats.org/officeDocument/2006/relationships/theme" Target="theme/theme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_rels/viewProps.xml.rels><?xml version="1.0" encoding="UTF-8" standalone="yes"?>
<Relationships xmlns="http://schemas.openxmlformats.org/package/2006/relationships"><Relationship Id="rId1" Type="http://schemas.openxmlformats.org/officeDocument/2006/relationships/slide" Target="slides/slide19.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33.wmf"/><Relationship Id="rId4" Type="http://schemas.openxmlformats.org/officeDocument/2006/relationships/image" Target="../media/image34.wmf"/><Relationship Id="rId1" Type="http://schemas.openxmlformats.org/officeDocument/2006/relationships/image" Target="../media/image31.wmf"/><Relationship Id="rId2" Type="http://schemas.openxmlformats.org/officeDocument/2006/relationships/image" Target="../media/image3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1"/>
          <p:cNvSpPr>
            <a:spLocks noGrp="1" noRot="1" noChangeAspect="1" noChangeArrowheads="1" noTextEdit="1"/>
          </p:cNvSpPr>
          <p:nvPr>
            <p:ph type="sldImg"/>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 name="Rectangle 2"/>
          <p:cNvSpPr>
            <a:spLocks noGrp="1" noChangeArrowheads="1"/>
          </p:cNvSpPr>
          <p:nvPr>
            <p:ph type="body" sz="quarter" idx="1"/>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Tree>
    <p:extLst>
      <p:ext uri="{BB962C8B-B14F-4D97-AF65-F5344CB8AC3E}">
        <p14:creationId xmlns:p14="http://schemas.microsoft.com/office/powerpoint/2010/main" val="545931511"/>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300" kern="1200">
        <a:solidFill>
          <a:schemeClr val="tx1"/>
        </a:solidFill>
        <a:latin typeface="Gill Sans Light" charset="0"/>
        <a:ea typeface="+mn-ea"/>
        <a:cs typeface="+mn-cs"/>
      </a:defRPr>
    </a:lvl1pPr>
    <a:lvl2pPr marL="457078" algn="l" rtl="0" eaLnBrk="0" fontAlgn="base" hangingPunct="0">
      <a:spcBef>
        <a:spcPct val="0"/>
      </a:spcBef>
      <a:spcAft>
        <a:spcPct val="0"/>
      </a:spcAft>
      <a:defRPr sz="1300" kern="1200">
        <a:solidFill>
          <a:schemeClr val="tx1"/>
        </a:solidFill>
        <a:latin typeface="Gill Sans Light" charset="0"/>
        <a:ea typeface="+mn-ea"/>
        <a:cs typeface="+mn-cs"/>
      </a:defRPr>
    </a:lvl2pPr>
    <a:lvl3pPr marL="914154" algn="l" rtl="0" eaLnBrk="0" fontAlgn="base" hangingPunct="0">
      <a:spcBef>
        <a:spcPct val="0"/>
      </a:spcBef>
      <a:spcAft>
        <a:spcPct val="0"/>
      </a:spcAft>
      <a:defRPr sz="1300" kern="1200">
        <a:solidFill>
          <a:schemeClr val="tx1"/>
        </a:solidFill>
        <a:latin typeface="Gill Sans Light" charset="0"/>
        <a:ea typeface="+mn-ea"/>
        <a:cs typeface="+mn-cs"/>
      </a:defRPr>
    </a:lvl3pPr>
    <a:lvl4pPr marL="1371230" algn="l" rtl="0" eaLnBrk="0" fontAlgn="base" hangingPunct="0">
      <a:spcBef>
        <a:spcPct val="0"/>
      </a:spcBef>
      <a:spcAft>
        <a:spcPct val="0"/>
      </a:spcAft>
      <a:defRPr sz="1300" kern="1200">
        <a:solidFill>
          <a:schemeClr val="tx1"/>
        </a:solidFill>
        <a:latin typeface="Gill Sans Light" charset="0"/>
        <a:ea typeface="+mn-ea"/>
        <a:cs typeface="+mn-cs"/>
      </a:defRPr>
    </a:lvl4pPr>
    <a:lvl5pPr marL="1828308" algn="l" rtl="0" eaLnBrk="0" fontAlgn="base" hangingPunct="0">
      <a:spcBef>
        <a:spcPct val="0"/>
      </a:spcBef>
      <a:spcAft>
        <a:spcPct val="0"/>
      </a:spcAft>
      <a:defRPr sz="1300" kern="1200">
        <a:solidFill>
          <a:schemeClr val="tx1"/>
        </a:solidFill>
        <a:latin typeface="Gill Sans Light" charset="0"/>
        <a:ea typeface="+mn-ea"/>
        <a:cs typeface="+mn-cs"/>
      </a:defRPr>
    </a:lvl5pPr>
    <a:lvl6pPr marL="2285384" algn="l" defTabSz="914154" rtl="0" eaLnBrk="1" latinLnBrk="0" hangingPunct="1">
      <a:defRPr sz="1300" kern="1200">
        <a:solidFill>
          <a:schemeClr val="tx1"/>
        </a:solidFill>
        <a:latin typeface="+mn-lt"/>
        <a:ea typeface="+mn-ea"/>
        <a:cs typeface="+mn-cs"/>
      </a:defRPr>
    </a:lvl6pPr>
    <a:lvl7pPr marL="2742462" algn="l" defTabSz="914154" rtl="0" eaLnBrk="1" latinLnBrk="0" hangingPunct="1">
      <a:defRPr sz="1300" kern="1200">
        <a:solidFill>
          <a:schemeClr val="tx1"/>
        </a:solidFill>
        <a:latin typeface="+mn-lt"/>
        <a:ea typeface="+mn-ea"/>
        <a:cs typeface="+mn-cs"/>
      </a:defRPr>
    </a:lvl7pPr>
    <a:lvl8pPr marL="3199539" algn="l" defTabSz="914154" rtl="0" eaLnBrk="1" latinLnBrk="0" hangingPunct="1">
      <a:defRPr sz="1300" kern="1200">
        <a:solidFill>
          <a:schemeClr val="tx1"/>
        </a:solidFill>
        <a:latin typeface="+mn-lt"/>
        <a:ea typeface="+mn-ea"/>
        <a:cs typeface="+mn-cs"/>
      </a:defRPr>
    </a:lvl8pPr>
    <a:lvl9pPr marL="3656615" algn="l" defTabSz="914154"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p:spPr>
        <p:txBody>
          <a:bodyPr/>
          <a:lstStyle/>
          <a:p>
            <a:pPr eaLnBrk="1" hangingPunct="1"/>
            <a:endParaRPr lang="en-US" dirty="0" smtClean="0">
              <a:latin typeface="Calibri"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7566A051-9283-4841-96B5-C3C2E5B7B214}" type="slidenum">
              <a:rPr lang="en-US" sz="1200"/>
              <a:pPr/>
              <a:t>8</a:t>
            </a:fld>
            <a:endParaRPr lang="en-US" sz="1200"/>
          </a:p>
        </p:txBody>
      </p:sp>
      <p:sp>
        <p:nvSpPr>
          <p:cNvPr id="33795" name="Rectangle 2"/>
          <p:cNvSpPr>
            <a:spLocks noGrp="1" noRot="1" noChangeAspect="1" noChangeArrowheads="1"/>
          </p:cNvSpPr>
          <p:nvPr>
            <p:ph type="sldImg"/>
          </p:nvPr>
        </p:nvSpPr>
        <p:spPr>
          <a:solidFill>
            <a:srgbClr val="FFFFFF"/>
          </a:solidFill>
          <a:ln/>
        </p:spPr>
      </p:sp>
      <p:sp>
        <p:nvSpPr>
          <p:cNvPr id="33796"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Espace réservé de l'image des diapositives 1"/>
          <p:cNvSpPr>
            <a:spLocks noGrp="1" noRot="1" noChangeAspect="1" noTextEdit="1"/>
          </p:cNvSpPr>
          <p:nvPr>
            <p:ph type="sldImg"/>
          </p:nvPr>
        </p:nvSpPr>
        <p:spPr>
          <a:xfrm>
            <a:off x="1143000" y="685800"/>
            <a:ext cx="4575175" cy="3430588"/>
          </a:xfrm>
          <a:ln/>
        </p:spPr>
      </p:sp>
      <p:sp>
        <p:nvSpPr>
          <p:cNvPr id="9219"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rPr>
              <a:t>Fluxes at global and regional scales are estimated from NWP models (ECMWF; NCEP; Era-Interim; CFSR; …), from ships (ICOADS), and mainly from remotely send measurements (IFREMER; HOAPS;WHOI;JFRO;…). This slides shows example of satellites used to estimate momentum and turbulent fluxes at IFREMER. </a:t>
            </a:r>
          </a:p>
        </p:txBody>
      </p:sp>
      <p:sp>
        <p:nvSpPr>
          <p:cNvPr id="9220" name="Espace réservé du numéro de diapositive 3"/>
          <p:cNvSpPr>
            <a:spLocks noGrp="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sz="2800">
                <a:solidFill>
                  <a:schemeClr val="tx1"/>
                </a:solidFill>
                <a:latin typeface="Times New Roman" charset="0"/>
                <a:ea typeface="ＭＳ Ｐゴシック" charset="0"/>
              </a:defRPr>
            </a:lvl1pPr>
            <a:lvl2pPr marL="742950" indent="-285750" defTabSz="954088" eaLnBrk="0" hangingPunct="0">
              <a:defRPr sz="2800">
                <a:solidFill>
                  <a:schemeClr val="tx1"/>
                </a:solidFill>
                <a:latin typeface="Times New Roman" charset="0"/>
                <a:ea typeface="ＭＳ Ｐゴシック" charset="0"/>
              </a:defRPr>
            </a:lvl2pPr>
            <a:lvl3pPr marL="1143000" indent="-228600" defTabSz="954088" eaLnBrk="0" hangingPunct="0">
              <a:defRPr sz="2800">
                <a:solidFill>
                  <a:schemeClr val="tx1"/>
                </a:solidFill>
                <a:latin typeface="Times New Roman" charset="0"/>
                <a:ea typeface="ＭＳ Ｐゴシック" charset="0"/>
              </a:defRPr>
            </a:lvl3pPr>
            <a:lvl4pPr marL="1600200" indent="-228600" defTabSz="954088" eaLnBrk="0" hangingPunct="0">
              <a:defRPr sz="2800">
                <a:solidFill>
                  <a:schemeClr val="tx1"/>
                </a:solidFill>
                <a:latin typeface="Times New Roman" charset="0"/>
                <a:ea typeface="ＭＳ Ｐゴシック" charset="0"/>
              </a:defRPr>
            </a:lvl4pPr>
            <a:lvl5pPr marL="2057400" indent="-228600" defTabSz="954088" eaLnBrk="0" hangingPunct="0">
              <a:defRPr sz="28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800">
                <a:solidFill>
                  <a:schemeClr val="tx1"/>
                </a:solidFill>
                <a:latin typeface="Times New Roman" charset="0"/>
                <a:ea typeface="ＭＳ Ｐゴシック" charset="0"/>
              </a:defRPr>
            </a:lvl9pPr>
          </a:lstStyle>
          <a:p>
            <a:pPr eaLnBrk="1" hangingPunct="1"/>
            <a:fld id="{7CF4757B-B326-A547-8DAC-D3455C3B7913}" type="slidenum">
              <a:rPr lang="fr-FR" sz="1300">
                <a:solidFill>
                  <a:srgbClr val="000000"/>
                </a:solidFill>
              </a:rPr>
              <a:pPr eaLnBrk="1" hangingPunct="1"/>
              <a:t>17</a:t>
            </a:fld>
            <a:endParaRPr lang="fr-FR" sz="1300">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2" name="Rectangle 11"/>
          <p:cNvSpPr>
            <a:spLocks noGrp="1" noChangeArrowheads="1"/>
          </p:cNvSpPr>
          <p:nvPr>
            <p:ph type="sldNum" sz="quarter" idx="5"/>
          </p:nvPr>
        </p:nvSpPr>
        <p:spPr>
          <a:xfrm>
            <a:off x="3883852" y="8684899"/>
            <a:ext cx="2972547" cy="4576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sz="2800">
                <a:solidFill>
                  <a:schemeClr val="tx1"/>
                </a:solidFill>
                <a:latin typeface="Times New Roman" charset="0"/>
                <a:ea typeface="ＭＳ Ｐゴシック" charset="0"/>
              </a:defRPr>
            </a:lvl1pPr>
            <a:lvl2pPr marL="742950" indent="-285750" defTabSz="954088" eaLnBrk="0" hangingPunct="0">
              <a:defRPr sz="2800">
                <a:solidFill>
                  <a:schemeClr val="tx1"/>
                </a:solidFill>
                <a:latin typeface="Times New Roman" charset="0"/>
                <a:ea typeface="ＭＳ Ｐゴシック" charset="0"/>
              </a:defRPr>
            </a:lvl2pPr>
            <a:lvl3pPr marL="1143000" indent="-228600" defTabSz="954088" eaLnBrk="0" hangingPunct="0">
              <a:defRPr sz="2800">
                <a:solidFill>
                  <a:schemeClr val="tx1"/>
                </a:solidFill>
                <a:latin typeface="Times New Roman" charset="0"/>
                <a:ea typeface="ＭＳ Ｐゴシック" charset="0"/>
              </a:defRPr>
            </a:lvl3pPr>
            <a:lvl4pPr marL="1600200" indent="-228600" defTabSz="954088" eaLnBrk="0" hangingPunct="0">
              <a:defRPr sz="2800">
                <a:solidFill>
                  <a:schemeClr val="tx1"/>
                </a:solidFill>
                <a:latin typeface="Times New Roman" charset="0"/>
                <a:ea typeface="ＭＳ Ｐゴシック" charset="0"/>
              </a:defRPr>
            </a:lvl4pPr>
            <a:lvl5pPr marL="2057400" indent="-228600" defTabSz="954088" eaLnBrk="0" hangingPunct="0">
              <a:defRPr sz="28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800">
                <a:solidFill>
                  <a:schemeClr val="tx1"/>
                </a:solidFill>
                <a:latin typeface="Times New Roman" charset="0"/>
                <a:ea typeface="ＭＳ Ｐゴシック" charset="0"/>
              </a:defRPr>
            </a:lvl9pPr>
          </a:lstStyle>
          <a:p>
            <a:pPr eaLnBrk="1" hangingPunct="1">
              <a:buFont typeface="Times New Roman" charset="0"/>
              <a:buNone/>
            </a:pPr>
            <a:fld id="{468CE594-0169-DC45-AB56-0BE6C6FE86E6}" type="slidenum">
              <a:rPr lang="fr-FR" sz="1300"/>
              <a:pPr eaLnBrk="1" hangingPunct="1">
                <a:buFont typeface="Times New Roman" charset="0"/>
                <a:buNone/>
              </a:pPr>
              <a:t>18</a:t>
            </a:fld>
            <a:endParaRPr lang="fr-FR" sz="1300"/>
          </a:p>
        </p:txBody>
      </p:sp>
      <p:sp>
        <p:nvSpPr>
          <p:cNvPr id="25603" name="Text Box 1"/>
          <p:cNvSpPr txBox="1">
            <a:spLocks noChangeArrowheads="1"/>
          </p:cNvSpPr>
          <p:nvPr/>
        </p:nvSpPr>
        <p:spPr bwMode="auto">
          <a:xfrm>
            <a:off x="3888656" y="8687824"/>
            <a:ext cx="2964540" cy="450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5400" tIns="47880" rIns="95400" bIns="4788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Times New Roman" charset="0"/>
                <a:ea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Times New Roman"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Times New Roman"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Times New Roman"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Times New Roman" charset="0"/>
                <a:ea typeface="ＭＳ Ｐゴシック" charset="0"/>
              </a:defRPr>
            </a:lvl9pPr>
          </a:lstStyle>
          <a:p>
            <a:pPr algn="r" eaLnBrk="1" hangingPunct="1"/>
            <a:fld id="{962C8DDB-708F-C14D-AA76-94C49D971288}" type="slidenum">
              <a:rPr lang="fr-FR" sz="1300">
                <a:solidFill>
                  <a:srgbClr val="000000"/>
                </a:solidFill>
                <a:cs typeface="DejaVu Sans" charset="0"/>
              </a:rPr>
              <a:pPr algn="r" eaLnBrk="1" hangingPunct="1"/>
              <a:t>18</a:t>
            </a:fld>
            <a:endParaRPr lang="fr-FR" sz="1300">
              <a:solidFill>
                <a:srgbClr val="000000"/>
              </a:solidFill>
              <a:cs typeface="DejaVu Sans" charset="0"/>
            </a:endParaRPr>
          </a:p>
        </p:txBody>
      </p:sp>
      <p:sp>
        <p:nvSpPr>
          <p:cNvPr id="25604" name="Text Box 2"/>
          <p:cNvSpPr txBox="1">
            <a:spLocks noChangeArrowheads="1"/>
          </p:cNvSpPr>
          <p:nvPr/>
        </p:nvSpPr>
        <p:spPr bwMode="auto">
          <a:xfrm>
            <a:off x="800794" y="685728"/>
            <a:ext cx="5261217" cy="3430097"/>
          </a:xfrm>
          <a:prstGeom prst="rect">
            <a:avLst/>
          </a:prstGeom>
          <a:solidFill>
            <a:srgbClr val="FFFFFF"/>
          </a:solidFill>
          <a:ln w="9360">
            <a:solidFill>
              <a:srgbClr val="000000"/>
            </a:solidFill>
            <a:miter lim="800000"/>
            <a:headEnd/>
            <a:tailEnd/>
          </a:ln>
        </p:spPr>
        <p:txBody>
          <a:bodyPr wrap="none" anchor="ctr"/>
          <a:lstStyle>
            <a:lvl1pPr eaLnBrk="0" hangingPunct="0">
              <a:defRPr sz="2800">
                <a:solidFill>
                  <a:schemeClr val="tx1"/>
                </a:solidFill>
                <a:latin typeface="Times New Roman" charset="0"/>
                <a:ea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eaLnBrk="1" hangingPunct="1"/>
            <a:endParaRPr lang="en-US">
              <a:cs typeface="DejaVu Sans" charset="0"/>
            </a:endParaRPr>
          </a:p>
        </p:txBody>
      </p:sp>
      <p:sp>
        <p:nvSpPr>
          <p:cNvPr id="25605" name="Rectangle 3"/>
          <p:cNvSpPr>
            <a:spLocks noGrp="1" noChangeArrowheads="1"/>
          </p:cNvSpPr>
          <p:nvPr>
            <p:ph type="body"/>
          </p:nvPr>
        </p:nvSpPr>
        <p:spPr>
          <a:xfrm>
            <a:off x="914508" y="4343912"/>
            <a:ext cx="5024181" cy="4109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none" anchor="ctr"/>
          <a:lstStyle/>
          <a:p>
            <a:endParaRPr lang="en-US">
              <a:latin typeface="Times New Roman" charset="0"/>
            </a:endParaRPr>
          </a:p>
        </p:txBody>
      </p:sp>
      <p:sp>
        <p:nvSpPr>
          <p:cNvPr id="25606" name="Text Box 4"/>
          <p:cNvSpPr txBox="1">
            <a:spLocks noChangeArrowheads="1"/>
          </p:cNvSpPr>
          <p:nvPr/>
        </p:nvSpPr>
        <p:spPr bwMode="auto">
          <a:xfrm>
            <a:off x="3888656" y="8687823"/>
            <a:ext cx="2970946" cy="456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5400" tIns="47880" rIns="95400" bIns="4788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Times New Roman" charset="0"/>
                <a:ea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Times New Roman"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Times New Roman"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Times New Roman"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Times New Roman" charset="0"/>
                <a:ea typeface="ＭＳ Ｐゴシック" charset="0"/>
              </a:defRPr>
            </a:lvl9pPr>
          </a:lstStyle>
          <a:p>
            <a:pPr algn="r" eaLnBrk="1" hangingPunct="1"/>
            <a:fld id="{CF7C3275-525A-4348-9BBE-D38E7F99DF22}" type="slidenum">
              <a:rPr lang="fr-FR" sz="1300">
                <a:solidFill>
                  <a:srgbClr val="000000"/>
                </a:solidFill>
                <a:cs typeface="DejaVu Sans" charset="0"/>
              </a:rPr>
              <a:pPr algn="r" eaLnBrk="1" hangingPunct="1"/>
              <a:t>18</a:t>
            </a:fld>
            <a:endParaRPr lang="fr-FR" sz="1300">
              <a:solidFill>
                <a:srgbClr val="000000"/>
              </a:solidFill>
              <a:cs typeface="DejaVu Sans"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Espace réservé de l'image des diapositives 1"/>
          <p:cNvSpPr>
            <a:spLocks noGrp="1" noRot="1" noChangeAspect="1" noTextEdit="1"/>
          </p:cNvSpPr>
          <p:nvPr>
            <p:ph type="sldImg"/>
          </p:nvPr>
        </p:nvSpPr>
        <p:spPr>
          <a:solidFill>
            <a:srgbClr val="FFFFFF"/>
          </a:solidFill>
          <a:ln/>
        </p:spPr>
      </p:sp>
      <p:sp>
        <p:nvSpPr>
          <p:cNvPr id="24579" name="Espace réservé des commentaires 2"/>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pPr eaLnBrk="1" hangingPunct="1"/>
            <a:endParaRPr lang="en-US">
              <a:latin typeface="Times New Roman" charset="0"/>
            </a:endParaRPr>
          </a:p>
        </p:txBody>
      </p:sp>
      <p:sp>
        <p:nvSpPr>
          <p:cNvPr id="24580" name="Espace réservé du numéro de diapositive 3"/>
          <p:cNvSpPr txBox="1">
            <a:spLocks noGrp="1"/>
          </p:cNvSpPr>
          <p:nvPr/>
        </p:nvSpPr>
        <p:spPr bwMode="auto">
          <a:xfrm>
            <a:off x="3887055" y="8687823"/>
            <a:ext cx="2970945" cy="456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427" tIns="47713" rIns="95427" bIns="47713" anchor="b"/>
          <a:lstStyle>
            <a:lvl1pPr defTabSz="954088" eaLnBrk="0" hangingPunct="0">
              <a:defRPr sz="2800">
                <a:solidFill>
                  <a:schemeClr val="tx1"/>
                </a:solidFill>
                <a:latin typeface="Times New Roman" charset="0"/>
                <a:ea typeface="ＭＳ Ｐゴシック" charset="0"/>
              </a:defRPr>
            </a:lvl1pPr>
            <a:lvl2pPr marL="742950" indent="-285750" defTabSz="954088" eaLnBrk="0" hangingPunct="0">
              <a:defRPr sz="2800">
                <a:solidFill>
                  <a:schemeClr val="tx1"/>
                </a:solidFill>
                <a:latin typeface="Times New Roman" charset="0"/>
                <a:ea typeface="ＭＳ Ｐゴシック" charset="0"/>
              </a:defRPr>
            </a:lvl2pPr>
            <a:lvl3pPr marL="1143000" indent="-228600" defTabSz="954088" eaLnBrk="0" hangingPunct="0">
              <a:defRPr sz="2800">
                <a:solidFill>
                  <a:schemeClr val="tx1"/>
                </a:solidFill>
                <a:latin typeface="Times New Roman" charset="0"/>
                <a:ea typeface="ＭＳ Ｐゴシック" charset="0"/>
              </a:defRPr>
            </a:lvl3pPr>
            <a:lvl4pPr marL="1600200" indent="-228600" defTabSz="954088" eaLnBrk="0" hangingPunct="0">
              <a:defRPr sz="2800">
                <a:solidFill>
                  <a:schemeClr val="tx1"/>
                </a:solidFill>
                <a:latin typeface="Times New Roman" charset="0"/>
                <a:ea typeface="ＭＳ Ｐゴシック" charset="0"/>
              </a:defRPr>
            </a:lvl4pPr>
            <a:lvl5pPr marL="2057400" indent="-228600" defTabSz="954088" eaLnBrk="0" hangingPunct="0">
              <a:defRPr sz="28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800">
                <a:solidFill>
                  <a:schemeClr val="tx1"/>
                </a:solidFill>
                <a:latin typeface="Times New Roman" charset="0"/>
                <a:ea typeface="ＭＳ Ｐゴシック" charset="0"/>
              </a:defRPr>
            </a:lvl9pPr>
          </a:lstStyle>
          <a:p>
            <a:pPr algn="r" eaLnBrk="1" hangingPunct="1"/>
            <a:fld id="{66420B11-E055-3844-8EAD-B1B5102D8F10}" type="slidenum">
              <a:rPr lang="fr-FR" sz="1300"/>
              <a:pPr algn="r" eaLnBrk="1" hangingPunct="1"/>
              <a:t>19</a:t>
            </a:fld>
            <a:endParaRPr lang="fr-FR" sz="13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Espace réservé de l'image des diapositives 1"/>
          <p:cNvSpPr>
            <a:spLocks noGrp="1" noRot="1" noChangeAspect="1" noTextEdit="1"/>
          </p:cNvSpPr>
          <p:nvPr>
            <p:ph type="sldImg"/>
          </p:nvPr>
        </p:nvSpPr>
        <p:spPr>
          <a:solidFill>
            <a:srgbClr val="FFFFFF"/>
          </a:solidFill>
          <a:ln/>
        </p:spPr>
      </p:sp>
      <p:sp>
        <p:nvSpPr>
          <p:cNvPr id="23555" name="Espace réservé des commentaires 2"/>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pPr eaLnBrk="1" hangingPunct="1"/>
            <a:endParaRPr lang="en-US">
              <a:latin typeface="Times New Roman" charset="0"/>
            </a:endParaRPr>
          </a:p>
        </p:txBody>
      </p:sp>
      <p:sp>
        <p:nvSpPr>
          <p:cNvPr id="23556" name="Espace réservé du numéro de diapositive 3"/>
          <p:cNvSpPr txBox="1">
            <a:spLocks noGrp="1"/>
          </p:cNvSpPr>
          <p:nvPr/>
        </p:nvSpPr>
        <p:spPr bwMode="auto">
          <a:xfrm>
            <a:off x="3887055" y="8687823"/>
            <a:ext cx="2970945" cy="456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427" tIns="47713" rIns="95427" bIns="47713" anchor="b"/>
          <a:lstStyle>
            <a:lvl1pPr defTabSz="954088" eaLnBrk="0" hangingPunct="0">
              <a:defRPr sz="2800">
                <a:solidFill>
                  <a:schemeClr val="tx1"/>
                </a:solidFill>
                <a:latin typeface="Times New Roman" charset="0"/>
                <a:ea typeface="ＭＳ Ｐゴシック" charset="0"/>
              </a:defRPr>
            </a:lvl1pPr>
            <a:lvl2pPr marL="742950" indent="-285750" defTabSz="954088" eaLnBrk="0" hangingPunct="0">
              <a:defRPr sz="2800">
                <a:solidFill>
                  <a:schemeClr val="tx1"/>
                </a:solidFill>
                <a:latin typeface="Times New Roman" charset="0"/>
                <a:ea typeface="ＭＳ Ｐゴシック" charset="0"/>
              </a:defRPr>
            </a:lvl2pPr>
            <a:lvl3pPr marL="1143000" indent="-228600" defTabSz="954088" eaLnBrk="0" hangingPunct="0">
              <a:defRPr sz="2800">
                <a:solidFill>
                  <a:schemeClr val="tx1"/>
                </a:solidFill>
                <a:latin typeface="Times New Roman" charset="0"/>
                <a:ea typeface="ＭＳ Ｐゴシック" charset="0"/>
              </a:defRPr>
            </a:lvl3pPr>
            <a:lvl4pPr marL="1600200" indent="-228600" defTabSz="954088" eaLnBrk="0" hangingPunct="0">
              <a:defRPr sz="2800">
                <a:solidFill>
                  <a:schemeClr val="tx1"/>
                </a:solidFill>
                <a:latin typeface="Times New Roman" charset="0"/>
                <a:ea typeface="ＭＳ Ｐゴシック" charset="0"/>
              </a:defRPr>
            </a:lvl4pPr>
            <a:lvl5pPr marL="2057400" indent="-228600" defTabSz="954088" eaLnBrk="0" hangingPunct="0">
              <a:defRPr sz="28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800">
                <a:solidFill>
                  <a:schemeClr val="tx1"/>
                </a:solidFill>
                <a:latin typeface="Times New Roman" charset="0"/>
                <a:ea typeface="ＭＳ Ｐゴシック" charset="0"/>
              </a:defRPr>
            </a:lvl9pPr>
          </a:lstStyle>
          <a:p>
            <a:pPr algn="r" eaLnBrk="1" hangingPunct="1"/>
            <a:fld id="{421CB6C9-2A3D-9A4D-9AA2-273EB174A871}" type="slidenum">
              <a:rPr lang="fr-FR" sz="1300"/>
              <a:pPr algn="r" eaLnBrk="1" hangingPunct="1"/>
              <a:t>36</a:t>
            </a:fld>
            <a:endParaRPr lang="fr-FR" sz="13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Espace réservé de l'image des diapositives 1"/>
          <p:cNvSpPr>
            <a:spLocks noGrp="1" noRot="1" noChangeAspect="1" noTextEdit="1"/>
          </p:cNvSpPr>
          <p:nvPr>
            <p:ph type="sldImg"/>
          </p:nvPr>
        </p:nvSpPr>
        <p:spPr>
          <a:xfrm>
            <a:off x="1143000" y="685800"/>
            <a:ext cx="4575175" cy="3430588"/>
          </a:xfrm>
          <a:ln/>
        </p:spPr>
      </p:sp>
      <p:sp>
        <p:nvSpPr>
          <p:cNvPr id="9219"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rPr>
              <a:t>Fluxes at global and regional scales are estimated from NWP models (ECMWF; NCEP; Era-Interim; CFSR; …), from ships (ICOADS), and mainly from remotely send measurements (IFREMER; HOAPS;WHOI;JFRO;…). This slides shows example of satellites used to estimate momentum and turbulent fluxes at IFREMER. </a:t>
            </a:r>
          </a:p>
        </p:txBody>
      </p:sp>
      <p:sp>
        <p:nvSpPr>
          <p:cNvPr id="9220" name="Espace réservé du numéro de diapositive 3"/>
          <p:cNvSpPr>
            <a:spLocks noGrp="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sz="2800">
                <a:solidFill>
                  <a:schemeClr val="tx1"/>
                </a:solidFill>
                <a:latin typeface="Times New Roman" charset="0"/>
                <a:ea typeface="ＭＳ Ｐゴシック" charset="0"/>
              </a:defRPr>
            </a:lvl1pPr>
            <a:lvl2pPr marL="742950" indent="-285750" defTabSz="954088" eaLnBrk="0" hangingPunct="0">
              <a:defRPr sz="2800">
                <a:solidFill>
                  <a:schemeClr val="tx1"/>
                </a:solidFill>
                <a:latin typeface="Times New Roman" charset="0"/>
                <a:ea typeface="ＭＳ Ｐゴシック" charset="0"/>
              </a:defRPr>
            </a:lvl2pPr>
            <a:lvl3pPr marL="1143000" indent="-228600" defTabSz="954088" eaLnBrk="0" hangingPunct="0">
              <a:defRPr sz="2800">
                <a:solidFill>
                  <a:schemeClr val="tx1"/>
                </a:solidFill>
                <a:latin typeface="Times New Roman" charset="0"/>
                <a:ea typeface="ＭＳ Ｐゴシック" charset="0"/>
              </a:defRPr>
            </a:lvl3pPr>
            <a:lvl4pPr marL="1600200" indent="-228600" defTabSz="954088" eaLnBrk="0" hangingPunct="0">
              <a:defRPr sz="2800">
                <a:solidFill>
                  <a:schemeClr val="tx1"/>
                </a:solidFill>
                <a:latin typeface="Times New Roman" charset="0"/>
                <a:ea typeface="ＭＳ Ｐゴシック" charset="0"/>
              </a:defRPr>
            </a:lvl4pPr>
            <a:lvl5pPr marL="2057400" indent="-228600" defTabSz="954088" eaLnBrk="0" hangingPunct="0">
              <a:defRPr sz="28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800">
                <a:solidFill>
                  <a:schemeClr val="tx1"/>
                </a:solidFill>
                <a:latin typeface="Times New Roman" charset="0"/>
                <a:ea typeface="ＭＳ Ｐゴシック" charset="0"/>
              </a:defRPr>
            </a:lvl9pPr>
          </a:lstStyle>
          <a:p>
            <a:pPr eaLnBrk="1" hangingPunct="1"/>
            <a:fld id="{7CF4757B-B326-A547-8DAC-D3455C3B7913}" type="slidenum">
              <a:rPr lang="fr-FR" sz="1300">
                <a:solidFill>
                  <a:srgbClr val="000000"/>
                </a:solidFill>
              </a:rPr>
              <a:pPr eaLnBrk="1" hangingPunct="1"/>
              <a:t>37</a:t>
            </a:fld>
            <a:endParaRPr lang="fr-FR" sz="1300">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2A3BA439-F737-334A-8317-4EA047FC2BE6}" type="slidenum">
              <a:rPr lang="en-US" sz="1200"/>
              <a:pPr/>
              <a:t>47</a:t>
            </a:fld>
            <a:endParaRPr lang="en-US" sz="1200"/>
          </a:p>
        </p:txBody>
      </p:sp>
      <p:sp>
        <p:nvSpPr>
          <p:cNvPr id="31747" name="Rectangle 2"/>
          <p:cNvSpPr>
            <a:spLocks noGrp="1" noRot="1" noChangeAspect="1" noChangeArrowheads="1"/>
          </p:cNvSpPr>
          <p:nvPr>
            <p:ph type="sldImg"/>
          </p:nvPr>
        </p:nvSpPr>
        <p:spPr>
          <a:solidFill>
            <a:srgbClr val="FFFFFF"/>
          </a:solidFill>
          <a:ln/>
        </p:spPr>
      </p:sp>
      <p:sp>
        <p:nvSpPr>
          <p:cNvPr id="31748"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6" y="3030540"/>
            <a:ext cx="11055351" cy="2090737"/>
          </a:xfrm>
          <a:prstGeom prst="rect">
            <a:avLst/>
          </a:prstGeom>
        </p:spPr>
        <p:txBody>
          <a:bodyPr lIns="91416" tIns="45709" rIns="91416" bIns="45709"/>
          <a:lstStyle/>
          <a:p>
            <a:r>
              <a:rPr lang="en-US" smtClean="0"/>
              <a:t>Click to edit Master title style</a:t>
            </a:r>
            <a:endParaRPr lang="en-GB"/>
          </a:p>
        </p:txBody>
      </p:sp>
      <p:sp>
        <p:nvSpPr>
          <p:cNvPr id="3" name="Subtitle 2"/>
          <p:cNvSpPr>
            <a:spLocks noGrp="1"/>
          </p:cNvSpPr>
          <p:nvPr>
            <p:ph type="subTitle" idx="1"/>
          </p:nvPr>
        </p:nvSpPr>
        <p:spPr>
          <a:xfrm>
            <a:off x="1951038" y="5527677"/>
            <a:ext cx="9102726" cy="2492374"/>
          </a:xfrm>
          <a:prstGeom prst="rect">
            <a:avLst/>
          </a:prstGeom>
        </p:spPr>
        <p:txBody>
          <a:bodyPr lIns="91416" tIns="45709" rIns="91416" bIns="45709"/>
          <a:lstStyle>
            <a:lvl1pPr marL="0" indent="0" algn="ctr">
              <a:buNone/>
              <a:defRPr/>
            </a:lvl1pPr>
            <a:lvl2pPr marL="457078" indent="0" algn="ctr">
              <a:buNone/>
              <a:defRPr/>
            </a:lvl2pPr>
            <a:lvl3pPr marL="914154" indent="0" algn="ctr">
              <a:buNone/>
              <a:defRPr/>
            </a:lvl3pPr>
            <a:lvl4pPr marL="1371230" indent="0" algn="ctr">
              <a:buNone/>
              <a:defRPr/>
            </a:lvl4pPr>
            <a:lvl5pPr marL="1828308" indent="0" algn="ctr">
              <a:buNone/>
              <a:defRPr/>
            </a:lvl5pPr>
            <a:lvl6pPr marL="2285384" indent="0" algn="ctr">
              <a:buNone/>
              <a:defRPr/>
            </a:lvl6pPr>
            <a:lvl7pPr marL="2742462" indent="0" algn="ctr">
              <a:buNone/>
              <a:defRPr/>
            </a:lvl7pPr>
            <a:lvl8pPr marL="3199539" indent="0" algn="ctr">
              <a:buNone/>
              <a:defRPr/>
            </a:lvl8pPr>
            <a:lvl9pPr marL="3656615" indent="0" algn="ctr">
              <a:buNone/>
              <a:defRPr/>
            </a:lvl9pPr>
          </a:lstStyle>
          <a:p>
            <a:r>
              <a:rPr lang="en-US" smtClean="0"/>
              <a:t>Click to edit Master subtitle style</a:t>
            </a:r>
            <a:endParaRPr lang="en-GB"/>
          </a:p>
        </p:txBody>
      </p:sp>
      <p:sp>
        <p:nvSpPr>
          <p:cNvPr id="4" name="Text Box 4"/>
          <p:cNvSpPr txBox="1">
            <a:spLocks noGrp="1" noChangeArrowheads="1"/>
          </p:cNvSpPr>
          <p:nvPr>
            <p:ph type="sldNum" sz="quarter" idx="10"/>
          </p:nvPr>
        </p:nvSpPr>
        <p:spPr>
          <a:ln/>
        </p:spPr>
        <p:txBody>
          <a:bodyPr/>
          <a:lstStyle>
            <a:lvl1pPr>
              <a:defRPr/>
            </a:lvl1pPr>
          </a:lstStyle>
          <a:p>
            <a:pPr>
              <a:defRPr/>
            </a:pPr>
            <a:fld id="{9D665999-AB9E-40F1-9F47-BF4630D995A3}" type="slidenum">
              <a:rPr lang="en-US"/>
              <a:pPr>
                <a:defRPr/>
              </a:pPr>
              <a:t>‹#›</a:t>
            </a:fld>
            <a:endParaRPr lang="en-US"/>
          </a:p>
        </p:txBody>
      </p:sp>
    </p:spTree>
    <p:extLst>
      <p:ext uri="{BB962C8B-B14F-4D97-AF65-F5344CB8AC3E}">
        <p14:creationId xmlns:p14="http://schemas.microsoft.com/office/powerpoint/2010/main" val="10442763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7" y="390525"/>
            <a:ext cx="11703049" cy="1625600"/>
          </a:xfrm>
          <a:prstGeom prst="rect">
            <a:avLst/>
          </a:prstGeom>
        </p:spPr>
        <p:txBody>
          <a:bodyPr lIns="91416" tIns="45709" rIns="91416" bIns="45709"/>
          <a:lstStyle/>
          <a:p>
            <a:r>
              <a:rPr lang="en-US" smtClean="0"/>
              <a:t>Click to edit Master title style</a:t>
            </a:r>
            <a:endParaRPr lang="en-GB"/>
          </a:p>
        </p:txBody>
      </p:sp>
      <p:sp>
        <p:nvSpPr>
          <p:cNvPr id="3" name="Vertical Text Placeholder 2"/>
          <p:cNvSpPr>
            <a:spLocks noGrp="1"/>
          </p:cNvSpPr>
          <p:nvPr>
            <p:ph type="body" orient="vert" idx="1"/>
          </p:nvPr>
        </p:nvSpPr>
        <p:spPr>
          <a:xfrm>
            <a:off x="650877" y="2276478"/>
            <a:ext cx="11703049" cy="6435724"/>
          </a:xfrm>
          <a:prstGeom prst="rect">
            <a:avLst/>
          </a:prstGeom>
        </p:spPr>
        <p:txBody>
          <a:bodyPr vert="eaVert" lIns="91416" tIns="45709" rIns="91416" bIns="45709"/>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Box 4"/>
          <p:cNvSpPr txBox="1">
            <a:spLocks noGrp="1" noChangeArrowheads="1"/>
          </p:cNvSpPr>
          <p:nvPr>
            <p:ph type="sldNum" sz="quarter" idx="10"/>
          </p:nvPr>
        </p:nvSpPr>
        <p:spPr>
          <a:ln/>
        </p:spPr>
        <p:txBody>
          <a:bodyPr/>
          <a:lstStyle>
            <a:lvl1pPr>
              <a:defRPr/>
            </a:lvl1pPr>
          </a:lstStyle>
          <a:p>
            <a:pPr>
              <a:defRPr/>
            </a:pPr>
            <a:fld id="{0672995E-BA89-49CE-A5AB-D43E69A8B13A}" type="slidenum">
              <a:rPr lang="en-US"/>
              <a:pPr>
                <a:defRPr/>
              </a:pPr>
              <a:t>‹#›</a:t>
            </a:fld>
            <a:endParaRPr lang="en-US"/>
          </a:p>
        </p:txBody>
      </p:sp>
    </p:spTree>
    <p:extLst>
      <p:ext uri="{BB962C8B-B14F-4D97-AF65-F5344CB8AC3E}">
        <p14:creationId xmlns:p14="http://schemas.microsoft.com/office/powerpoint/2010/main" val="1251377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4" y="390526"/>
            <a:ext cx="2925761" cy="8321674"/>
          </a:xfrm>
          <a:prstGeom prst="rect">
            <a:avLst/>
          </a:prstGeom>
        </p:spPr>
        <p:txBody>
          <a:bodyPr vert="eaVert" lIns="91416" tIns="45709" rIns="91416" bIns="45709"/>
          <a:lstStyle/>
          <a:p>
            <a:r>
              <a:rPr lang="en-US" smtClean="0"/>
              <a:t>Click to edit Master title style</a:t>
            </a:r>
            <a:endParaRPr lang="en-GB"/>
          </a:p>
        </p:txBody>
      </p:sp>
      <p:sp>
        <p:nvSpPr>
          <p:cNvPr id="3" name="Vertical Text Placeholder 2"/>
          <p:cNvSpPr>
            <a:spLocks noGrp="1"/>
          </p:cNvSpPr>
          <p:nvPr>
            <p:ph type="body" orient="vert" idx="1"/>
          </p:nvPr>
        </p:nvSpPr>
        <p:spPr>
          <a:xfrm>
            <a:off x="650876" y="390526"/>
            <a:ext cx="8624887" cy="8321674"/>
          </a:xfrm>
          <a:prstGeom prst="rect">
            <a:avLst/>
          </a:prstGeom>
        </p:spPr>
        <p:txBody>
          <a:bodyPr vert="eaVert" lIns="91416" tIns="45709" rIns="91416" bIns="45709"/>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Box 4"/>
          <p:cNvSpPr txBox="1">
            <a:spLocks noGrp="1" noChangeArrowheads="1"/>
          </p:cNvSpPr>
          <p:nvPr>
            <p:ph type="sldNum" sz="quarter" idx="10"/>
          </p:nvPr>
        </p:nvSpPr>
        <p:spPr>
          <a:ln/>
        </p:spPr>
        <p:txBody>
          <a:bodyPr/>
          <a:lstStyle>
            <a:lvl1pPr>
              <a:defRPr/>
            </a:lvl1pPr>
          </a:lstStyle>
          <a:p>
            <a:pPr>
              <a:defRPr/>
            </a:pPr>
            <a:fld id="{83E8BB14-3F82-452A-B3EC-78482FEB1958}" type="slidenum">
              <a:rPr lang="en-US"/>
              <a:pPr>
                <a:defRPr/>
              </a:pPr>
              <a:t>‹#›</a:t>
            </a:fld>
            <a:endParaRPr lang="en-US"/>
          </a:p>
        </p:txBody>
      </p:sp>
    </p:spTree>
    <p:extLst>
      <p:ext uri="{BB962C8B-B14F-4D97-AF65-F5344CB8AC3E}">
        <p14:creationId xmlns:p14="http://schemas.microsoft.com/office/powerpoint/2010/main" val="25020352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50240" y="0"/>
            <a:ext cx="11704320" cy="2275840"/>
          </a:xfrm>
          <a:prstGeom prst="rect">
            <a:avLst/>
          </a:prstGeom>
        </p:spPr>
        <p:txBody>
          <a:bodyPr lIns="124130" tIns="62065" rIns="124130" bIns="62065"/>
          <a:lstStyle/>
          <a:p>
            <a:r>
              <a:rPr lang="en-US" smtClean="0"/>
              <a:t>Click to edit Master title style</a:t>
            </a:r>
            <a:endParaRPr lang="en-GB"/>
          </a:p>
        </p:txBody>
      </p:sp>
      <p:sp>
        <p:nvSpPr>
          <p:cNvPr id="3" name="Date Placeholder 2"/>
          <p:cNvSpPr>
            <a:spLocks noGrp="1"/>
          </p:cNvSpPr>
          <p:nvPr>
            <p:ph type="dt" sz="half" idx="10"/>
          </p:nvPr>
        </p:nvSpPr>
        <p:spPr>
          <a:xfrm>
            <a:off x="9050095" y="9040144"/>
            <a:ext cx="2966720" cy="519289"/>
          </a:xfrm>
          <a:prstGeom prst="rect">
            <a:avLst/>
          </a:prstGeom>
        </p:spPr>
        <p:txBody>
          <a:bodyPr lIns="124130" tIns="62065" rIns="124130" bIns="62065"/>
          <a:lstStyle/>
          <a:p>
            <a:r>
              <a:rPr lang="en-US" dirty="0" smtClean="0"/>
              <a:t>4-6 November, 2013</a:t>
            </a:r>
            <a:endParaRPr lang="en-US" dirty="0"/>
          </a:p>
        </p:txBody>
      </p:sp>
      <p:sp>
        <p:nvSpPr>
          <p:cNvPr id="4" name="Footer Placeholder 3"/>
          <p:cNvSpPr>
            <a:spLocks noGrp="1"/>
          </p:cNvSpPr>
          <p:nvPr>
            <p:ph type="ftr" sz="quarter" idx="11"/>
          </p:nvPr>
        </p:nvSpPr>
        <p:spPr>
          <a:xfrm>
            <a:off x="937480" y="9040144"/>
            <a:ext cx="4050453" cy="519289"/>
          </a:xfrm>
          <a:prstGeom prst="rect">
            <a:avLst/>
          </a:prstGeom>
        </p:spPr>
        <p:txBody>
          <a:bodyPr lIns="124130" tIns="62065" rIns="124130" bIns="62065"/>
          <a:lstStyle/>
          <a:p>
            <a:r>
              <a:rPr lang="en-US" smtClean="0"/>
              <a:t>CLIVAR/GODAE ORA-IP</a:t>
            </a:r>
            <a:endParaRPr lang="en-US" dirty="0"/>
          </a:p>
        </p:txBody>
      </p:sp>
      <p:sp>
        <p:nvSpPr>
          <p:cNvPr id="5" name="Slide Number Placeholder 4"/>
          <p:cNvSpPr>
            <a:spLocks noGrp="1"/>
          </p:cNvSpPr>
          <p:nvPr>
            <p:ph type="sldNum" sz="quarter" idx="12"/>
          </p:nvPr>
        </p:nvSpPr>
        <p:spPr/>
        <p:txBody>
          <a:bodyPr/>
          <a:lstStyle/>
          <a:p>
            <a:fld id="{2754ED01-E2A0-4C1E-8E21-014B99041579}" type="slidenum">
              <a:rPr lang="en-US" smtClean="0"/>
              <a:pPr/>
              <a:t>‹#›</a:t>
            </a:fld>
            <a:endParaRPr lang="en-US" dirty="0"/>
          </a:p>
        </p:txBody>
      </p:sp>
    </p:spTree>
    <p:extLst>
      <p:ext uri="{BB962C8B-B14F-4D97-AF65-F5344CB8AC3E}">
        <p14:creationId xmlns:p14="http://schemas.microsoft.com/office/powerpoint/2010/main" val="793561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7" y="390525"/>
            <a:ext cx="11703049" cy="1625600"/>
          </a:xfrm>
          <a:prstGeom prst="rect">
            <a:avLst/>
          </a:prstGeom>
        </p:spPr>
        <p:txBody>
          <a:bodyPr lIns="91416" tIns="45709" rIns="91416" bIns="45709"/>
          <a:lstStyle/>
          <a:p>
            <a:r>
              <a:rPr lang="en-US" smtClean="0"/>
              <a:t>Click to edit Master title style</a:t>
            </a:r>
            <a:endParaRPr lang="en-GB"/>
          </a:p>
        </p:txBody>
      </p:sp>
      <p:sp>
        <p:nvSpPr>
          <p:cNvPr id="3" name="Content Placeholder 2"/>
          <p:cNvSpPr>
            <a:spLocks noGrp="1"/>
          </p:cNvSpPr>
          <p:nvPr>
            <p:ph idx="1"/>
          </p:nvPr>
        </p:nvSpPr>
        <p:spPr>
          <a:xfrm>
            <a:off x="650877" y="2276478"/>
            <a:ext cx="11703049" cy="6435724"/>
          </a:xfrm>
          <a:prstGeom prst="rect">
            <a:avLst/>
          </a:prstGeom>
        </p:spPr>
        <p:txBody>
          <a:bodyPr lIns="91416" tIns="45709" rIns="91416" bIns="45709"/>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Box 4"/>
          <p:cNvSpPr txBox="1">
            <a:spLocks noGrp="1" noChangeArrowheads="1"/>
          </p:cNvSpPr>
          <p:nvPr>
            <p:ph type="sldNum" sz="quarter" idx="10"/>
          </p:nvPr>
        </p:nvSpPr>
        <p:spPr>
          <a:ln/>
        </p:spPr>
        <p:txBody>
          <a:bodyPr/>
          <a:lstStyle>
            <a:lvl1pPr>
              <a:defRPr/>
            </a:lvl1pPr>
          </a:lstStyle>
          <a:p>
            <a:pPr>
              <a:defRPr/>
            </a:pPr>
            <a:fld id="{A8CF0959-BC92-4CC7-BC6C-9438FDC9FB27}" type="slidenum">
              <a:rPr lang="en-US"/>
              <a:pPr>
                <a:defRPr/>
              </a:pPr>
              <a:t>‹#›</a:t>
            </a:fld>
            <a:endParaRPr lang="en-US"/>
          </a:p>
        </p:txBody>
      </p:sp>
    </p:spTree>
    <p:extLst>
      <p:ext uri="{BB962C8B-B14F-4D97-AF65-F5344CB8AC3E}">
        <p14:creationId xmlns:p14="http://schemas.microsoft.com/office/powerpoint/2010/main" val="33300839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5" y="6267452"/>
            <a:ext cx="11053761" cy="1936750"/>
          </a:xfrm>
          <a:prstGeom prst="rect">
            <a:avLst/>
          </a:prstGeom>
        </p:spPr>
        <p:txBody>
          <a:bodyPr lIns="91416" tIns="45709" rIns="91416" bIns="45709"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1027115" y="4133851"/>
            <a:ext cx="11053761" cy="2133601"/>
          </a:xfrm>
          <a:prstGeom prst="rect">
            <a:avLst/>
          </a:prstGeom>
        </p:spPr>
        <p:txBody>
          <a:bodyPr lIns="91416" tIns="45709" rIns="91416" bIns="45709" anchor="b"/>
          <a:lstStyle>
            <a:lvl1pPr marL="0" indent="0">
              <a:buNone/>
              <a:defRPr sz="2100"/>
            </a:lvl1pPr>
            <a:lvl2pPr marL="457078" indent="0">
              <a:buNone/>
              <a:defRPr sz="1900"/>
            </a:lvl2pPr>
            <a:lvl3pPr marL="914154" indent="0">
              <a:buNone/>
              <a:defRPr sz="1600"/>
            </a:lvl3pPr>
            <a:lvl4pPr marL="1371230" indent="0">
              <a:buNone/>
              <a:defRPr sz="1400"/>
            </a:lvl4pPr>
            <a:lvl5pPr marL="1828308" indent="0">
              <a:buNone/>
              <a:defRPr sz="1400"/>
            </a:lvl5pPr>
            <a:lvl6pPr marL="2285384" indent="0">
              <a:buNone/>
              <a:defRPr sz="1400"/>
            </a:lvl6pPr>
            <a:lvl7pPr marL="2742462" indent="0">
              <a:buNone/>
              <a:defRPr sz="1400"/>
            </a:lvl7pPr>
            <a:lvl8pPr marL="3199539" indent="0">
              <a:buNone/>
              <a:defRPr sz="1400"/>
            </a:lvl8pPr>
            <a:lvl9pPr marL="3656615" indent="0">
              <a:buNone/>
              <a:defRPr sz="1400"/>
            </a:lvl9pPr>
          </a:lstStyle>
          <a:p>
            <a:pPr lvl="0"/>
            <a:r>
              <a:rPr lang="en-US" smtClean="0"/>
              <a:t>Click to edit Master text styles</a:t>
            </a:r>
          </a:p>
        </p:txBody>
      </p:sp>
      <p:sp>
        <p:nvSpPr>
          <p:cNvPr id="4" name="Text Box 4"/>
          <p:cNvSpPr txBox="1">
            <a:spLocks noGrp="1" noChangeArrowheads="1"/>
          </p:cNvSpPr>
          <p:nvPr>
            <p:ph type="sldNum" sz="quarter" idx="10"/>
          </p:nvPr>
        </p:nvSpPr>
        <p:spPr>
          <a:ln/>
        </p:spPr>
        <p:txBody>
          <a:bodyPr/>
          <a:lstStyle>
            <a:lvl1pPr>
              <a:defRPr/>
            </a:lvl1pPr>
          </a:lstStyle>
          <a:p>
            <a:pPr>
              <a:defRPr/>
            </a:pPr>
            <a:fld id="{9F6FC31E-9414-45D8-81BC-17EFB551D507}" type="slidenum">
              <a:rPr lang="en-US"/>
              <a:pPr>
                <a:defRPr/>
              </a:pPr>
              <a:t>‹#›</a:t>
            </a:fld>
            <a:endParaRPr lang="en-US"/>
          </a:p>
        </p:txBody>
      </p:sp>
    </p:spTree>
    <p:extLst>
      <p:ext uri="{BB962C8B-B14F-4D97-AF65-F5344CB8AC3E}">
        <p14:creationId xmlns:p14="http://schemas.microsoft.com/office/powerpoint/2010/main" val="23287395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7" y="390525"/>
            <a:ext cx="11703049" cy="1625600"/>
          </a:xfrm>
          <a:prstGeom prst="rect">
            <a:avLst/>
          </a:prstGeom>
        </p:spPr>
        <p:txBody>
          <a:bodyPr lIns="91416" tIns="45709" rIns="91416" bIns="45709"/>
          <a:lstStyle/>
          <a:p>
            <a:r>
              <a:rPr lang="en-US" smtClean="0"/>
              <a:t>Click to edit Master title style</a:t>
            </a:r>
            <a:endParaRPr lang="en-GB"/>
          </a:p>
        </p:txBody>
      </p:sp>
      <p:sp>
        <p:nvSpPr>
          <p:cNvPr id="3" name="Content Placeholder 2"/>
          <p:cNvSpPr>
            <a:spLocks noGrp="1"/>
          </p:cNvSpPr>
          <p:nvPr>
            <p:ph sz="half" idx="1"/>
          </p:nvPr>
        </p:nvSpPr>
        <p:spPr>
          <a:xfrm>
            <a:off x="650878" y="2276478"/>
            <a:ext cx="5775324" cy="6435724"/>
          </a:xfrm>
          <a:prstGeom prst="rect">
            <a:avLst/>
          </a:prstGeom>
        </p:spPr>
        <p:txBody>
          <a:bodyPr lIns="91416" tIns="45709" rIns="91416" bIns="45709"/>
          <a:lstStyle>
            <a:lvl1pPr>
              <a:defRPr sz="2900"/>
            </a:lvl1pPr>
            <a:lvl2pPr>
              <a:defRPr sz="2400"/>
            </a:lvl2pPr>
            <a:lvl3pPr>
              <a:defRPr sz="21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578602" y="2276478"/>
            <a:ext cx="5775324" cy="6435724"/>
          </a:xfrm>
          <a:prstGeom prst="rect">
            <a:avLst/>
          </a:prstGeom>
        </p:spPr>
        <p:txBody>
          <a:bodyPr lIns="91416" tIns="45709" rIns="91416" bIns="45709"/>
          <a:lstStyle>
            <a:lvl1pPr>
              <a:defRPr sz="2900"/>
            </a:lvl1pPr>
            <a:lvl2pPr>
              <a:defRPr sz="2400"/>
            </a:lvl2pPr>
            <a:lvl3pPr>
              <a:defRPr sz="21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Box 4"/>
          <p:cNvSpPr txBox="1">
            <a:spLocks noGrp="1" noChangeArrowheads="1"/>
          </p:cNvSpPr>
          <p:nvPr>
            <p:ph type="sldNum" sz="quarter" idx="10"/>
          </p:nvPr>
        </p:nvSpPr>
        <p:spPr>
          <a:ln/>
        </p:spPr>
        <p:txBody>
          <a:bodyPr/>
          <a:lstStyle>
            <a:lvl1pPr>
              <a:defRPr/>
            </a:lvl1pPr>
          </a:lstStyle>
          <a:p>
            <a:pPr>
              <a:defRPr/>
            </a:pPr>
            <a:fld id="{16A58356-9C11-4E5E-B589-95AC57805E00}" type="slidenum">
              <a:rPr lang="en-US"/>
              <a:pPr>
                <a:defRPr/>
              </a:pPr>
              <a:t>‹#›</a:t>
            </a:fld>
            <a:endParaRPr lang="en-US"/>
          </a:p>
        </p:txBody>
      </p:sp>
    </p:spTree>
    <p:extLst>
      <p:ext uri="{BB962C8B-B14F-4D97-AF65-F5344CB8AC3E}">
        <p14:creationId xmlns:p14="http://schemas.microsoft.com/office/powerpoint/2010/main" val="10680996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7" y="390525"/>
            <a:ext cx="11703049" cy="1625600"/>
          </a:xfrm>
          <a:prstGeom prst="rect">
            <a:avLst/>
          </a:prstGeom>
        </p:spPr>
        <p:txBody>
          <a:bodyPr lIns="91416" tIns="45709" rIns="91416" bIns="45709"/>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650876" y="2182813"/>
            <a:ext cx="5745163" cy="909638"/>
          </a:xfrm>
          <a:prstGeom prst="rect">
            <a:avLst/>
          </a:prstGeom>
        </p:spPr>
        <p:txBody>
          <a:bodyPr lIns="91416" tIns="45709" rIns="91416" bIns="45709" anchor="b"/>
          <a:lstStyle>
            <a:lvl1pPr marL="0" indent="0">
              <a:buNone/>
              <a:defRPr sz="2400" b="1"/>
            </a:lvl1pPr>
            <a:lvl2pPr marL="457078" indent="0">
              <a:buNone/>
              <a:defRPr sz="2100" b="1"/>
            </a:lvl2pPr>
            <a:lvl3pPr marL="914154" indent="0">
              <a:buNone/>
              <a:defRPr sz="1900" b="1"/>
            </a:lvl3pPr>
            <a:lvl4pPr marL="1371230" indent="0">
              <a:buNone/>
              <a:defRPr sz="1600" b="1"/>
            </a:lvl4pPr>
            <a:lvl5pPr marL="1828308" indent="0">
              <a:buNone/>
              <a:defRPr sz="1600" b="1"/>
            </a:lvl5pPr>
            <a:lvl6pPr marL="2285384" indent="0">
              <a:buNone/>
              <a:defRPr sz="1600" b="1"/>
            </a:lvl6pPr>
            <a:lvl7pPr marL="2742462" indent="0">
              <a:buNone/>
              <a:defRPr sz="1600" b="1"/>
            </a:lvl7pPr>
            <a:lvl8pPr marL="3199539" indent="0">
              <a:buNone/>
              <a:defRPr sz="1600" b="1"/>
            </a:lvl8pPr>
            <a:lvl9pPr marL="36566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6" y="3092452"/>
            <a:ext cx="5745163" cy="5619750"/>
          </a:xfrm>
          <a:prstGeom prst="rect">
            <a:avLst/>
          </a:prstGeom>
        </p:spPr>
        <p:txBody>
          <a:bodyPr lIns="91416" tIns="45709" rIns="91416" bIns="45709"/>
          <a:lstStyle>
            <a:lvl1pPr>
              <a:defRPr sz="2400"/>
            </a:lvl1pPr>
            <a:lvl2pPr>
              <a:defRPr sz="21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605590" y="2182813"/>
            <a:ext cx="5748336" cy="909638"/>
          </a:xfrm>
          <a:prstGeom prst="rect">
            <a:avLst/>
          </a:prstGeom>
        </p:spPr>
        <p:txBody>
          <a:bodyPr lIns="91416" tIns="45709" rIns="91416" bIns="45709" anchor="b"/>
          <a:lstStyle>
            <a:lvl1pPr marL="0" indent="0">
              <a:buNone/>
              <a:defRPr sz="2400" b="1"/>
            </a:lvl1pPr>
            <a:lvl2pPr marL="457078" indent="0">
              <a:buNone/>
              <a:defRPr sz="2100" b="1"/>
            </a:lvl2pPr>
            <a:lvl3pPr marL="914154" indent="0">
              <a:buNone/>
              <a:defRPr sz="1900" b="1"/>
            </a:lvl3pPr>
            <a:lvl4pPr marL="1371230" indent="0">
              <a:buNone/>
              <a:defRPr sz="1600" b="1"/>
            </a:lvl4pPr>
            <a:lvl5pPr marL="1828308" indent="0">
              <a:buNone/>
              <a:defRPr sz="1600" b="1"/>
            </a:lvl5pPr>
            <a:lvl6pPr marL="2285384" indent="0">
              <a:buNone/>
              <a:defRPr sz="1600" b="1"/>
            </a:lvl6pPr>
            <a:lvl7pPr marL="2742462" indent="0">
              <a:buNone/>
              <a:defRPr sz="1600" b="1"/>
            </a:lvl7pPr>
            <a:lvl8pPr marL="3199539" indent="0">
              <a:buNone/>
              <a:defRPr sz="1600" b="1"/>
            </a:lvl8pPr>
            <a:lvl9pPr marL="36566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90" y="3092452"/>
            <a:ext cx="5748336" cy="5619750"/>
          </a:xfrm>
          <a:prstGeom prst="rect">
            <a:avLst/>
          </a:prstGeom>
        </p:spPr>
        <p:txBody>
          <a:bodyPr lIns="91416" tIns="45709" rIns="91416" bIns="45709"/>
          <a:lstStyle>
            <a:lvl1pPr>
              <a:defRPr sz="2400"/>
            </a:lvl1pPr>
            <a:lvl2pPr>
              <a:defRPr sz="21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Text Box 4"/>
          <p:cNvSpPr txBox="1">
            <a:spLocks noGrp="1" noChangeArrowheads="1"/>
          </p:cNvSpPr>
          <p:nvPr>
            <p:ph type="sldNum" sz="quarter" idx="10"/>
          </p:nvPr>
        </p:nvSpPr>
        <p:spPr>
          <a:ln/>
        </p:spPr>
        <p:txBody>
          <a:bodyPr/>
          <a:lstStyle>
            <a:lvl1pPr>
              <a:defRPr/>
            </a:lvl1pPr>
          </a:lstStyle>
          <a:p>
            <a:pPr>
              <a:defRPr/>
            </a:pPr>
            <a:fld id="{78A4EE1E-03DC-46DE-A0B8-E49A6D99A12A}" type="slidenum">
              <a:rPr lang="en-US"/>
              <a:pPr>
                <a:defRPr/>
              </a:pPr>
              <a:t>‹#›</a:t>
            </a:fld>
            <a:endParaRPr lang="en-US"/>
          </a:p>
        </p:txBody>
      </p:sp>
    </p:spTree>
    <p:extLst>
      <p:ext uri="{BB962C8B-B14F-4D97-AF65-F5344CB8AC3E}">
        <p14:creationId xmlns:p14="http://schemas.microsoft.com/office/powerpoint/2010/main" val="13310525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7" y="390525"/>
            <a:ext cx="11703049" cy="1625600"/>
          </a:xfrm>
          <a:prstGeom prst="rect">
            <a:avLst/>
          </a:prstGeom>
        </p:spPr>
        <p:txBody>
          <a:bodyPr lIns="91416" tIns="45709" rIns="91416" bIns="45709"/>
          <a:lstStyle/>
          <a:p>
            <a:r>
              <a:rPr lang="en-US" smtClean="0"/>
              <a:t>Click to edit Master title style</a:t>
            </a:r>
            <a:endParaRPr lang="en-GB"/>
          </a:p>
        </p:txBody>
      </p:sp>
      <p:sp>
        <p:nvSpPr>
          <p:cNvPr id="3" name="Text Box 4"/>
          <p:cNvSpPr txBox="1">
            <a:spLocks noGrp="1" noChangeArrowheads="1"/>
          </p:cNvSpPr>
          <p:nvPr>
            <p:ph type="sldNum" sz="quarter" idx="10"/>
          </p:nvPr>
        </p:nvSpPr>
        <p:spPr>
          <a:ln/>
        </p:spPr>
        <p:txBody>
          <a:bodyPr/>
          <a:lstStyle>
            <a:lvl1pPr>
              <a:defRPr/>
            </a:lvl1pPr>
          </a:lstStyle>
          <a:p>
            <a:pPr>
              <a:defRPr/>
            </a:pPr>
            <a:fld id="{F10D7D07-41FC-467A-BEC4-33AB6ADD9CF4}" type="slidenum">
              <a:rPr lang="en-US"/>
              <a:pPr>
                <a:defRPr/>
              </a:pPr>
              <a:t>‹#›</a:t>
            </a:fld>
            <a:endParaRPr lang="en-US"/>
          </a:p>
        </p:txBody>
      </p:sp>
    </p:spTree>
    <p:extLst>
      <p:ext uri="{BB962C8B-B14F-4D97-AF65-F5344CB8AC3E}">
        <p14:creationId xmlns:p14="http://schemas.microsoft.com/office/powerpoint/2010/main" val="23739138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4"/>
          <p:cNvSpPr txBox="1">
            <a:spLocks noGrp="1" noChangeArrowheads="1"/>
          </p:cNvSpPr>
          <p:nvPr>
            <p:ph type="sldNum" sz="quarter" idx="10"/>
          </p:nvPr>
        </p:nvSpPr>
        <p:spPr>
          <a:ln/>
        </p:spPr>
        <p:txBody>
          <a:bodyPr/>
          <a:lstStyle>
            <a:lvl1pPr>
              <a:defRPr/>
            </a:lvl1pPr>
          </a:lstStyle>
          <a:p>
            <a:pPr>
              <a:defRPr/>
            </a:pPr>
            <a:fld id="{4536330D-5C25-4542-AEDC-A16288BA13D6}" type="slidenum">
              <a:rPr lang="en-US"/>
              <a:pPr>
                <a:defRPr/>
              </a:pPr>
              <a:t>‹#›</a:t>
            </a:fld>
            <a:endParaRPr lang="en-US"/>
          </a:p>
        </p:txBody>
      </p:sp>
    </p:spTree>
    <p:extLst>
      <p:ext uri="{BB962C8B-B14F-4D97-AF65-F5344CB8AC3E}">
        <p14:creationId xmlns:p14="http://schemas.microsoft.com/office/powerpoint/2010/main" val="7530810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6" y="388943"/>
            <a:ext cx="4278312" cy="1652586"/>
          </a:xfrm>
          <a:prstGeom prst="rect">
            <a:avLst/>
          </a:prstGeom>
        </p:spPr>
        <p:txBody>
          <a:bodyPr lIns="91416" tIns="45709" rIns="91416" bIns="45709" anchor="b"/>
          <a:lstStyle>
            <a:lvl1pPr algn="l">
              <a:defRPr sz="2100" b="1"/>
            </a:lvl1pPr>
          </a:lstStyle>
          <a:p>
            <a:r>
              <a:rPr lang="en-US" smtClean="0"/>
              <a:t>Click to edit Master title style</a:t>
            </a:r>
            <a:endParaRPr lang="en-GB"/>
          </a:p>
        </p:txBody>
      </p:sp>
      <p:sp>
        <p:nvSpPr>
          <p:cNvPr id="3" name="Content Placeholder 2"/>
          <p:cNvSpPr>
            <a:spLocks noGrp="1"/>
          </p:cNvSpPr>
          <p:nvPr>
            <p:ph idx="1"/>
          </p:nvPr>
        </p:nvSpPr>
        <p:spPr>
          <a:xfrm>
            <a:off x="5084763" y="388939"/>
            <a:ext cx="7269163" cy="8323264"/>
          </a:xfrm>
          <a:prstGeom prst="rect">
            <a:avLst/>
          </a:prstGeom>
        </p:spPr>
        <p:txBody>
          <a:bodyPr lIns="91416" tIns="45709" rIns="91416" bIns="45709"/>
          <a:lstStyle>
            <a:lvl1pPr>
              <a:defRPr sz="3200"/>
            </a:lvl1pPr>
            <a:lvl2pPr>
              <a:defRPr sz="29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50876" y="2041526"/>
            <a:ext cx="4278312" cy="6670674"/>
          </a:xfrm>
          <a:prstGeom prst="rect">
            <a:avLst/>
          </a:prstGeom>
        </p:spPr>
        <p:txBody>
          <a:bodyPr lIns="91416" tIns="45709" rIns="91416" bIns="45709"/>
          <a:lstStyle>
            <a:lvl1pPr marL="0" indent="0">
              <a:buNone/>
              <a:defRPr sz="1400"/>
            </a:lvl1pPr>
            <a:lvl2pPr marL="457078" indent="0">
              <a:buNone/>
              <a:defRPr sz="1300"/>
            </a:lvl2pPr>
            <a:lvl3pPr marL="914154" indent="0">
              <a:buNone/>
              <a:defRPr sz="1100"/>
            </a:lvl3pPr>
            <a:lvl4pPr marL="1371230" indent="0">
              <a:buNone/>
              <a:defRPr sz="1000"/>
            </a:lvl4pPr>
            <a:lvl5pPr marL="1828308" indent="0">
              <a:buNone/>
              <a:defRPr sz="1000"/>
            </a:lvl5pPr>
            <a:lvl6pPr marL="2285384" indent="0">
              <a:buNone/>
              <a:defRPr sz="1000"/>
            </a:lvl6pPr>
            <a:lvl7pPr marL="2742462" indent="0">
              <a:buNone/>
              <a:defRPr sz="1000"/>
            </a:lvl7pPr>
            <a:lvl8pPr marL="3199539" indent="0">
              <a:buNone/>
              <a:defRPr sz="1000"/>
            </a:lvl8pPr>
            <a:lvl9pPr marL="3656615" indent="0">
              <a:buNone/>
              <a:defRPr sz="1000"/>
            </a:lvl9pPr>
          </a:lstStyle>
          <a:p>
            <a:pPr lvl="0"/>
            <a:r>
              <a:rPr lang="en-US" smtClean="0"/>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pPr>
              <a:defRPr/>
            </a:pPr>
            <a:fld id="{44DC62CE-8656-47FA-AF10-3C0747739261}" type="slidenum">
              <a:rPr lang="en-US"/>
              <a:pPr>
                <a:defRPr/>
              </a:pPr>
              <a:t>‹#›</a:t>
            </a:fld>
            <a:endParaRPr lang="en-US"/>
          </a:p>
        </p:txBody>
      </p:sp>
    </p:spTree>
    <p:extLst>
      <p:ext uri="{BB962C8B-B14F-4D97-AF65-F5344CB8AC3E}">
        <p14:creationId xmlns:p14="http://schemas.microsoft.com/office/powerpoint/2010/main" val="5273741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9" y="6827839"/>
            <a:ext cx="7802563" cy="806449"/>
          </a:xfrm>
          <a:prstGeom prst="rect">
            <a:avLst/>
          </a:prstGeom>
        </p:spPr>
        <p:txBody>
          <a:bodyPr lIns="91416" tIns="45709" rIns="91416" bIns="45709" anchor="b"/>
          <a:lstStyle>
            <a:lvl1pPr algn="l">
              <a:defRPr sz="2100" b="1"/>
            </a:lvl1pPr>
          </a:lstStyle>
          <a:p>
            <a:r>
              <a:rPr lang="en-US" smtClean="0"/>
              <a:t>Click to edit Master title style</a:t>
            </a:r>
            <a:endParaRPr lang="en-GB"/>
          </a:p>
        </p:txBody>
      </p:sp>
      <p:sp>
        <p:nvSpPr>
          <p:cNvPr id="3" name="Picture Placeholder 2"/>
          <p:cNvSpPr>
            <a:spLocks noGrp="1"/>
          </p:cNvSpPr>
          <p:nvPr>
            <p:ph type="pic" idx="1"/>
          </p:nvPr>
        </p:nvSpPr>
        <p:spPr>
          <a:xfrm>
            <a:off x="2549529" y="871538"/>
            <a:ext cx="7802563" cy="5851527"/>
          </a:xfrm>
          <a:prstGeom prst="rect">
            <a:avLst/>
          </a:prstGeom>
        </p:spPr>
        <p:txBody>
          <a:bodyPr lIns="91416" tIns="45709" rIns="91416" bIns="45709"/>
          <a:lstStyle>
            <a:lvl1pPr marL="0" indent="0">
              <a:buNone/>
              <a:defRPr sz="3200"/>
            </a:lvl1pPr>
            <a:lvl2pPr marL="457078" indent="0">
              <a:buNone/>
              <a:defRPr sz="2900"/>
            </a:lvl2pPr>
            <a:lvl3pPr marL="914154" indent="0">
              <a:buNone/>
              <a:defRPr sz="2400"/>
            </a:lvl3pPr>
            <a:lvl4pPr marL="1371230" indent="0">
              <a:buNone/>
              <a:defRPr sz="2100"/>
            </a:lvl4pPr>
            <a:lvl5pPr marL="1828308" indent="0">
              <a:buNone/>
              <a:defRPr sz="2100"/>
            </a:lvl5pPr>
            <a:lvl6pPr marL="2285384" indent="0">
              <a:buNone/>
              <a:defRPr sz="2100"/>
            </a:lvl6pPr>
            <a:lvl7pPr marL="2742462" indent="0">
              <a:buNone/>
              <a:defRPr sz="2100"/>
            </a:lvl7pPr>
            <a:lvl8pPr marL="3199539" indent="0">
              <a:buNone/>
              <a:defRPr sz="2100"/>
            </a:lvl8pPr>
            <a:lvl9pPr marL="3656615" indent="0">
              <a:buNone/>
              <a:defRPr sz="2100"/>
            </a:lvl9pPr>
          </a:lstStyle>
          <a:p>
            <a:pPr lvl="0"/>
            <a:endParaRPr lang="en-GB" noProof="0" smtClean="0">
              <a:sym typeface="Gill Sans Light" charset="0"/>
            </a:endParaRPr>
          </a:p>
        </p:txBody>
      </p:sp>
      <p:sp>
        <p:nvSpPr>
          <p:cNvPr id="4" name="Text Placeholder 3"/>
          <p:cNvSpPr>
            <a:spLocks noGrp="1"/>
          </p:cNvSpPr>
          <p:nvPr>
            <p:ph type="body" sz="half" idx="2"/>
          </p:nvPr>
        </p:nvSpPr>
        <p:spPr>
          <a:xfrm>
            <a:off x="2549529" y="7634291"/>
            <a:ext cx="7802563" cy="1144587"/>
          </a:xfrm>
          <a:prstGeom prst="rect">
            <a:avLst/>
          </a:prstGeom>
        </p:spPr>
        <p:txBody>
          <a:bodyPr lIns="91416" tIns="45709" rIns="91416" bIns="45709"/>
          <a:lstStyle>
            <a:lvl1pPr marL="0" indent="0">
              <a:buNone/>
              <a:defRPr sz="1400"/>
            </a:lvl1pPr>
            <a:lvl2pPr marL="457078" indent="0">
              <a:buNone/>
              <a:defRPr sz="1300"/>
            </a:lvl2pPr>
            <a:lvl3pPr marL="914154" indent="0">
              <a:buNone/>
              <a:defRPr sz="1100"/>
            </a:lvl3pPr>
            <a:lvl4pPr marL="1371230" indent="0">
              <a:buNone/>
              <a:defRPr sz="1000"/>
            </a:lvl4pPr>
            <a:lvl5pPr marL="1828308" indent="0">
              <a:buNone/>
              <a:defRPr sz="1000"/>
            </a:lvl5pPr>
            <a:lvl6pPr marL="2285384" indent="0">
              <a:buNone/>
              <a:defRPr sz="1000"/>
            </a:lvl6pPr>
            <a:lvl7pPr marL="2742462" indent="0">
              <a:buNone/>
              <a:defRPr sz="1000"/>
            </a:lvl7pPr>
            <a:lvl8pPr marL="3199539" indent="0">
              <a:buNone/>
              <a:defRPr sz="1000"/>
            </a:lvl8pPr>
            <a:lvl9pPr marL="3656615" indent="0">
              <a:buNone/>
              <a:defRPr sz="1000"/>
            </a:lvl9pPr>
          </a:lstStyle>
          <a:p>
            <a:pPr lvl="0"/>
            <a:r>
              <a:rPr lang="en-US" smtClean="0"/>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pPr>
              <a:defRPr/>
            </a:pPr>
            <a:fld id="{0843C4A6-74D7-4D9E-B0A2-3E2D089EC770}" type="slidenum">
              <a:rPr lang="en-US"/>
              <a:pPr>
                <a:defRPr/>
              </a:pPr>
              <a:t>‹#›</a:t>
            </a:fld>
            <a:endParaRPr lang="en-US"/>
          </a:p>
        </p:txBody>
      </p:sp>
    </p:spTree>
    <p:extLst>
      <p:ext uri="{BB962C8B-B14F-4D97-AF65-F5344CB8AC3E}">
        <p14:creationId xmlns:p14="http://schemas.microsoft.com/office/powerpoint/2010/main" val="29850936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eg"/><Relationship Id="rId1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1"/>
          <p:cNvSpPr>
            <a:spLocks/>
          </p:cNvSpPr>
          <p:nvPr/>
        </p:nvSpPr>
        <p:spPr bwMode="auto">
          <a:xfrm>
            <a:off x="-36000" y="0"/>
            <a:ext cx="13055128" cy="939801"/>
          </a:xfrm>
          <a:prstGeom prst="rect">
            <a:avLst/>
          </a:prstGeom>
          <a:solidFill>
            <a:schemeClr val="accent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en-GB"/>
          </a:p>
        </p:txBody>
      </p:sp>
      <p:pic>
        <p:nvPicPr>
          <p:cNvPr id="1027" name="Picture 2"/>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264902" y="185739"/>
            <a:ext cx="1574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028" name="Rectangle 3"/>
          <p:cNvSpPr>
            <a:spLocks/>
          </p:cNvSpPr>
          <p:nvPr/>
        </p:nvSpPr>
        <p:spPr bwMode="auto">
          <a:xfrm>
            <a:off x="10462840" y="9505949"/>
            <a:ext cx="2632447"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en-US" sz="1100" dirty="0">
                <a:solidFill>
                  <a:schemeClr val="tx1"/>
                </a:solidFill>
                <a:latin typeface="Gill Sans" charset="0"/>
                <a:ea typeface="Gill Sans" charset="0"/>
                <a:cs typeface="Gill Sans" charset="0"/>
                <a:sym typeface="Gill Sans" charset="0"/>
              </a:rPr>
              <a:t>ESA UNCLASSIFIED - For Official Use</a:t>
            </a:r>
          </a:p>
        </p:txBody>
      </p:sp>
      <p:sp>
        <p:nvSpPr>
          <p:cNvPr id="2" name="Text Box 4"/>
          <p:cNvSpPr txBox="1">
            <a:spLocks noGrp="1" noChangeArrowheads="1"/>
          </p:cNvSpPr>
          <p:nvPr>
            <p:ph type="sldNum" sz="quarter" idx="4"/>
          </p:nvPr>
        </p:nvSpPr>
        <p:spPr bwMode="auto">
          <a:xfrm>
            <a:off x="6324601" y="9271003"/>
            <a:ext cx="342901" cy="3555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16" tIns="45709" rIns="91416" bIns="45709" numCol="1" anchor="t" anchorCtr="0" compatLnSpc="1">
            <a:prstTxWarp prst="textNoShape">
              <a:avLst/>
            </a:prstTxWarp>
          </a:bodyPr>
          <a:lstStyle>
            <a:lvl1pPr algn="ctr">
              <a:defRPr sz="1900" smtClean="0">
                <a:solidFill>
                  <a:schemeClr val="tx1"/>
                </a:solidFill>
                <a:latin typeface="+mn-lt"/>
                <a:ea typeface="Gill Sans Light" charset="0"/>
                <a:cs typeface="Gill Sans Light" charset="0"/>
              </a:defRPr>
            </a:lvl1pPr>
            <a:lvl2pPr algn="l">
              <a:defRPr sz="1300">
                <a:solidFill>
                  <a:schemeClr val="tx1"/>
                </a:solidFill>
                <a:latin typeface="+mn-lt"/>
              </a:defRPr>
            </a:lvl2pPr>
            <a:lvl3pPr algn="l">
              <a:defRPr sz="1300">
                <a:solidFill>
                  <a:schemeClr val="tx1"/>
                </a:solidFill>
                <a:latin typeface="+mn-lt"/>
              </a:defRPr>
            </a:lvl3pPr>
            <a:lvl4pPr algn="l">
              <a:defRPr sz="1300">
                <a:solidFill>
                  <a:schemeClr val="tx1"/>
                </a:solidFill>
                <a:latin typeface="+mn-lt"/>
              </a:defRPr>
            </a:lvl4pPr>
            <a:lvl5pPr algn="l">
              <a:defRPr sz="1300">
                <a:solidFill>
                  <a:schemeClr val="tx1"/>
                </a:solidFill>
                <a:latin typeface="+mn-lt"/>
              </a:defRPr>
            </a:lvl5pPr>
            <a:lvl6pPr fontAlgn="base">
              <a:spcBef>
                <a:spcPct val="0"/>
              </a:spcBef>
              <a:spcAft>
                <a:spcPct val="0"/>
              </a:spcAft>
              <a:defRPr sz="1300">
                <a:solidFill>
                  <a:schemeClr val="tx1"/>
                </a:solidFill>
                <a:latin typeface="+mn-lt"/>
              </a:defRPr>
            </a:lvl6pPr>
            <a:lvl7pPr fontAlgn="base">
              <a:spcBef>
                <a:spcPct val="0"/>
              </a:spcBef>
              <a:spcAft>
                <a:spcPct val="0"/>
              </a:spcAft>
              <a:defRPr sz="1300">
                <a:solidFill>
                  <a:schemeClr val="tx1"/>
                </a:solidFill>
                <a:latin typeface="+mn-lt"/>
              </a:defRPr>
            </a:lvl7pPr>
            <a:lvl8pPr fontAlgn="base">
              <a:spcBef>
                <a:spcPct val="0"/>
              </a:spcBef>
              <a:spcAft>
                <a:spcPct val="0"/>
              </a:spcAft>
              <a:defRPr sz="1300">
                <a:solidFill>
                  <a:schemeClr val="tx1"/>
                </a:solidFill>
                <a:latin typeface="+mn-lt"/>
              </a:defRPr>
            </a:lvl8pPr>
            <a:lvl9pPr fontAlgn="base">
              <a:spcBef>
                <a:spcPct val="0"/>
              </a:spcBef>
              <a:spcAft>
                <a:spcPct val="0"/>
              </a:spcAft>
              <a:defRPr sz="1300">
                <a:solidFill>
                  <a:schemeClr val="tx1"/>
                </a:solidFill>
                <a:latin typeface="+mn-lt"/>
              </a:defRPr>
            </a:lvl9pPr>
          </a:lstStyle>
          <a:p>
            <a:pPr>
              <a:defRPr/>
            </a:pPr>
            <a:fld id="{055D9824-DD55-45C7-8D42-E7B9907240C8}" type="slidenum">
              <a:rPr lang="en-US"/>
              <a:pPr>
                <a:defRPr/>
              </a:pPr>
              <a:t>‹#›</a:t>
            </a:fld>
            <a:endParaRPr lang="en-US"/>
          </a:p>
        </p:txBody>
      </p:sp>
      <p:sp>
        <p:nvSpPr>
          <p:cNvPr id="1030" name="Rectangle 5"/>
          <p:cNvSpPr>
            <a:spLocks/>
          </p:cNvSpPr>
          <p:nvPr/>
        </p:nvSpPr>
        <p:spPr bwMode="auto">
          <a:xfrm rot="16200000">
            <a:off x="-472851" y="8394973"/>
            <a:ext cx="1349101" cy="1368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en-US" sz="1100" dirty="0" smtClean="0">
                <a:solidFill>
                  <a:schemeClr val="tx1"/>
                </a:solidFill>
                <a:ea typeface="Gill Sans Light" charset="0"/>
                <a:cs typeface="Gill Sans Light" charset="0"/>
              </a:rPr>
              <a:t>Ppm v01</a:t>
            </a:r>
            <a:endParaRPr lang="en-US" sz="1100" dirty="0">
              <a:solidFill>
                <a:schemeClr val="tx1"/>
              </a:solidFill>
              <a:ea typeface="Gill Sans Light" charset="0"/>
              <a:cs typeface="Gill Sans Light"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hf hdr="0" ftr="0" dt="0"/>
  <p:txStyles>
    <p:titleStyle>
      <a:lvl1pPr algn="ctr" rtl="0" eaLnBrk="0" fontAlgn="base" hangingPunct="0">
        <a:spcBef>
          <a:spcPct val="0"/>
        </a:spcBef>
        <a:spcAft>
          <a:spcPct val="0"/>
        </a:spcAft>
        <a:defRPr sz="7200">
          <a:solidFill>
            <a:schemeClr val="tx1"/>
          </a:solidFill>
          <a:latin typeface="+mj-lt"/>
          <a:ea typeface="+mj-ea"/>
          <a:cs typeface="+mj-cs"/>
          <a:sym typeface="Gill Sans Light" charset="0"/>
        </a:defRPr>
      </a:lvl1pPr>
      <a:lvl2pPr algn="ctr" rtl="0" eaLnBrk="0" fontAlgn="base" hangingPunct="0">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2pPr>
      <a:lvl3pPr algn="ctr" rtl="0" eaLnBrk="0" fontAlgn="base" hangingPunct="0">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3pPr>
      <a:lvl4pPr algn="ctr" rtl="0" eaLnBrk="0" fontAlgn="base" hangingPunct="0">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4pPr>
      <a:lvl5pPr algn="ctr" rtl="0" eaLnBrk="0" fontAlgn="base" hangingPunct="0">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5pPr>
      <a:lvl6pPr marL="457078" algn="ctr" rtl="0" fontAlgn="base">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6pPr>
      <a:lvl7pPr marL="914154" algn="ctr" rtl="0" fontAlgn="base">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7pPr>
      <a:lvl8pPr marL="1371230" algn="ctr" rtl="0" fontAlgn="base">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8pPr>
      <a:lvl9pPr marL="1828308" algn="ctr" rtl="0" fontAlgn="base">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9pPr>
    </p:titleStyle>
    <p:bodyStyle>
      <a:lvl1pPr marL="342809" indent="-342809" algn="ctr" rtl="0" eaLnBrk="0" fontAlgn="base" hangingPunct="0">
        <a:spcBef>
          <a:spcPct val="0"/>
        </a:spcBef>
        <a:spcAft>
          <a:spcPct val="0"/>
        </a:spcAft>
        <a:defRPr sz="3800">
          <a:solidFill>
            <a:schemeClr val="tx1"/>
          </a:solidFill>
          <a:latin typeface="+mn-lt"/>
          <a:ea typeface="+mn-ea"/>
          <a:cs typeface="+mn-cs"/>
          <a:sym typeface="Gill Sans Light" charset="0"/>
        </a:defRPr>
      </a:lvl1pPr>
      <a:lvl2pPr marL="742750" indent="-285672" algn="ctr" rtl="0" eaLnBrk="0" fontAlgn="base" hangingPunct="0">
        <a:spcBef>
          <a:spcPct val="0"/>
        </a:spcBef>
        <a:spcAft>
          <a:spcPct val="0"/>
        </a:spcAft>
        <a:defRPr sz="3800">
          <a:solidFill>
            <a:schemeClr val="tx1"/>
          </a:solidFill>
          <a:latin typeface="+mn-lt"/>
          <a:ea typeface="+mn-ea"/>
          <a:cs typeface="+mn-cs"/>
          <a:sym typeface="Gill Sans Light" charset="0"/>
        </a:defRPr>
      </a:lvl2pPr>
      <a:lvl3pPr marL="1142694" indent="-228538" algn="ctr" rtl="0" eaLnBrk="0" fontAlgn="base" hangingPunct="0">
        <a:spcBef>
          <a:spcPct val="0"/>
        </a:spcBef>
        <a:spcAft>
          <a:spcPct val="0"/>
        </a:spcAft>
        <a:defRPr sz="3800">
          <a:solidFill>
            <a:schemeClr val="tx1"/>
          </a:solidFill>
          <a:latin typeface="+mn-lt"/>
          <a:ea typeface="+mn-ea"/>
          <a:cs typeface="+mn-cs"/>
          <a:sym typeface="Gill Sans Light" charset="0"/>
        </a:defRPr>
      </a:lvl3pPr>
      <a:lvl4pPr marL="1599770" indent="-228538" algn="ctr" rtl="0" eaLnBrk="0" fontAlgn="base" hangingPunct="0">
        <a:spcBef>
          <a:spcPct val="0"/>
        </a:spcBef>
        <a:spcAft>
          <a:spcPct val="0"/>
        </a:spcAft>
        <a:defRPr sz="3800">
          <a:solidFill>
            <a:schemeClr val="tx1"/>
          </a:solidFill>
          <a:latin typeface="+mn-lt"/>
          <a:ea typeface="+mn-ea"/>
          <a:cs typeface="+mn-cs"/>
          <a:sym typeface="Gill Sans Light" charset="0"/>
        </a:defRPr>
      </a:lvl4pPr>
      <a:lvl5pPr marL="2056846" indent="-228538" algn="ctr" rtl="0" eaLnBrk="0" fontAlgn="base" hangingPunct="0">
        <a:spcBef>
          <a:spcPct val="0"/>
        </a:spcBef>
        <a:spcAft>
          <a:spcPct val="0"/>
        </a:spcAft>
        <a:defRPr sz="3800">
          <a:solidFill>
            <a:schemeClr val="tx1"/>
          </a:solidFill>
          <a:latin typeface="+mn-lt"/>
          <a:ea typeface="+mn-ea"/>
          <a:cs typeface="+mn-cs"/>
          <a:sym typeface="Gill Sans Light" charset="0"/>
        </a:defRPr>
      </a:lvl5pPr>
      <a:lvl6pPr marL="457078" algn="ctr" rtl="0" fontAlgn="base">
        <a:spcBef>
          <a:spcPct val="0"/>
        </a:spcBef>
        <a:spcAft>
          <a:spcPct val="0"/>
        </a:spcAft>
        <a:defRPr sz="3800">
          <a:solidFill>
            <a:schemeClr val="tx1"/>
          </a:solidFill>
          <a:latin typeface="+mn-lt"/>
          <a:ea typeface="+mn-ea"/>
          <a:cs typeface="+mn-cs"/>
          <a:sym typeface="Gill Sans Light" charset="0"/>
        </a:defRPr>
      </a:lvl6pPr>
      <a:lvl7pPr marL="914154" algn="ctr" rtl="0" fontAlgn="base">
        <a:spcBef>
          <a:spcPct val="0"/>
        </a:spcBef>
        <a:spcAft>
          <a:spcPct val="0"/>
        </a:spcAft>
        <a:defRPr sz="3800">
          <a:solidFill>
            <a:schemeClr val="tx1"/>
          </a:solidFill>
          <a:latin typeface="+mn-lt"/>
          <a:ea typeface="+mn-ea"/>
          <a:cs typeface="+mn-cs"/>
          <a:sym typeface="Gill Sans Light" charset="0"/>
        </a:defRPr>
      </a:lvl7pPr>
      <a:lvl8pPr marL="1371230" algn="ctr" rtl="0" fontAlgn="base">
        <a:spcBef>
          <a:spcPct val="0"/>
        </a:spcBef>
        <a:spcAft>
          <a:spcPct val="0"/>
        </a:spcAft>
        <a:defRPr sz="3800">
          <a:solidFill>
            <a:schemeClr val="tx1"/>
          </a:solidFill>
          <a:latin typeface="+mn-lt"/>
          <a:ea typeface="+mn-ea"/>
          <a:cs typeface="+mn-cs"/>
          <a:sym typeface="Gill Sans Light" charset="0"/>
        </a:defRPr>
      </a:lvl8pPr>
      <a:lvl9pPr marL="1828308" algn="ctr" rtl="0" fontAlgn="base">
        <a:spcBef>
          <a:spcPct val="0"/>
        </a:spcBef>
        <a:spcAft>
          <a:spcPct val="0"/>
        </a:spcAft>
        <a:defRPr sz="3800">
          <a:solidFill>
            <a:schemeClr val="tx1"/>
          </a:solidFill>
          <a:latin typeface="+mn-lt"/>
          <a:ea typeface="+mn-ea"/>
          <a:cs typeface="+mn-cs"/>
          <a:sym typeface="Gill Sans Light" charset="0"/>
        </a:defRPr>
      </a:lvl9pPr>
    </p:bodyStyle>
    <p:otherStyle>
      <a:defPPr>
        <a:defRPr lang="en-US"/>
      </a:defPPr>
      <a:lvl1pPr marL="0" algn="l" defTabSz="914154" rtl="0" eaLnBrk="1" latinLnBrk="0" hangingPunct="1">
        <a:defRPr sz="1900" kern="1200">
          <a:solidFill>
            <a:schemeClr val="tx1"/>
          </a:solidFill>
          <a:latin typeface="+mn-lt"/>
          <a:ea typeface="+mn-ea"/>
          <a:cs typeface="+mn-cs"/>
        </a:defRPr>
      </a:lvl1pPr>
      <a:lvl2pPr marL="457078" algn="l" defTabSz="914154" rtl="0" eaLnBrk="1" latinLnBrk="0" hangingPunct="1">
        <a:defRPr sz="1900" kern="1200">
          <a:solidFill>
            <a:schemeClr val="tx1"/>
          </a:solidFill>
          <a:latin typeface="+mn-lt"/>
          <a:ea typeface="+mn-ea"/>
          <a:cs typeface="+mn-cs"/>
        </a:defRPr>
      </a:lvl2pPr>
      <a:lvl3pPr marL="914154" algn="l" defTabSz="914154" rtl="0" eaLnBrk="1" latinLnBrk="0" hangingPunct="1">
        <a:defRPr sz="1900" kern="1200">
          <a:solidFill>
            <a:schemeClr val="tx1"/>
          </a:solidFill>
          <a:latin typeface="+mn-lt"/>
          <a:ea typeface="+mn-ea"/>
          <a:cs typeface="+mn-cs"/>
        </a:defRPr>
      </a:lvl3pPr>
      <a:lvl4pPr marL="1371230" algn="l" defTabSz="914154" rtl="0" eaLnBrk="1" latinLnBrk="0" hangingPunct="1">
        <a:defRPr sz="1900" kern="1200">
          <a:solidFill>
            <a:schemeClr val="tx1"/>
          </a:solidFill>
          <a:latin typeface="+mn-lt"/>
          <a:ea typeface="+mn-ea"/>
          <a:cs typeface="+mn-cs"/>
        </a:defRPr>
      </a:lvl4pPr>
      <a:lvl5pPr marL="1828308" algn="l" defTabSz="914154" rtl="0" eaLnBrk="1" latinLnBrk="0" hangingPunct="1">
        <a:defRPr sz="1900" kern="1200">
          <a:solidFill>
            <a:schemeClr val="tx1"/>
          </a:solidFill>
          <a:latin typeface="+mn-lt"/>
          <a:ea typeface="+mn-ea"/>
          <a:cs typeface="+mn-cs"/>
        </a:defRPr>
      </a:lvl5pPr>
      <a:lvl6pPr marL="2285384" algn="l" defTabSz="914154" rtl="0" eaLnBrk="1" latinLnBrk="0" hangingPunct="1">
        <a:defRPr sz="1900" kern="1200">
          <a:solidFill>
            <a:schemeClr val="tx1"/>
          </a:solidFill>
          <a:latin typeface="+mn-lt"/>
          <a:ea typeface="+mn-ea"/>
          <a:cs typeface="+mn-cs"/>
        </a:defRPr>
      </a:lvl6pPr>
      <a:lvl7pPr marL="2742462" algn="l" defTabSz="914154" rtl="0" eaLnBrk="1" latinLnBrk="0" hangingPunct="1">
        <a:defRPr sz="1900" kern="1200">
          <a:solidFill>
            <a:schemeClr val="tx1"/>
          </a:solidFill>
          <a:latin typeface="+mn-lt"/>
          <a:ea typeface="+mn-ea"/>
          <a:cs typeface="+mn-cs"/>
        </a:defRPr>
      </a:lvl7pPr>
      <a:lvl8pPr marL="3199539" algn="l" defTabSz="914154" rtl="0" eaLnBrk="1" latinLnBrk="0" hangingPunct="1">
        <a:defRPr sz="1900" kern="1200">
          <a:solidFill>
            <a:schemeClr val="tx1"/>
          </a:solidFill>
          <a:latin typeface="+mn-lt"/>
          <a:ea typeface="+mn-ea"/>
          <a:cs typeface="+mn-cs"/>
        </a:defRPr>
      </a:lvl8pPr>
      <a:lvl9pPr marL="3656615" algn="l" defTabSz="914154"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4" Type="http://schemas.microsoft.com/office/2007/relationships/hdphoto" Target="../media/hdphoto1.wdp"/><Relationship Id="rId5" Type="http://schemas.openxmlformats.org/officeDocument/2006/relationships/image" Target="../media/image4.png"/><Relationship Id="rId6" Type="http://schemas.openxmlformats.org/officeDocument/2006/relationships/image" Target="../media/image5.png"/><Relationship Id="rId7" Type="http://schemas.microsoft.com/office/2007/relationships/hdphoto" Target="../media/hdphoto2.wdp"/><Relationship Id="rId8" Type="http://schemas.openxmlformats.org/officeDocument/2006/relationships/hyperlink" Target="mailto:pierre.philippe.mathieu@esa.int" TargetMode="External"/><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hyperlink" Target="ftp://ecco2.jpl.nasa.gov/data9/articles/WindWork/huang_2004_energy.pdf" TargetMode="External"/><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png"/><Relationship Id="rId1" Type="http://schemas.openxmlformats.org/officeDocument/2006/relationships/slideLayout" Target="../slideLayouts/slideLayout12.xml"/><Relationship Id="rId2" Type="http://schemas.openxmlformats.org/officeDocument/2006/relationships/image" Target="../media/image26.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30.png"/></Relationships>
</file>

<file path=ppt/slides/_rels/slide19.xml.rels><?xml version="1.0" encoding="UTF-8" standalone="yes"?>
<Relationships xmlns="http://schemas.openxmlformats.org/package/2006/relationships"><Relationship Id="rId11" Type="http://schemas.openxmlformats.org/officeDocument/2006/relationships/image" Target="../media/image32.wmf"/><Relationship Id="rId12" Type="http://schemas.openxmlformats.org/officeDocument/2006/relationships/oleObject" Target="../embeddings/oleObject3.bin"/><Relationship Id="rId13" Type="http://schemas.openxmlformats.org/officeDocument/2006/relationships/image" Target="../media/image33.wmf"/><Relationship Id="rId14" Type="http://schemas.openxmlformats.org/officeDocument/2006/relationships/oleObject" Target="../embeddings/oleObject4.bin"/><Relationship Id="rId15" Type="http://schemas.openxmlformats.org/officeDocument/2006/relationships/image" Target="../media/image34.wmf"/><Relationship Id="rId16" Type="http://schemas.openxmlformats.org/officeDocument/2006/relationships/image" Target="../media/image39.png"/><Relationship Id="rId1" Type="http://schemas.openxmlformats.org/officeDocument/2006/relationships/vmlDrawing" Target="../drawings/vmlDrawing1.vml"/><Relationship Id="rId2" Type="http://schemas.openxmlformats.org/officeDocument/2006/relationships/slideLayout" Target="../slideLayouts/slideLayout7.xml"/><Relationship Id="rId3" Type="http://schemas.openxmlformats.org/officeDocument/2006/relationships/notesSlide" Target="../notesSlides/notesSlide5.xml"/><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image" Target="../media/image38.png"/><Relationship Id="rId8" Type="http://schemas.openxmlformats.org/officeDocument/2006/relationships/oleObject" Target="../embeddings/oleObject1.bin"/><Relationship Id="rId9" Type="http://schemas.openxmlformats.org/officeDocument/2006/relationships/image" Target="../media/image31.wmf"/><Relationship Id="rId10" Type="http://schemas.openxmlformats.org/officeDocument/2006/relationships/oleObject" Target="../embeddings/oleObject2.bin"/></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w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image" Target="../media/image47.png"/><Relationship Id="rId8"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2.png"/><Relationship Id="rId6" Type="http://schemas.openxmlformats.org/officeDocument/2006/relationships/image" Target="../media/image53.png"/><Relationship Id="rId7" Type="http://schemas.openxmlformats.org/officeDocument/2006/relationships/image" Target="../media/image54.png"/><Relationship Id="rId8"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 Id="rId3" Type="http://schemas.openxmlformats.org/officeDocument/2006/relationships/image" Target="../media/image5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png"/><Relationship Id="rId5" Type="http://schemas.openxmlformats.org/officeDocument/2006/relationships/image" Target="../media/image8.png"/><Relationship Id="rId6" Type="http://schemas.openxmlformats.org/officeDocument/2006/relationships/image" Target="../media/image9.gif"/><Relationship Id="rId7" Type="http://schemas.openxmlformats.org/officeDocument/2006/relationships/image" Target="../media/image10.png"/><Relationship Id="rId1" Type="http://schemas.microsoft.com/office/2007/relationships/media" Target="file://localhost/Users/pierre/Desktop/to_do_talk_wdac/talk_ppm_clivar_heat_v01.ppt_media/image_palierskeptics-2.mov" TargetMode="External"/><Relationship Id="rId2" Type="http://schemas.openxmlformats.org/officeDocument/2006/relationships/video" Target="file://localhost/Users/pierre/Desktop/to_do_talk_wdac/talk_ppm_clivar_heat_v01.ppt_media/image_palierskeptics-2.mov"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6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62.png"/><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6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 Id="rId3" Type="http://schemas.openxmlformats.org/officeDocument/2006/relationships/image" Target="../media/image6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6.png"/><Relationship Id="rId3" Type="http://schemas.openxmlformats.org/officeDocument/2006/relationships/image" Target="../media/image6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8.png"/></Relationships>
</file>

<file path=ppt/slides/_rels/slide41.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wmf"/><Relationship Id="rId5" Type="http://schemas.openxmlformats.org/officeDocument/2006/relationships/oleObject" Target="../embeddings/oleObject5.bin"/><Relationship Id="rId6" Type="http://schemas.openxmlformats.org/officeDocument/2006/relationships/image" Target="../media/image69.wmf"/><Relationship Id="rId7" Type="http://schemas.openxmlformats.org/officeDocument/2006/relationships/image" Target="../media/image72.wmf"/><Relationship Id="rId1" Type="http://schemas.openxmlformats.org/officeDocument/2006/relationships/vmlDrawing" Target="../drawings/vmlDrawing2.vml"/><Relationship Id="rId2"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7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76.jpeg"/><Relationship Id="rId4" Type="http://schemas.openxmlformats.org/officeDocument/2006/relationships/image" Target="../media/image77.jpeg"/><Relationship Id="rId1" Type="http://schemas.openxmlformats.org/officeDocument/2006/relationships/slideLayout" Target="../slideLayouts/slideLayout2.xml"/><Relationship Id="rId2" Type="http://schemas.openxmlformats.org/officeDocument/2006/relationships/image" Target="../media/image7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7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image" Target="../media/image47.png"/><Relationship Id="rId5" Type="http://schemas.openxmlformats.org/officeDocument/2006/relationships/image" Target="../media/image53.png"/><Relationship Id="rId1" Type="http://schemas.openxmlformats.org/officeDocument/2006/relationships/slideLayout" Target="../slideLayouts/slideLayout2.xml"/><Relationship Id="rId2" Type="http://schemas.openxmlformats.org/officeDocument/2006/relationships/hyperlink" Target="http://seaflux.or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0.png"/><Relationship Id="rId3" Type="http://schemas.openxmlformats.org/officeDocument/2006/relationships/image" Target="../media/image81.png"/></Relationships>
</file>

<file path=ppt/slides/_rels/slide52.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80.png"/><Relationship Id="rId1" Type="http://schemas.openxmlformats.org/officeDocument/2006/relationships/slideLayout" Target="../slideLayouts/slideLayout7.xml"/><Relationship Id="rId2" Type="http://schemas.openxmlformats.org/officeDocument/2006/relationships/image" Target="../media/image82.png"/></Relationships>
</file>

<file path=ppt/slides/_rels/slide6.xml.rels><?xml version="1.0" encoding="UTF-8" standalone="yes"?>
<Relationships xmlns="http://schemas.openxmlformats.org/package/2006/relationships"><Relationship Id="rId3" Type="http://schemas.openxmlformats.org/officeDocument/2006/relationships/hyperlink" Target="http://simpleclimate.wordpress.com/2013/03/30/diving-deep-into-ocean-data-uncovers-missing-heat-treasure/10.1002/grl.50382" TargetMode="External"/><Relationship Id="rId4"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9" descr="SED_walltilt_1920x1200"/>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7" descr="51_url_white_HI.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9712" y="268288"/>
            <a:ext cx="981612" cy="169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4"/>
          <p:cNvSpPr>
            <a:spLocks/>
          </p:cNvSpPr>
          <p:nvPr/>
        </p:nvSpPr>
        <p:spPr bwMode="auto">
          <a:xfrm>
            <a:off x="2366787" y="1383161"/>
            <a:ext cx="8888141" cy="1477415"/>
          </a:xfrm>
          <a:prstGeom prst="rect">
            <a:avLst/>
          </a:prstGeom>
          <a:solidFill>
            <a:srgbClr val="000000">
              <a:alpha val="40839"/>
            </a:srgbClr>
          </a:solidFill>
          <a:ln>
            <a:noFill/>
          </a:ln>
          <a:effectLst>
            <a:outerShdw blurRad="114300" dist="101599" dir="3180003" algn="ctr" rotWithShape="0">
              <a:schemeClr val="bg2">
                <a:alpha val="75000"/>
              </a:schemeClr>
            </a:outerShdw>
          </a:effectLst>
          <a:extLst>
            <a:ext uri="{91240B29-F687-4f45-9708-019B960494DF}">
              <a14:hiddenLine xmlns:a14="http://schemas.microsoft.com/office/drawing/2010/main" w="12700" cap="flat">
                <a:solidFill>
                  <a:srgbClr val="000000">
                    <a:alpha val="81999"/>
                  </a:srgbClr>
                </a:solidFill>
                <a:miter lim="800000"/>
                <a:headEnd type="none" w="med" len="med"/>
                <a:tailEnd type="none" w="med" len="med"/>
              </a14:hiddenLine>
            </a:ext>
          </a:extLst>
        </p:spPr>
        <p:txBody>
          <a:bodyPr lIns="0" tIns="0" rIns="0" bIns="0" anchor="ctr"/>
          <a:lstStyle/>
          <a:p>
            <a:pPr>
              <a:defRPr/>
            </a:pPr>
            <a:r>
              <a:rPr lang="en-US" sz="6000" b="1" dirty="0" smtClean="0">
                <a:solidFill>
                  <a:srgbClr val="FFFFFF"/>
                </a:solidFill>
                <a:latin typeface="Lucida Grande" charset="0"/>
                <a:ea typeface="Lucida Grande" charset="0"/>
                <a:cs typeface="Lucida Grande" charset="0"/>
                <a:sym typeface="Lucida Grande" charset="0"/>
              </a:rPr>
              <a:t>Ocean Heat Flux</a:t>
            </a:r>
            <a:endParaRPr lang="en-US" sz="6000" b="1" dirty="0">
              <a:solidFill>
                <a:srgbClr val="FFFFFF"/>
              </a:solidFill>
              <a:latin typeface="Lucida Grande" charset="0"/>
              <a:ea typeface="Lucida Grande" charset="0"/>
              <a:cs typeface="Lucida Grande" charset="0"/>
              <a:sym typeface="Lucida Grande" charset="0"/>
            </a:endParaRPr>
          </a:p>
        </p:txBody>
      </p:sp>
      <p:pic>
        <p:nvPicPr>
          <p:cNvPr id="8" name="Picture 3"/>
          <p:cNvPicPr>
            <a:picLocks noChangeAspect="1" noChangeArrowheads="1"/>
          </p:cNvPicPr>
          <p:nvPr/>
        </p:nvPicPr>
        <p:blipFill>
          <a:blip r:embed="rId6">
            <a:extLst>
              <a:ext uri="{BEBA8EAE-BF5A-486C-A8C5-ECC9F3942E4B}">
                <a14:imgProps xmlns:a14="http://schemas.microsoft.com/office/drawing/2010/main">
                  <a14:imgLayer r:embed="rId7">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7033695" y="8045152"/>
            <a:ext cx="5517377" cy="1245471"/>
          </a:xfrm>
          <a:prstGeom prst="rect">
            <a:avLst/>
          </a:prstGeom>
          <a:noFill/>
          <a:ln>
            <a:noFill/>
          </a:ln>
          <a:effectLst>
            <a:softEdge rad="254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3"/>
          <p:cNvSpPr>
            <a:spLocks/>
          </p:cNvSpPr>
          <p:nvPr/>
        </p:nvSpPr>
        <p:spPr bwMode="auto">
          <a:xfrm>
            <a:off x="309712" y="5452864"/>
            <a:ext cx="6984776" cy="3240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l"/>
            <a:r>
              <a:rPr lang="en-US" sz="2400" dirty="0" smtClean="0">
                <a:solidFill>
                  <a:srgbClr val="FFFFFF"/>
                </a:solidFill>
                <a:latin typeface="Gill Sans" charset="0"/>
                <a:ea typeface="Gill Sans" charset="0"/>
                <a:cs typeface="Gill Sans" charset="0"/>
                <a:sym typeface="Gill Sans" charset="0"/>
              </a:rPr>
              <a:t>Pierre-Philippe Mathieu, ESA/ESRIN, </a:t>
            </a:r>
            <a:r>
              <a:rPr lang="en-US" sz="2400" dirty="0" err="1" smtClean="0">
                <a:solidFill>
                  <a:srgbClr val="FFFFFF"/>
                </a:solidFill>
                <a:latin typeface="Gill Sans" charset="0"/>
                <a:ea typeface="Gill Sans" charset="0"/>
                <a:cs typeface="Gill Sans" charset="0"/>
                <a:sym typeface="Gill Sans" charset="0"/>
              </a:rPr>
              <a:t>Frascati</a:t>
            </a:r>
            <a:r>
              <a:rPr lang="en-US" sz="2400" dirty="0" smtClean="0">
                <a:solidFill>
                  <a:srgbClr val="FFFFFF"/>
                </a:solidFill>
                <a:latin typeface="Gill Sans" charset="0"/>
                <a:ea typeface="Gill Sans" charset="0"/>
                <a:cs typeface="Gill Sans" charset="0"/>
                <a:sym typeface="Gill Sans" charset="0"/>
              </a:rPr>
              <a:t>, Italy. </a:t>
            </a:r>
          </a:p>
          <a:p>
            <a:pPr algn="l"/>
            <a:r>
              <a:rPr lang="en-US" sz="2400" u="sng" dirty="0" smtClean="0">
                <a:solidFill>
                  <a:schemeClr val="bg1"/>
                </a:solidFill>
                <a:latin typeface="Gill Sans" charset="0"/>
                <a:ea typeface="Gill Sans" charset="0"/>
                <a:cs typeface="Gill Sans" charset="0"/>
                <a:sym typeface="Gill Sans" charset="0"/>
                <a:hlinkClick r:id="rId8"/>
              </a:rPr>
              <a:t>pierre.philippe.mathieu@esa.int</a:t>
            </a:r>
            <a:r>
              <a:rPr lang="en-US" sz="2400" u="sng" dirty="0" smtClean="0">
                <a:solidFill>
                  <a:schemeClr val="bg1"/>
                </a:solidFill>
                <a:latin typeface="Gill Sans" charset="0"/>
                <a:ea typeface="Gill Sans" charset="0"/>
                <a:cs typeface="Gill Sans" charset="0"/>
                <a:sym typeface="Gill Sans" charset="0"/>
              </a:rPr>
              <a:t> </a:t>
            </a:r>
          </a:p>
          <a:p>
            <a:pPr algn="l"/>
            <a:r>
              <a:rPr lang="en-US" sz="2400" dirty="0" smtClean="0">
                <a:solidFill>
                  <a:srgbClr val="FFFFFF"/>
                </a:solidFill>
                <a:latin typeface="Gill Sans" charset="0"/>
                <a:ea typeface="Gill Sans" charset="0"/>
                <a:cs typeface="Gill Sans" charset="0"/>
                <a:sym typeface="Gill Sans" charset="0"/>
              </a:rPr>
              <a:t>WCRP WDAC, </a:t>
            </a:r>
            <a:r>
              <a:rPr lang="en-US" sz="2400" dirty="0" err="1" smtClean="0">
                <a:solidFill>
                  <a:srgbClr val="FFFFFF"/>
                </a:solidFill>
                <a:latin typeface="Gill Sans" charset="0"/>
                <a:ea typeface="Gill Sans" charset="0"/>
                <a:cs typeface="Gill Sans" charset="0"/>
                <a:sym typeface="Gill Sans" charset="0"/>
              </a:rPr>
              <a:t>Gallway</a:t>
            </a:r>
            <a:r>
              <a:rPr lang="en-US" sz="2400" dirty="0" smtClean="0">
                <a:solidFill>
                  <a:srgbClr val="FFFFFF"/>
                </a:solidFill>
                <a:latin typeface="Gill Sans" charset="0"/>
                <a:ea typeface="Gill Sans" charset="0"/>
                <a:cs typeface="Gill Sans" charset="0"/>
                <a:sym typeface="Gill Sans" charset="0"/>
              </a:rPr>
              <a:t>, Ireland, 5 May </a:t>
            </a:r>
            <a:r>
              <a:rPr lang="en-US" sz="2400" dirty="0">
                <a:solidFill>
                  <a:srgbClr val="FFFFFF"/>
                </a:solidFill>
                <a:latin typeface="Gill Sans" charset="0"/>
                <a:ea typeface="Gill Sans" charset="0"/>
                <a:cs typeface="Gill Sans" charset="0"/>
                <a:sym typeface="Gill Sans" charset="0"/>
              </a:rPr>
              <a:t>2014 </a:t>
            </a:r>
            <a:endParaRPr lang="en-US" sz="2400" dirty="0" smtClean="0">
              <a:solidFill>
                <a:srgbClr val="FFFFFF"/>
              </a:solidFill>
              <a:latin typeface="Gill Sans" charset="0"/>
              <a:ea typeface="Gill Sans" charset="0"/>
              <a:cs typeface="Gill Sans" charset="0"/>
              <a:sym typeface="Gill Sans" charset="0"/>
            </a:endParaRPr>
          </a:p>
          <a:p>
            <a:pPr algn="l"/>
            <a:endParaRPr lang="en-US" sz="2400" dirty="0">
              <a:solidFill>
                <a:srgbClr val="FFFFFF"/>
              </a:solidFill>
              <a:latin typeface="Gill Sans" charset="0"/>
              <a:ea typeface="Gill Sans" charset="0"/>
              <a:cs typeface="Gill Sans" charset="0"/>
              <a:sym typeface="Gill Sans" charset="0"/>
            </a:endParaRPr>
          </a:p>
          <a:p>
            <a:pPr algn="l"/>
            <a:r>
              <a:rPr lang="en-US" sz="2400" dirty="0" smtClean="0">
                <a:solidFill>
                  <a:srgbClr val="FFFFFF"/>
                </a:solidFill>
                <a:latin typeface="Gill Sans" charset="0"/>
                <a:ea typeface="Gill Sans" charset="0"/>
                <a:cs typeface="Gill Sans" charset="0"/>
                <a:sym typeface="Gill Sans" charset="0"/>
              </a:rPr>
              <a:t>Many thanks </a:t>
            </a:r>
            <a:r>
              <a:rPr lang="en-US" sz="2400" dirty="0">
                <a:solidFill>
                  <a:srgbClr val="FFFFFF"/>
                </a:solidFill>
                <a:latin typeface="Gill Sans" charset="0"/>
                <a:ea typeface="Gill Sans" charset="0"/>
                <a:cs typeface="Gill Sans" charset="0"/>
                <a:sym typeface="Gill Sans" charset="0"/>
              </a:rPr>
              <a:t>to </a:t>
            </a:r>
            <a:r>
              <a:rPr lang="en-US" sz="2400" dirty="0" smtClean="0">
                <a:solidFill>
                  <a:srgbClr val="FFFFFF"/>
                </a:solidFill>
                <a:latin typeface="Gill Sans" charset="0"/>
                <a:ea typeface="Gill Sans" charset="0"/>
                <a:cs typeface="Gill Sans" charset="0"/>
                <a:sym typeface="Gill Sans" charset="0"/>
              </a:rPr>
              <a:t>contributions of </a:t>
            </a:r>
            <a:r>
              <a:rPr lang="en-US" sz="2400" dirty="0" err="1" smtClean="0">
                <a:solidFill>
                  <a:srgbClr val="FFFFFF"/>
                </a:solidFill>
                <a:latin typeface="Gill Sans" charset="0"/>
                <a:ea typeface="Gill Sans" charset="0"/>
                <a:cs typeface="Gill Sans" charset="0"/>
              </a:rPr>
              <a:t>Abderahim</a:t>
            </a:r>
            <a:r>
              <a:rPr lang="en-US" sz="2400" dirty="0" smtClean="0">
                <a:solidFill>
                  <a:srgbClr val="FFFFFF"/>
                </a:solidFill>
                <a:latin typeface="Gill Sans" charset="0"/>
                <a:ea typeface="Gill Sans" charset="0"/>
                <a:cs typeface="Gill Sans" charset="0"/>
              </a:rPr>
              <a:t> </a:t>
            </a:r>
            <a:r>
              <a:rPr lang="en-US" sz="2400" dirty="0" err="1">
                <a:solidFill>
                  <a:srgbClr val="FFFFFF"/>
                </a:solidFill>
                <a:latin typeface="Gill Sans" charset="0"/>
                <a:ea typeface="Gill Sans" charset="0"/>
                <a:cs typeface="Gill Sans" charset="0"/>
              </a:rPr>
              <a:t>Bentamy</a:t>
            </a:r>
            <a:r>
              <a:rPr lang="en-US" sz="2400" dirty="0">
                <a:solidFill>
                  <a:srgbClr val="FFFFFF"/>
                </a:solidFill>
                <a:latin typeface="Gill Sans" charset="0"/>
                <a:ea typeface="Gill Sans" charset="0"/>
                <a:cs typeface="Gill Sans" charset="0"/>
              </a:rPr>
              <a:t>, Caroline </a:t>
            </a:r>
            <a:r>
              <a:rPr lang="en-US" sz="2400" dirty="0" err="1">
                <a:solidFill>
                  <a:srgbClr val="FFFFFF"/>
                </a:solidFill>
                <a:latin typeface="Gill Sans" charset="0"/>
                <a:ea typeface="Gill Sans" charset="0"/>
                <a:cs typeface="Gill Sans" charset="0"/>
              </a:rPr>
              <a:t>Clayson</a:t>
            </a:r>
            <a:r>
              <a:rPr lang="en-US" sz="2400" dirty="0" smtClean="0">
                <a:solidFill>
                  <a:srgbClr val="FFFFFF"/>
                </a:solidFill>
                <a:latin typeface="Gill Sans" charset="0"/>
                <a:ea typeface="Gill Sans" charset="0"/>
                <a:cs typeface="Gill Sans" charset="0"/>
              </a:rPr>
              <a:t>, </a:t>
            </a:r>
            <a:r>
              <a:rPr lang="en-US" sz="2400" dirty="0" err="1" smtClean="0">
                <a:solidFill>
                  <a:srgbClr val="FFFFFF"/>
                </a:solidFill>
                <a:latin typeface="Gill Sans" charset="0"/>
                <a:ea typeface="Gill Sans" charset="0"/>
                <a:cs typeface="Gill Sans" charset="0"/>
              </a:rPr>
              <a:t>Lisan</a:t>
            </a:r>
            <a:r>
              <a:rPr lang="en-US" sz="2400" dirty="0" smtClean="0">
                <a:solidFill>
                  <a:srgbClr val="FFFFFF"/>
                </a:solidFill>
                <a:latin typeface="Gill Sans" charset="0"/>
                <a:ea typeface="Gill Sans" charset="0"/>
                <a:cs typeface="Gill Sans" charset="0"/>
              </a:rPr>
              <a:t> Yu, Bertrand </a:t>
            </a:r>
            <a:r>
              <a:rPr lang="en-US" sz="2400" dirty="0" err="1">
                <a:solidFill>
                  <a:srgbClr val="FFFFFF"/>
                </a:solidFill>
                <a:latin typeface="Gill Sans" charset="0"/>
                <a:ea typeface="Gill Sans" charset="0"/>
                <a:cs typeface="Gill Sans" charset="0"/>
              </a:rPr>
              <a:t>Chapron</a:t>
            </a:r>
            <a:r>
              <a:rPr lang="en-US" sz="2400" dirty="0">
                <a:solidFill>
                  <a:srgbClr val="FFFFFF"/>
                </a:solidFill>
                <a:latin typeface="Gill Sans" charset="0"/>
                <a:ea typeface="Gill Sans" charset="0"/>
                <a:cs typeface="Gill Sans" charset="0"/>
              </a:rPr>
              <a:t>, Raymond </a:t>
            </a:r>
            <a:r>
              <a:rPr lang="en-US" sz="2400" dirty="0" err="1">
                <a:solidFill>
                  <a:srgbClr val="FFFFFF"/>
                </a:solidFill>
                <a:latin typeface="Gill Sans" charset="0"/>
                <a:ea typeface="Gill Sans" charset="0"/>
                <a:cs typeface="Gill Sans" charset="0"/>
              </a:rPr>
              <a:t>Zaharia</a:t>
            </a:r>
            <a:r>
              <a:rPr lang="en-US" sz="2400" dirty="0">
                <a:solidFill>
                  <a:srgbClr val="FFFFFF"/>
                </a:solidFill>
                <a:latin typeface="Gill Sans" charset="0"/>
                <a:ea typeface="Gill Sans" charset="0"/>
                <a:cs typeface="Gill Sans" charset="0"/>
              </a:rPr>
              <a:t>, </a:t>
            </a:r>
            <a:r>
              <a:rPr lang="en-US" sz="2400" dirty="0" smtClean="0">
                <a:solidFill>
                  <a:srgbClr val="FFFFFF"/>
                </a:solidFill>
                <a:latin typeface="Gill Sans" charset="0"/>
                <a:ea typeface="Gill Sans" charset="0"/>
                <a:cs typeface="Gill Sans" charset="0"/>
              </a:rPr>
              <a:t> Axel </a:t>
            </a:r>
            <a:r>
              <a:rPr lang="en-US" sz="2400" dirty="0" err="1">
                <a:solidFill>
                  <a:srgbClr val="FFFFFF"/>
                </a:solidFill>
                <a:latin typeface="Gill Sans" charset="0"/>
                <a:ea typeface="Gill Sans" charset="0"/>
                <a:cs typeface="Gill Sans" charset="0"/>
              </a:rPr>
              <a:t>Anderrson</a:t>
            </a:r>
            <a:r>
              <a:rPr lang="en-US" sz="2400" dirty="0">
                <a:solidFill>
                  <a:srgbClr val="FFFFFF"/>
                </a:solidFill>
                <a:latin typeface="Gill Sans" charset="0"/>
                <a:ea typeface="Gill Sans" charset="0"/>
                <a:cs typeface="Gill Sans" charset="0"/>
              </a:rPr>
              <a:t>, Mark Bourassa, Michael </a:t>
            </a:r>
            <a:r>
              <a:rPr lang="en-US" sz="2400" dirty="0" err="1">
                <a:solidFill>
                  <a:srgbClr val="FFFFFF"/>
                </a:solidFill>
                <a:latin typeface="Gill Sans" charset="0"/>
                <a:ea typeface="Gill Sans" charset="0"/>
                <a:cs typeface="Gill Sans" charset="0"/>
              </a:rPr>
              <a:t>Brunke</a:t>
            </a:r>
            <a:r>
              <a:rPr lang="en-US" sz="2400" dirty="0">
                <a:solidFill>
                  <a:srgbClr val="FFFFFF"/>
                </a:solidFill>
                <a:latin typeface="Gill Sans" charset="0"/>
                <a:ea typeface="Gill Sans" charset="0"/>
                <a:cs typeface="Gill Sans" charset="0"/>
              </a:rPr>
              <a:t>, Chris </a:t>
            </a:r>
            <a:r>
              <a:rPr lang="en-US" sz="2400" dirty="0" err="1">
                <a:solidFill>
                  <a:srgbClr val="FFFFFF"/>
                </a:solidFill>
                <a:latin typeface="Gill Sans" charset="0"/>
                <a:ea typeface="Gill Sans" charset="0"/>
                <a:cs typeface="Gill Sans" charset="0"/>
              </a:rPr>
              <a:t>Fairall</a:t>
            </a:r>
            <a:r>
              <a:rPr lang="en-US" sz="2400" dirty="0">
                <a:solidFill>
                  <a:srgbClr val="FFFFFF"/>
                </a:solidFill>
                <a:latin typeface="Gill Sans" charset="0"/>
                <a:ea typeface="Gill Sans" charset="0"/>
                <a:cs typeface="Gill Sans" charset="0"/>
              </a:rPr>
              <a:t>, Sarah </a:t>
            </a:r>
            <a:r>
              <a:rPr lang="en-US" sz="2400" dirty="0" err="1">
                <a:solidFill>
                  <a:srgbClr val="FFFFFF"/>
                </a:solidFill>
                <a:latin typeface="Gill Sans" charset="0"/>
                <a:ea typeface="Gill Sans" charset="0"/>
                <a:cs typeface="Gill Sans" charset="0"/>
              </a:rPr>
              <a:t>Gille</a:t>
            </a:r>
            <a:r>
              <a:rPr lang="en-US" sz="2400" dirty="0">
                <a:solidFill>
                  <a:srgbClr val="FFFFFF"/>
                </a:solidFill>
                <a:latin typeface="Gill Sans" charset="0"/>
                <a:ea typeface="Gill Sans" charset="0"/>
                <a:cs typeface="Gill Sans" charset="0"/>
              </a:rPr>
              <a:t>, Simon </a:t>
            </a:r>
            <a:r>
              <a:rPr lang="en-US" sz="2400" dirty="0" err="1">
                <a:solidFill>
                  <a:srgbClr val="FFFFFF"/>
                </a:solidFill>
                <a:latin typeface="Gill Sans" charset="0"/>
                <a:ea typeface="Gill Sans" charset="0"/>
                <a:cs typeface="Gill Sans" charset="0"/>
              </a:rPr>
              <a:t>Josey</a:t>
            </a:r>
            <a:r>
              <a:rPr lang="en-US" sz="2400" dirty="0">
                <a:solidFill>
                  <a:srgbClr val="FFFFFF"/>
                </a:solidFill>
                <a:latin typeface="Gill Sans" charset="0"/>
                <a:ea typeface="Gill Sans" charset="0"/>
                <a:cs typeface="Gill Sans" charset="0"/>
              </a:rPr>
              <a:t>, </a:t>
            </a:r>
            <a:r>
              <a:rPr lang="en-US" sz="2400" dirty="0" smtClean="0">
                <a:solidFill>
                  <a:srgbClr val="FFFFFF"/>
                </a:solidFill>
                <a:latin typeface="Gill Sans" charset="0"/>
                <a:ea typeface="Gill Sans" charset="0"/>
                <a:cs typeface="Gill Sans" charset="0"/>
              </a:rPr>
              <a:t> </a:t>
            </a:r>
            <a:r>
              <a:rPr lang="en-US" sz="2400" dirty="0" err="1" smtClean="0">
                <a:solidFill>
                  <a:srgbClr val="FFFFFF"/>
                </a:solidFill>
                <a:latin typeface="Gill Sans" charset="0"/>
                <a:ea typeface="Gill Sans" charset="0"/>
                <a:cs typeface="Gill Sans" charset="0"/>
              </a:rPr>
              <a:t>Fennig</a:t>
            </a:r>
            <a:r>
              <a:rPr lang="en-US" sz="2400" dirty="0" smtClean="0">
                <a:solidFill>
                  <a:srgbClr val="FFFFFF"/>
                </a:solidFill>
                <a:latin typeface="Gill Sans" charset="0"/>
                <a:ea typeface="Gill Sans" charset="0"/>
                <a:cs typeface="Gill Sans" charset="0"/>
              </a:rPr>
              <a:t> </a:t>
            </a:r>
            <a:r>
              <a:rPr lang="en-US" sz="2400" dirty="0" err="1">
                <a:solidFill>
                  <a:srgbClr val="FFFFFF"/>
                </a:solidFill>
                <a:latin typeface="Gill Sans" charset="0"/>
                <a:ea typeface="Gill Sans" charset="0"/>
                <a:cs typeface="Gill Sans" charset="0"/>
              </a:rPr>
              <a:t>Karsten</a:t>
            </a:r>
            <a:r>
              <a:rPr lang="en-US" sz="2400" dirty="0">
                <a:solidFill>
                  <a:srgbClr val="FFFFFF"/>
                </a:solidFill>
                <a:latin typeface="Gill Sans" charset="0"/>
                <a:ea typeface="Gill Sans" charset="0"/>
                <a:cs typeface="Gill Sans" charset="0"/>
              </a:rPr>
              <a:t>, </a:t>
            </a:r>
            <a:r>
              <a:rPr lang="en-US" sz="2400" dirty="0" smtClean="0">
                <a:solidFill>
                  <a:srgbClr val="FFFFFF"/>
                </a:solidFill>
                <a:latin typeface="Gill Sans" charset="0"/>
                <a:ea typeface="Gill Sans" charset="0"/>
                <a:cs typeface="Gill Sans" charset="0"/>
              </a:rPr>
              <a:t> Liz </a:t>
            </a:r>
            <a:r>
              <a:rPr lang="en-US" sz="2400" dirty="0">
                <a:solidFill>
                  <a:srgbClr val="FFFFFF"/>
                </a:solidFill>
                <a:latin typeface="Gill Sans" charset="0"/>
                <a:ea typeface="Gill Sans" charset="0"/>
                <a:cs typeface="Gill Sans" charset="0"/>
              </a:rPr>
              <a:t>Kent, </a:t>
            </a:r>
            <a:r>
              <a:rPr lang="en-US" sz="2400" dirty="0" smtClean="0">
                <a:solidFill>
                  <a:srgbClr val="FFFFFF"/>
                </a:solidFill>
                <a:latin typeface="Gill Sans" charset="0"/>
                <a:ea typeface="Gill Sans" charset="0"/>
                <a:cs typeface="Gill Sans" charset="0"/>
              </a:rPr>
              <a:t> Chris </a:t>
            </a:r>
            <a:r>
              <a:rPr lang="en-US" sz="2400" dirty="0">
                <a:solidFill>
                  <a:srgbClr val="FFFFFF"/>
                </a:solidFill>
                <a:latin typeface="Gill Sans" charset="0"/>
                <a:ea typeface="Gill Sans" charset="0"/>
                <a:cs typeface="Gill Sans" charset="0"/>
              </a:rPr>
              <a:t>Merchant, </a:t>
            </a:r>
            <a:r>
              <a:rPr lang="en-US" sz="2400" dirty="0" smtClean="0">
                <a:solidFill>
                  <a:srgbClr val="FFFFFF"/>
                </a:solidFill>
                <a:latin typeface="Gill Sans" charset="0"/>
                <a:ea typeface="Gill Sans" charset="0"/>
                <a:cs typeface="Gill Sans" charset="0"/>
              </a:rPr>
              <a:t> Brent </a:t>
            </a:r>
            <a:r>
              <a:rPr lang="en-US" sz="2400" dirty="0">
                <a:solidFill>
                  <a:srgbClr val="FFFFFF"/>
                </a:solidFill>
                <a:latin typeface="Gill Sans" charset="0"/>
                <a:ea typeface="Gill Sans" charset="0"/>
                <a:cs typeface="Gill Sans" charset="0"/>
              </a:rPr>
              <a:t>Roberts,  Chung-Lin </a:t>
            </a:r>
            <a:r>
              <a:rPr lang="en-US" sz="2400" dirty="0" err="1">
                <a:solidFill>
                  <a:srgbClr val="FFFFFF"/>
                </a:solidFill>
                <a:latin typeface="Gill Sans" charset="0"/>
                <a:ea typeface="Gill Sans" charset="0"/>
                <a:cs typeface="Gill Sans" charset="0"/>
              </a:rPr>
              <a:t>Shie</a:t>
            </a:r>
            <a:r>
              <a:rPr lang="en-US" sz="2400" dirty="0">
                <a:solidFill>
                  <a:srgbClr val="FFFFFF"/>
                </a:solidFill>
                <a:latin typeface="Gill Sans" charset="0"/>
                <a:ea typeface="Gill Sans" charset="0"/>
                <a:cs typeface="Gill Sans" charset="0"/>
              </a:rPr>
              <a:t>, </a:t>
            </a:r>
            <a:r>
              <a:rPr lang="en-US" sz="2400" dirty="0" smtClean="0">
                <a:solidFill>
                  <a:srgbClr val="FFFFFF"/>
                </a:solidFill>
                <a:latin typeface="Gill Sans" charset="0"/>
                <a:ea typeface="Gill Sans" charset="0"/>
                <a:cs typeface="Gill Sans" charset="0"/>
              </a:rPr>
              <a:t> Andrea </a:t>
            </a:r>
            <a:r>
              <a:rPr lang="en-US" sz="2400" dirty="0" err="1">
                <a:solidFill>
                  <a:srgbClr val="FFFFFF"/>
                </a:solidFill>
                <a:latin typeface="Gill Sans" charset="0"/>
                <a:ea typeface="Gill Sans" charset="0"/>
                <a:cs typeface="Gill Sans" charset="0"/>
              </a:rPr>
              <a:t>Storto</a:t>
            </a:r>
            <a:r>
              <a:rPr lang="en-US" sz="2400" dirty="0">
                <a:solidFill>
                  <a:srgbClr val="FFFFFF"/>
                </a:solidFill>
                <a:latin typeface="Gill Sans" charset="0"/>
                <a:ea typeface="Gill Sans" charset="0"/>
                <a:cs typeface="Gill Sans" charset="0"/>
              </a:rPr>
              <a:t>, Keith Haines, Magdalena Alonso, Kathy Hill, Tony </a:t>
            </a:r>
            <a:r>
              <a:rPr lang="en-US" sz="2400" dirty="0" smtClean="0">
                <a:solidFill>
                  <a:srgbClr val="FFFFFF"/>
                </a:solidFill>
                <a:latin typeface="Gill Sans" charset="0"/>
                <a:ea typeface="Gill Sans" charset="0"/>
                <a:cs typeface="Gill Sans" charset="0"/>
              </a:rPr>
              <a:t>Lee</a:t>
            </a:r>
            <a:r>
              <a:rPr lang="en-US" sz="2400" dirty="0">
                <a:solidFill>
                  <a:srgbClr val="FFFFFF"/>
                </a:solidFill>
                <a:latin typeface="Gill Sans" charset="0"/>
                <a:ea typeface="Gill Sans" charset="0"/>
                <a:cs typeface="Gill Sans" charset="0"/>
              </a:rPr>
              <a:t> </a:t>
            </a:r>
            <a:r>
              <a:rPr lang="en-US" sz="2400" dirty="0" smtClean="0">
                <a:solidFill>
                  <a:srgbClr val="FFFFFF"/>
                </a:solidFill>
                <a:latin typeface="Gill Sans" charset="0"/>
                <a:ea typeface="Gill Sans" charset="0"/>
                <a:cs typeface="Gill Sans" charset="0"/>
                <a:sym typeface="Gill Sans" charset="0"/>
              </a:rPr>
              <a:t>&amp; colleagues …</a:t>
            </a:r>
            <a:endParaRPr lang="en-US" sz="2400" dirty="0">
              <a:solidFill>
                <a:srgbClr val="FFFFFF"/>
              </a:solidFill>
              <a:latin typeface="Gill Sans" charset="0"/>
              <a:ea typeface="Gill Sans" charset="0"/>
              <a:cs typeface="Gill Sans" charset="0"/>
              <a:sym typeface="Gill Sans" charset="0"/>
            </a:endParaRPr>
          </a:p>
        </p:txBody>
      </p:sp>
    </p:spTree>
    <p:extLst>
      <p:ext uri="{BB962C8B-B14F-4D97-AF65-F5344CB8AC3E}">
        <p14:creationId xmlns:p14="http://schemas.microsoft.com/office/powerpoint/2010/main" val="322763531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p:cNvSpPr>
            <a:spLocks/>
          </p:cNvSpPr>
          <p:nvPr/>
        </p:nvSpPr>
        <p:spPr bwMode="auto">
          <a:xfrm>
            <a:off x="0" y="0"/>
            <a:ext cx="13004800" cy="939800"/>
          </a:xfrm>
          <a:prstGeom prst="rect">
            <a:avLst/>
          </a:prstGeom>
          <a:solidFill>
            <a:schemeClr val="accent1"/>
          </a:solidFill>
          <a:ln>
            <a:noFill/>
          </a:ln>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endParaRPr lang="en-US"/>
          </a:p>
        </p:txBody>
      </p:sp>
      <p:sp>
        <p:nvSpPr>
          <p:cNvPr id="6147" name="Rectangle 3"/>
          <p:cNvSpPr>
            <a:spLocks/>
          </p:cNvSpPr>
          <p:nvPr/>
        </p:nvSpPr>
        <p:spPr bwMode="auto">
          <a:xfrm>
            <a:off x="136525" y="76200"/>
            <a:ext cx="112014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l"/>
            <a:r>
              <a:rPr lang="en-US" sz="4800" dirty="0" smtClean="0">
                <a:solidFill>
                  <a:srgbClr val="FFFFFF"/>
                </a:solidFill>
                <a:ea typeface="ＭＳ Ｐゴシック" charset="0"/>
                <a:cs typeface="Gill Sans Light" charset="0"/>
              </a:rPr>
              <a:t>The Challenge of quantifying Air-Sea Fluxes</a:t>
            </a:r>
            <a:endParaRPr lang="en-US" sz="4800" dirty="0">
              <a:solidFill>
                <a:srgbClr val="FFFFFF"/>
              </a:solidFill>
              <a:ea typeface="ＭＳ Ｐゴシック" charset="0"/>
              <a:cs typeface="Gill Sans Light" charset="0"/>
            </a:endParaRPr>
          </a:p>
        </p:txBody>
      </p:sp>
      <p:pic>
        <p:nvPicPr>
          <p:cNvPr id="6149" name="Picture 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15700" y="160338"/>
            <a:ext cx="1574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3" name="Picture 2" descr="Screen Shot 2014-05-03 at 19.45.0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720" y="1924472"/>
            <a:ext cx="12095749" cy="7056784"/>
          </a:xfrm>
          <a:prstGeom prst="rect">
            <a:avLst/>
          </a:prstGeom>
        </p:spPr>
      </p:pic>
      <p:sp>
        <p:nvSpPr>
          <p:cNvPr id="10" name="Rectangle 10"/>
          <p:cNvSpPr>
            <a:spLocks/>
          </p:cNvSpPr>
          <p:nvPr/>
        </p:nvSpPr>
        <p:spPr bwMode="auto">
          <a:xfrm>
            <a:off x="453728" y="9413304"/>
            <a:ext cx="108528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400" dirty="0" smtClean="0">
                <a:solidFill>
                  <a:schemeClr val="tx1"/>
                </a:solidFill>
                <a:latin typeface="Gill Sans" charset="0"/>
                <a:ea typeface="ＭＳ Ｐゴシック" charset="0"/>
                <a:cs typeface="Gill Sans" charset="0"/>
                <a:sym typeface="Gill Sans" charset="0"/>
              </a:rPr>
              <a:t>Source</a:t>
            </a:r>
            <a:r>
              <a:rPr lang="en-US" sz="1400" dirty="0" smtClean="0">
                <a:solidFill>
                  <a:schemeClr val="tx1"/>
                </a:solidFill>
                <a:latin typeface="Gill Sans" charset="0"/>
                <a:ea typeface="ＭＳ Ｐゴシック" charset="0"/>
                <a:cs typeface="Gill Sans" charset="0"/>
                <a:sym typeface="Gill Sans" charset="0"/>
              </a:rPr>
              <a:t>: Cronin</a:t>
            </a:r>
            <a:endParaRPr lang="en-US" sz="1400" dirty="0">
              <a:solidFill>
                <a:schemeClr val="tx1"/>
              </a:solidFill>
              <a:latin typeface="Gill Sans" charset="0"/>
              <a:ea typeface="ＭＳ Ｐゴシック" charset="0"/>
              <a:cs typeface="Gill Sans" charset="0"/>
              <a:sym typeface="Gill Sans" charset="0"/>
            </a:endParaRPr>
          </a:p>
        </p:txBody>
      </p:sp>
      <p:sp>
        <p:nvSpPr>
          <p:cNvPr id="2" name="TextBox 1"/>
          <p:cNvSpPr txBox="1"/>
          <p:nvPr/>
        </p:nvSpPr>
        <p:spPr>
          <a:xfrm>
            <a:off x="4393200" y="1411124"/>
            <a:ext cx="6971830" cy="461665"/>
          </a:xfrm>
          <a:prstGeom prst="rect">
            <a:avLst/>
          </a:prstGeom>
          <a:noFill/>
        </p:spPr>
        <p:txBody>
          <a:bodyPr wrap="none" rtlCol="0">
            <a:spAutoFit/>
          </a:bodyPr>
          <a:lstStyle/>
          <a:p>
            <a:r>
              <a:rPr lang="en-US" sz="2400" dirty="0" smtClean="0"/>
              <a:t>Direct (covariance) vs. Indirect (bulk formula) estimation</a:t>
            </a:r>
            <a:endParaRPr lang="en-US" sz="2400" dirty="0"/>
          </a:p>
        </p:txBody>
      </p:sp>
      <p:sp>
        <p:nvSpPr>
          <p:cNvPr id="11" name="TextBox 10"/>
          <p:cNvSpPr txBox="1"/>
          <p:nvPr/>
        </p:nvSpPr>
        <p:spPr>
          <a:xfrm>
            <a:off x="11227908" y="2284512"/>
            <a:ext cx="1745340" cy="461665"/>
          </a:xfrm>
          <a:prstGeom prst="rect">
            <a:avLst/>
          </a:prstGeom>
          <a:noFill/>
        </p:spPr>
        <p:txBody>
          <a:bodyPr wrap="none" rtlCol="0">
            <a:spAutoFit/>
          </a:bodyPr>
          <a:lstStyle/>
          <a:p>
            <a:r>
              <a:rPr lang="en-US" sz="2400" dirty="0" smtClean="0"/>
              <a:t>Temperature</a:t>
            </a:r>
            <a:endParaRPr lang="en-US" sz="2400" dirty="0"/>
          </a:p>
        </p:txBody>
      </p:sp>
      <p:sp>
        <p:nvSpPr>
          <p:cNvPr id="12" name="TextBox 11"/>
          <p:cNvSpPr txBox="1"/>
          <p:nvPr/>
        </p:nvSpPr>
        <p:spPr>
          <a:xfrm>
            <a:off x="11457886" y="3580656"/>
            <a:ext cx="1288033" cy="461665"/>
          </a:xfrm>
          <a:prstGeom prst="rect">
            <a:avLst/>
          </a:prstGeom>
          <a:noFill/>
        </p:spPr>
        <p:txBody>
          <a:bodyPr wrap="none" rtlCol="0">
            <a:spAutoFit/>
          </a:bodyPr>
          <a:lstStyle/>
          <a:p>
            <a:r>
              <a:rPr lang="en-US" sz="2400" dirty="0" smtClean="0"/>
              <a:t>Humidity</a:t>
            </a:r>
            <a:endParaRPr lang="en-US" sz="2400" dirty="0"/>
          </a:p>
        </p:txBody>
      </p:sp>
      <p:sp>
        <p:nvSpPr>
          <p:cNvPr id="13" name="TextBox 12"/>
          <p:cNvSpPr txBox="1"/>
          <p:nvPr/>
        </p:nvSpPr>
        <p:spPr>
          <a:xfrm>
            <a:off x="11263893" y="6749008"/>
            <a:ext cx="1796736" cy="830997"/>
          </a:xfrm>
          <a:prstGeom prst="rect">
            <a:avLst/>
          </a:prstGeom>
          <a:noFill/>
        </p:spPr>
        <p:txBody>
          <a:bodyPr wrap="none" rtlCol="0">
            <a:spAutoFit/>
          </a:bodyPr>
          <a:lstStyle/>
          <a:p>
            <a:r>
              <a:rPr lang="en-US" sz="2400" dirty="0" smtClean="0"/>
              <a:t>Wind speed</a:t>
            </a:r>
          </a:p>
          <a:p>
            <a:r>
              <a:rPr lang="en-US" sz="2400" dirty="0" smtClean="0"/>
              <a:t>2-50m height</a:t>
            </a:r>
            <a:endParaRPr lang="en-US" sz="2400" dirty="0"/>
          </a:p>
        </p:txBody>
      </p:sp>
    </p:spTree>
    <p:extLst>
      <p:ext uri="{BB962C8B-B14F-4D97-AF65-F5344CB8AC3E}">
        <p14:creationId xmlns:p14="http://schemas.microsoft.com/office/powerpoint/2010/main" val="3806168484"/>
      </p:ext>
    </p:extLst>
  </p:cSld>
  <p:clrMapOvr>
    <a:masterClrMapping/>
  </p:clrMapOvr>
  <mc:AlternateContent xmlns:mc="http://schemas.openxmlformats.org/markup-compatibility/2006" xmlns:p14="http://schemas.microsoft.com/office/powerpoint/2010/main">
    <mc:Choice Requires="p14">
      <p:transition spd="med">
        <p14:prism dir="d"/>
      </p:transition>
    </mc:Choice>
    <mc:Fallback xmlns="">
      <p:transition xmlns:p14="http://schemas.microsoft.com/office/powerpoint/2010/mai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720" y="8188087"/>
            <a:ext cx="11915046" cy="1592484"/>
          </a:xfrm>
        </p:spPr>
        <p:txBody>
          <a:bodyPr>
            <a:normAutofit fontScale="77500" lnSpcReduction="20000"/>
          </a:bodyPr>
          <a:lstStyle/>
          <a:p>
            <a:pPr marL="0" indent="0"/>
            <a:r>
              <a:rPr lang="en-US" dirty="0" smtClean="0"/>
              <a:t>Spatial </a:t>
            </a:r>
            <a:r>
              <a:rPr lang="en-US" dirty="0"/>
              <a:t>and temporal scales for high-latitude processes and the recommended accuracy of related surface fluxes. </a:t>
            </a:r>
            <a:r>
              <a:rPr lang="en-US" b="1" i="1" dirty="0"/>
              <a:t> </a:t>
            </a:r>
            <a:r>
              <a:rPr lang="en-US" dirty="0"/>
              <a:t>These accuracies are estimates from a wide range of scientists who require flux products for their research. </a:t>
            </a:r>
          </a:p>
        </p:txBody>
      </p:sp>
      <p:pic>
        <p:nvPicPr>
          <p:cNvPr id="4" name="Picture 3" descr="Flux Accuracies and Applications_v2"/>
          <p:cNvPicPr/>
          <p:nvPr/>
        </p:nvPicPr>
        <p:blipFill>
          <a:blip r:embed="rId2" cstate="print"/>
          <a:srcRect l="7846" t="17476" r="6204" b="4126"/>
          <a:stretch>
            <a:fillRect/>
          </a:stretch>
        </p:blipFill>
        <p:spPr bwMode="auto">
          <a:xfrm>
            <a:off x="1245816" y="1060376"/>
            <a:ext cx="10352664" cy="7084557"/>
          </a:xfrm>
          <a:prstGeom prst="rect">
            <a:avLst/>
          </a:prstGeom>
          <a:noFill/>
          <a:ln w="9525">
            <a:noFill/>
            <a:miter lim="800000"/>
            <a:headEnd/>
            <a:tailEnd/>
          </a:ln>
        </p:spPr>
      </p:pic>
      <p:sp>
        <p:nvSpPr>
          <p:cNvPr id="5" name="Rectangle 5"/>
          <p:cNvSpPr>
            <a:spLocks/>
          </p:cNvSpPr>
          <p:nvPr/>
        </p:nvSpPr>
        <p:spPr bwMode="auto">
          <a:xfrm>
            <a:off x="0" y="9413304"/>
            <a:ext cx="4990232" cy="360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7" bIns="0"/>
          <a:lstStyle/>
          <a:p>
            <a:pPr marL="39686"/>
            <a:r>
              <a:rPr lang="en-US" sz="1400" dirty="0" smtClean="0">
                <a:latin typeface="Gill Sans"/>
                <a:ea typeface="ＭＳ Ｐゴシック" charset="0"/>
                <a:cs typeface="Gill Sans"/>
              </a:rPr>
              <a:t>Source: Mark </a:t>
            </a:r>
            <a:r>
              <a:rPr lang="en-US" sz="1400" dirty="0">
                <a:latin typeface="Gill Sans"/>
                <a:ea typeface="ＭＳ Ｐゴシック" charset="0"/>
                <a:cs typeface="Gill Sans"/>
              </a:rPr>
              <a:t>Bourassa</a:t>
            </a:r>
          </a:p>
        </p:txBody>
      </p:sp>
      <p:sp>
        <p:nvSpPr>
          <p:cNvPr id="6" name="Rectangle 3"/>
          <p:cNvSpPr>
            <a:spLocks/>
          </p:cNvSpPr>
          <p:nvPr/>
        </p:nvSpPr>
        <p:spPr bwMode="auto">
          <a:xfrm>
            <a:off x="136524" y="76200"/>
            <a:ext cx="12126515"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l"/>
            <a:r>
              <a:rPr lang="en-US" sz="4800" dirty="0" smtClean="0">
                <a:solidFill>
                  <a:srgbClr val="FFFFFF"/>
                </a:solidFill>
                <a:ea typeface="ＭＳ Ｐゴシック" charset="0"/>
                <a:cs typeface="Gill Sans Light" charset="0"/>
              </a:rPr>
              <a:t>The Challenge of </a:t>
            </a:r>
            <a:r>
              <a:rPr lang="en-US" sz="4800" dirty="0">
                <a:solidFill>
                  <a:srgbClr val="FFFFFF"/>
                </a:solidFill>
                <a:ea typeface="ＭＳ Ｐゴシック" charset="0"/>
                <a:cs typeface="Gill Sans Light" charset="0"/>
              </a:rPr>
              <a:t>A</a:t>
            </a:r>
            <a:r>
              <a:rPr lang="en-US" sz="4800" dirty="0" smtClean="0">
                <a:solidFill>
                  <a:srgbClr val="FFFFFF"/>
                </a:solidFill>
                <a:ea typeface="ＭＳ Ｐゴシック" charset="0"/>
                <a:cs typeface="Gill Sans Light" charset="0"/>
              </a:rPr>
              <a:t>ccuracy</a:t>
            </a:r>
            <a:endParaRPr lang="en-US" sz="4800" dirty="0">
              <a:solidFill>
                <a:srgbClr val="FFFFFF"/>
              </a:solidFill>
              <a:ea typeface="ＭＳ Ｐゴシック" charset="0"/>
              <a:cs typeface="Gill Sans Light" charset="0"/>
            </a:endParaRPr>
          </a:p>
        </p:txBody>
      </p:sp>
    </p:spTree>
    <p:extLst>
      <p:ext uri="{BB962C8B-B14F-4D97-AF65-F5344CB8AC3E}">
        <p14:creationId xmlns:p14="http://schemas.microsoft.com/office/powerpoint/2010/main" val="141709895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p:cNvSpPr>
            <a:spLocks/>
          </p:cNvSpPr>
          <p:nvPr/>
        </p:nvSpPr>
        <p:spPr bwMode="auto">
          <a:xfrm>
            <a:off x="0" y="0"/>
            <a:ext cx="13004800" cy="939800"/>
          </a:xfrm>
          <a:prstGeom prst="rect">
            <a:avLst/>
          </a:prstGeom>
          <a:solidFill>
            <a:schemeClr val="accent1"/>
          </a:solidFill>
          <a:ln>
            <a:noFill/>
          </a:ln>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endParaRPr lang="en-US"/>
          </a:p>
        </p:txBody>
      </p:sp>
      <p:sp>
        <p:nvSpPr>
          <p:cNvPr id="6146" name="Rectangle 2"/>
          <p:cNvSpPr>
            <a:spLocks/>
          </p:cNvSpPr>
          <p:nvPr/>
        </p:nvSpPr>
        <p:spPr bwMode="auto">
          <a:xfrm>
            <a:off x="10809288" y="9569450"/>
            <a:ext cx="23622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1000">
                <a:solidFill>
                  <a:schemeClr val="tx1"/>
                </a:solidFill>
                <a:latin typeface="Gill Sans" charset="0"/>
                <a:ea typeface="ＭＳ Ｐゴシック" charset="0"/>
                <a:cs typeface="Gill Sans" charset="0"/>
                <a:sym typeface="Gill Sans" charset="0"/>
              </a:rPr>
              <a:t>ESA UNCLASSIFIED - For Official Use</a:t>
            </a:r>
          </a:p>
        </p:txBody>
      </p:sp>
      <p:sp>
        <p:nvSpPr>
          <p:cNvPr id="6147" name="Rectangle 3"/>
          <p:cNvSpPr>
            <a:spLocks/>
          </p:cNvSpPr>
          <p:nvPr/>
        </p:nvSpPr>
        <p:spPr bwMode="auto">
          <a:xfrm>
            <a:off x="136525" y="76200"/>
            <a:ext cx="112014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l"/>
            <a:r>
              <a:rPr lang="en-US" sz="4800" dirty="0" smtClean="0">
                <a:solidFill>
                  <a:srgbClr val="FFFFFF"/>
                </a:solidFill>
                <a:ea typeface="ＭＳ Ｐゴシック" charset="0"/>
                <a:cs typeface="Gill Sans Light" charset="0"/>
              </a:rPr>
              <a:t>The Challenge of </a:t>
            </a:r>
            <a:r>
              <a:rPr lang="en-US" sz="4800" dirty="0" smtClean="0">
                <a:solidFill>
                  <a:srgbClr val="FFFFFF"/>
                </a:solidFill>
                <a:ea typeface="ＭＳ Ｐゴシック" charset="0"/>
                <a:cs typeface="Gill Sans Light" charset="0"/>
              </a:rPr>
              <a:t>Closing Energy </a:t>
            </a:r>
            <a:r>
              <a:rPr lang="en-US" sz="4800" dirty="0">
                <a:solidFill>
                  <a:srgbClr val="FFFFFF"/>
                </a:solidFill>
                <a:ea typeface="ＭＳ Ｐゴシック" charset="0"/>
                <a:cs typeface="Gill Sans Light" charset="0"/>
              </a:rPr>
              <a:t>B</a:t>
            </a:r>
            <a:r>
              <a:rPr lang="en-US" sz="4800" dirty="0" smtClean="0">
                <a:solidFill>
                  <a:srgbClr val="FFFFFF"/>
                </a:solidFill>
                <a:ea typeface="ＭＳ Ｐゴシック" charset="0"/>
                <a:cs typeface="Gill Sans Light" charset="0"/>
              </a:rPr>
              <a:t>udget</a:t>
            </a:r>
            <a:endParaRPr lang="en-US" sz="4800" dirty="0">
              <a:solidFill>
                <a:srgbClr val="FFFFFF"/>
              </a:solidFill>
              <a:ea typeface="ＭＳ Ｐゴシック" charset="0"/>
              <a:cs typeface="Gill Sans Light" charset="0"/>
            </a:endParaRPr>
          </a:p>
        </p:txBody>
      </p:sp>
      <p:pic>
        <p:nvPicPr>
          <p:cNvPr id="6149" name="Picture 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15700" y="160338"/>
            <a:ext cx="1574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6150" name="Rectangle 6"/>
          <p:cNvSpPr>
            <a:spLocks/>
          </p:cNvSpPr>
          <p:nvPr/>
        </p:nvSpPr>
        <p:spPr bwMode="auto">
          <a:xfrm>
            <a:off x="0" y="9512300"/>
            <a:ext cx="23622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1000" dirty="0">
                <a:solidFill>
                  <a:schemeClr val="tx1"/>
                </a:solidFill>
                <a:latin typeface="Gill Sans" charset="0"/>
                <a:ea typeface="ＭＳ Ｐゴシック" charset="0"/>
                <a:cs typeface="Gill Sans" charset="0"/>
                <a:sym typeface="Gill Sans" charset="0"/>
              </a:rPr>
              <a:t>Source: </a:t>
            </a:r>
            <a:r>
              <a:rPr lang="en-US" sz="1000" dirty="0" err="1">
                <a:solidFill>
                  <a:schemeClr val="tx1"/>
                </a:solidFill>
                <a:latin typeface="Gill Sans" charset="0"/>
                <a:ea typeface="ＭＳ Ｐゴシック" charset="0"/>
                <a:cs typeface="Gill Sans" charset="0"/>
                <a:sym typeface="Gill Sans" charset="0"/>
              </a:rPr>
              <a:t>clivar.org</a:t>
            </a:r>
            <a:endParaRPr lang="en-US" sz="1000" dirty="0">
              <a:solidFill>
                <a:schemeClr val="tx1"/>
              </a:solidFill>
              <a:latin typeface="Gill Sans" charset="0"/>
              <a:ea typeface="ＭＳ Ｐゴシック" charset="0"/>
              <a:cs typeface="Gill Sans" charset="0"/>
              <a:sym typeface="Gill Sans" charset="0"/>
            </a:endParaRPr>
          </a:p>
        </p:txBody>
      </p:sp>
      <p:pic>
        <p:nvPicPr>
          <p:cNvPr id="9" name="Picture 8" descr="Screen Shot 2014-05-04 at 08.23.51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5856" y="1420416"/>
            <a:ext cx="9982399" cy="6480720"/>
          </a:xfrm>
          <a:prstGeom prst="rect">
            <a:avLst/>
          </a:prstGeom>
        </p:spPr>
      </p:pic>
      <p:sp>
        <p:nvSpPr>
          <p:cNvPr id="10" name="Rectangle 13"/>
          <p:cNvSpPr>
            <a:spLocks/>
          </p:cNvSpPr>
          <p:nvPr/>
        </p:nvSpPr>
        <p:spPr bwMode="auto">
          <a:xfrm>
            <a:off x="2613968" y="8837240"/>
            <a:ext cx="642070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square" lIns="0" tIns="0" rIns="0" bIns="0" anchor="ctr">
            <a:spAutoFit/>
          </a:bodyPr>
          <a:lstStyle/>
          <a:p>
            <a:r>
              <a:rPr lang="en-US" sz="1000" dirty="0">
                <a:solidFill>
                  <a:schemeClr val="tx1"/>
                </a:solidFill>
                <a:latin typeface="Gill Sans" charset="0"/>
                <a:ea typeface="ＭＳ Ｐゴシック" charset="0"/>
                <a:cs typeface="Gill Sans" charset="0"/>
                <a:sym typeface="Gill Sans" charset="0"/>
              </a:rPr>
              <a:t>Source</a:t>
            </a:r>
            <a:r>
              <a:rPr lang="en-US" sz="1000" dirty="0" smtClean="0">
                <a:solidFill>
                  <a:schemeClr val="tx1"/>
                </a:solidFill>
                <a:latin typeface="Gill Sans" charset="0"/>
                <a:ea typeface="ＭＳ Ｐゴシック" charset="0"/>
                <a:cs typeface="Gill Sans" charset="0"/>
                <a:sym typeface="Gill Sans" charset="0"/>
              </a:rPr>
              <a:t>:  </a:t>
            </a:r>
            <a:r>
              <a:rPr lang="en-US" sz="1000" dirty="0"/>
              <a:t>Huang, R. X., 2004.  Ocean, energy flow.  In:  Encyclopedia of Energy, </a:t>
            </a:r>
            <a:r>
              <a:rPr lang="en-US" sz="1000" dirty="0" smtClean="0"/>
              <a:t>C.J</a:t>
            </a:r>
            <a:r>
              <a:rPr lang="en-US" sz="1000" dirty="0"/>
              <a:t> </a:t>
            </a:r>
            <a:r>
              <a:rPr lang="en-US" sz="1000" dirty="0" smtClean="0"/>
              <a:t> Cleveland</a:t>
            </a:r>
            <a:r>
              <a:rPr lang="en-US" sz="1000" dirty="0"/>
              <a:t>, ed., Elsevier, 4, 497-509</a:t>
            </a:r>
          </a:p>
          <a:p>
            <a:r>
              <a:rPr lang="en-US" sz="1000" dirty="0"/>
              <a:t>( </a:t>
            </a:r>
            <a:r>
              <a:rPr lang="en-US" sz="1000" u="sng" dirty="0">
                <a:hlinkClick r:id="rId4"/>
              </a:rPr>
              <a:t>ftp://ecco2.jpl.nasa.gov/data9/articles/WindWork/huang_2004_energy.pdf</a:t>
            </a:r>
            <a:r>
              <a:rPr lang="en-US" sz="1000" dirty="0" smtClean="0">
                <a:solidFill>
                  <a:schemeClr val="tx1"/>
                </a:solidFill>
                <a:latin typeface="Gill Sans" charset="0"/>
                <a:ea typeface="ＭＳ Ｐゴシック" charset="0"/>
                <a:cs typeface="Gill Sans" charset="0"/>
                <a:sym typeface="Gill Sans" charset="0"/>
              </a:rPr>
              <a:t>,</a:t>
            </a:r>
            <a:endParaRPr lang="en-US" sz="1000" dirty="0">
              <a:solidFill>
                <a:schemeClr val="tx1"/>
              </a:solidFill>
              <a:latin typeface="Gill Sans" charset="0"/>
              <a:ea typeface="ＭＳ Ｐゴシック" charset="0"/>
              <a:cs typeface="Gill Sans" charset="0"/>
              <a:sym typeface="Gill Sans" charset="0"/>
            </a:endParaRPr>
          </a:p>
        </p:txBody>
      </p:sp>
    </p:spTree>
    <p:extLst>
      <p:ext uri="{BB962C8B-B14F-4D97-AF65-F5344CB8AC3E}">
        <p14:creationId xmlns:p14="http://schemas.microsoft.com/office/powerpoint/2010/main" val="22073203"/>
      </p:ext>
    </p:extLst>
  </p:cSld>
  <p:clrMapOvr>
    <a:masterClrMapping/>
  </p:clrMapOvr>
  <mc:AlternateContent xmlns:mc="http://schemas.openxmlformats.org/markup-compatibility/2006" xmlns:p14="http://schemas.microsoft.com/office/powerpoint/2010/main">
    <mc:Choice Requires="p14">
      <p:transition spd="med">
        <p14:prism dir="d"/>
      </p:transition>
    </mc:Choice>
    <mc:Fallback xmlns="">
      <p:transition xmlns:p14="http://schemas.microsoft.com/office/powerpoint/2010/mai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p:cNvSpPr>
            <a:spLocks/>
          </p:cNvSpPr>
          <p:nvPr/>
        </p:nvSpPr>
        <p:spPr bwMode="auto">
          <a:xfrm>
            <a:off x="0" y="0"/>
            <a:ext cx="13004800" cy="939800"/>
          </a:xfrm>
          <a:prstGeom prst="rect">
            <a:avLst/>
          </a:prstGeom>
          <a:solidFill>
            <a:schemeClr val="accent1"/>
          </a:solidFill>
          <a:ln>
            <a:noFill/>
          </a:ln>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endParaRPr lang="en-US"/>
          </a:p>
        </p:txBody>
      </p:sp>
      <p:sp>
        <p:nvSpPr>
          <p:cNvPr id="9218" name="Rectangle 2"/>
          <p:cNvSpPr>
            <a:spLocks/>
          </p:cNvSpPr>
          <p:nvPr/>
        </p:nvSpPr>
        <p:spPr bwMode="auto">
          <a:xfrm>
            <a:off x="10809288" y="9569450"/>
            <a:ext cx="23622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1000">
                <a:solidFill>
                  <a:schemeClr val="tx1"/>
                </a:solidFill>
                <a:latin typeface="Gill Sans" charset="0"/>
                <a:ea typeface="ＭＳ Ｐゴシック" charset="0"/>
                <a:cs typeface="Gill Sans" charset="0"/>
                <a:sym typeface="Gill Sans" charset="0"/>
              </a:rPr>
              <a:t>ESA UNCLASSIFIED - For Official Use</a:t>
            </a:r>
          </a:p>
        </p:txBody>
      </p:sp>
      <p:sp>
        <p:nvSpPr>
          <p:cNvPr id="9219" name="Rectangle 3"/>
          <p:cNvSpPr>
            <a:spLocks/>
          </p:cNvSpPr>
          <p:nvPr/>
        </p:nvSpPr>
        <p:spPr bwMode="auto">
          <a:xfrm>
            <a:off x="136525" y="76200"/>
            <a:ext cx="112014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l"/>
            <a:r>
              <a:rPr lang="en-US" sz="4800" dirty="0" smtClean="0">
                <a:solidFill>
                  <a:srgbClr val="FFFFFF"/>
                </a:solidFill>
                <a:ea typeface="ＭＳ Ｐゴシック" charset="0"/>
                <a:cs typeface="Gill Sans Light" charset="0"/>
              </a:rPr>
              <a:t>The Challenge of </a:t>
            </a:r>
            <a:r>
              <a:rPr lang="en-US" sz="4800" dirty="0" smtClean="0">
                <a:solidFill>
                  <a:srgbClr val="FFFFFF"/>
                </a:solidFill>
                <a:ea typeface="ＭＳ Ｐゴシック" charset="0"/>
                <a:cs typeface="Gill Sans Light" charset="0"/>
              </a:rPr>
              <a:t>Observation – In-Situ</a:t>
            </a:r>
            <a:endParaRPr lang="en-US" sz="4800" dirty="0">
              <a:solidFill>
                <a:srgbClr val="FFFFFF"/>
              </a:solidFill>
              <a:ea typeface="ＭＳ Ｐゴシック" charset="0"/>
              <a:cs typeface="Gill Sans Light" charset="0"/>
            </a:endParaRPr>
          </a:p>
        </p:txBody>
      </p:sp>
      <p:pic>
        <p:nvPicPr>
          <p:cNvPr id="9221" name="Picture 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15700" y="160338"/>
            <a:ext cx="1574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9222" name="Picture 6"/>
          <p:cNvPicPr>
            <a:picLocks noChangeAspect="1" noChangeArrowheads="1"/>
          </p:cNvPicPr>
          <p:nvPr/>
        </p:nvPicPr>
        <p:blipFill>
          <a:blip r:embed="rId3">
            <a:extLst>
              <a:ext uri="{28A0092B-C50C-407E-A947-70E740481C1C}">
                <a14:useLocalDpi xmlns:a14="http://schemas.microsoft.com/office/drawing/2010/main" val="0"/>
              </a:ext>
            </a:extLst>
          </a:blip>
          <a:srcRect l="7065" r="7434" b="26720"/>
          <a:stretch>
            <a:fillRect/>
          </a:stretch>
        </p:blipFill>
        <p:spPr bwMode="auto">
          <a:xfrm>
            <a:off x="1893888" y="1132384"/>
            <a:ext cx="8784976" cy="7277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9224" name="Rectangle 8"/>
          <p:cNvSpPr>
            <a:spLocks/>
          </p:cNvSpPr>
          <p:nvPr/>
        </p:nvSpPr>
        <p:spPr bwMode="auto">
          <a:xfrm>
            <a:off x="1893888" y="7953052"/>
            <a:ext cx="9649072"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2400" b="1" dirty="0" smtClean="0">
                <a:solidFill>
                  <a:srgbClr val="676767"/>
                </a:solidFill>
                <a:latin typeface="Gill Sans" charset="0"/>
                <a:ea typeface="ＭＳ Ｐゴシック" charset="0"/>
                <a:cs typeface="Gill Sans" charset="0"/>
                <a:sym typeface="Gill Sans" charset="0"/>
              </a:rPr>
              <a:t>Point-based – Sparse – </a:t>
            </a:r>
            <a:r>
              <a:rPr lang="en-US" sz="2400" b="1" dirty="0" smtClean="0">
                <a:solidFill>
                  <a:srgbClr val="676767"/>
                </a:solidFill>
                <a:latin typeface="Gill Sans" charset="0"/>
                <a:ea typeface="ＭＳ Ｐゴシック" charset="0"/>
                <a:cs typeface="Gill Sans" charset="0"/>
                <a:sym typeface="Gill Sans" charset="0"/>
              </a:rPr>
              <a:t>Uneven view, </a:t>
            </a:r>
          </a:p>
          <a:p>
            <a:r>
              <a:rPr lang="en-US" sz="2400" dirty="0" smtClean="0">
                <a:solidFill>
                  <a:srgbClr val="676767"/>
                </a:solidFill>
                <a:latin typeface="Gill Sans" charset="0"/>
                <a:ea typeface="ＭＳ Ｐゴシック" charset="0"/>
                <a:cs typeface="Gill Sans" charset="0"/>
                <a:sym typeface="Gill Sans" charset="0"/>
              </a:rPr>
              <a:t>85</a:t>
            </a:r>
            <a:r>
              <a:rPr lang="en-US" sz="2400" dirty="0">
                <a:solidFill>
                  <a:srgbClr val="676767"/>
                </a:solidFill>
                <a:latin typeface="Gill Sans" charset="0"/>
                <a:ea typeface="ＭＳ Ｐゴシック" charset="0"/>
                <a:cs typeface="Gill Sans" charset="0"/>
                <a:sym typeface="Gill Sans" charset="0"/>
              </a:rPr>
              <a:t>% buoys in tropical </a:t>
            </a:r>
            <a:r>
              <a:rPr lang="en-US" sz="2400" dirty="0" smtClean="0">
                <a:solidFill>
                  <a:srgbClr val="676767"/>
                </a:solidFill>
                <a:latin typeface="Gill Sans" charset="0"/>
                <a:ea typeface="ＭＳ Ｐゴシック" charset="0"/>
                <a:cs typeface="Gill Sans" charset="0"/>
                <a:sym typeface="Gill Sans" charset="0"/>
              </a:rPr>
              <a:t>regions, about </a:t>
            </a:r>
            <a:r>
              <a:rPr lang="en-US" sz="2400" dirty="0">
                <a:solidFill>
                  <a:srgbClr val="676767"/>
                </a:solidFill>
                <a:latin typeface="Gill Sans" charset="0"/>
                <a:ea typeface="ＭＳ Ｐゴシック" charset="0"/>
                <a:cs typeface="Gill Sans" charset="0"/>
                <a:sym typeface="Gill Sans" charset="0"/>
              </a:rPr>
              <a:t>20 active full-flux </a:t>
            </a:r>
            <a:r>
              <a:rPr lang="en-US" sz="2400" dirty="0" smtClean="0">
                <a:solidFill>
                  <a:srgbClr val="676767"/>
                </a:solidFill>
                <a:latin typeface="Gill Sans" charset="0"/>
                <a:ea typeface="ＭＳ Ｐゴシック" charset="0"/>
                <a:cs typeface="Gill Sans" charset="0"/>
                <a:sym typeface="Gill Sans" charset="0"/>
              </a:rPr>
              <a:t>buoys, + </a:t>
            </a:r>
            <a:r>
              <a:rPr lang="en-US" sz="2400" dirty="0" err="1">
                <a:solidFill>
                  <a:srgbClr val="676767"/>
                </a:solidFill>
                <a:latin typeface="Gill Sans" charset="0"/>
                <a:ea typeface="ＭＳ Ｐゴシック" charset="0"/>
                <a:cs typeface="Gill Sans" charset="0"/>
                <a:sym typeface="Gill Sans" charset="0"/>
              </a:rPr>
              <a:t>OceanSITES</a:t>
            </a:r>
            <a:endParaRPr lang="en-US" sz="2400" dirty="0">
              <a:solidFill>
                <a:srgbClr val="676767"/>
              </a:solidFill>
              <a:latin typeface="Gill Sans" charset="0"/>
              <a:ea typeface="ＭＳ Ｐゴシック" charset="0"/>
              <a:cs typeface="Gill Sans" charset="0"/>
              <a:sym typeface="Gill Sans" charset="0"/>
            </a:endParaRPr>
          </a:p>
        </p:txBody>
      </p:sp>
      <p:sp>
        <p:nvSpPr>
          <p:cNvPr id="9226" name="Rectangle 10"/>
          <p:cNvSpPr>
            <a:spLocks/>
          </p:cNvSpPr>
          <p:nvPr/>
        </p:nvSpPr>
        <p:spPr bwMode="auto">
          <a:xfrm>
            <a:off x="1115533" y="9413304"/>
            <a:ext cx="224420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400" dirty="0" smtClean="0">
                <a:solidFill>
                  <a:schemeClr val="tx1"/>
                </a:solidFill>
                <a:latin typeface="Gill Sans" charset="0"/>
                <a:ea typeface="ＭＳ Ｐゴシック" charset="0"/>
                <a:cs typeface="Gill Sans" charset="0"/>
                <a:sym typeface="Gill Sans" charset="0"/>
              </a:rPr>
              <a:t>Source</a:t>
            </a:r>
            <a:r>
              <a:rPr lang="en-US" sz="1400" dirty="0" smtClean="0">
                <a:solidFill>
                  <a:schemeClr val="tx1"/>
                </a:solidFill>
                <a:latin typeface="Gill Sans" charset="0"/>
                <a:ea typeface="ＭＳ Ｐゴシック" charset="0"/>
                <a:cs typeface="Gill Sans" charset="0"/>
                <a:sym typeface="Gill Sans" charset="0"/>
              </a:rPr>
              <a:t>: </a:t>
            </a:r>
            <a:r>
              <a:rPr lang="en-US" sz="1400" dirty="0" err="1" smtClean="0">
                <a:solidFill>
                  <a:schemeClr val="tx1"/>
                </a:solidFill>
                <a:latin typeface="Gill Sans" charset="0"/>
                <a:ea typeface="ＭＳ Ｐゴシック" charset="0"/>
                <a:cs typeface="Gill Sans" charset="0"/>
                <a:sym typeface="Gill Sans" charset="0"/>
              </a:rPr>
              <a:t>Lisan</a:t>
            </a:r>
            <a:r>
              <a:rPr lang="en-US" sz="1400" dirty="0" smtClean="0">
                <a:solidFill>
                  <a:schemeClr val="tx1"/>
                </a:solidFill>
                <a:latin typeface="Gill Sans" charset="0"/>
                <a:ea typeface="ＭＳ Ｐゴシック" charset="0"/>
                <a:cs typeface="Gill Sans" charset="0"/>
                <a:sym typeface="Gill Sans" charset="0"/>
              </a:rPr>
              <a:t> </a:t>
            </a:r>
            <a:r>
              <a:rPr lang="en-US" sz="1400" dirty="0" smtClean="0">
                <a:solidFill>
                  <a:schemeClr val="tx1"/>
                </a:solidFill>
                <a:latin typeface="Gill Sans" charset="0"/>
                <a:ea typeface="ＭＳ Ｐゴシック" charset="0"/>
                <a:cs typeface="Gill Sans" charset="0"/>
                <a:sym typeface="Gill Sans" charset="0"/>
              </a:rPr>
              <a:t>Yu,  </a:t>
            </a:r>
            <a:r>
              <a:rPr lang="en-US" sz="1400" dirty="0">
                <a:solidFill>
                  <a:schemeClr val="tx1"/>
                </a:solidFill>
                <a:latin typeface="Gill Sans" charset="0"/>
                <a:ea typeface="ＭＳ Ｐゴシック" charset="0"/>
                <a:cs typeface="Gill Sans" charset="0"/>
                <a:sym typeface="Gill Sans" charset="0"/>
              </a:rPr>
              <a:t>GSOP </a:t>
            </a:r>
            <a:r>
              <a:rPr lang="en-US" sz="1400" dirty="0" smtClean="0">
                <a:solidFill>
                  <a:schemeClr val="tx1"/>
                </a:solidFill>
                <a:latin typeface="Gill Sans" charset="0"/>
                <a:ea typeface="ＭＳ Ｐゴシック" charset="0"/>
                <a:cs typeface="Gill Sans" charset="0"/>
                <a:sym typeface="Gill Sans" charset="0"/>
              </a:rPr>
              <a:t>report</a:t>
            </a:r>
            <a:endParaRPr lang="en-US" sz="1400" dirty="0">
              <a:solidFill>
                <a:schemeClr val="tx1"/>
              </a:solidFill>
              <a:latin typeface="Gill Sans" charset="0"/>
              <a:ea typeface="ＭＳ Ｐゴシック" charset="0"/>
              <a:cs typeface="Gill Sans" charset="0"/>
              <a:sym typeface="Gill Sans" charset="0"/>
            </a:endParaRPr>
          </a:p>
        </p:txBody>
      </p:sp>
    </p:spTree>
    <p:extLst>
      <p:ext uri="{BB962C8B-B14F-4D97-AF65-F5344CB8AC3E}">
        <p14:creationId xmlns:p14="http://schemas.microsoft.com/office/powerpoint/2010/main" val="3574020920"/>
      </p:ext>
    </p:extLst>
  </p:cSld>
  <p:clrMapOvr>
    <a:masterClrMapping/>
  </p:clrMapOvr>
  <mc:AlternateContent xmlns:mc="http://schemas.openxmlformats.org/markup-compatibility/2006" xmlns:p14="http://schemas.microsoft.com/office/powerpoint/2010/main">
    <mc:Choice Requires="p14">
      <p:transition spd="med">
        <p14:prism dir="d"/>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p:cNvSpPr>
            <a:spLocks/>
          </p:cNvSpPr>
          <p:nvPr/>
        </p:nvSpPr>
        <p:spPr bwMode="auto">
          <a:xfrm>
            <a:off x="136525" y="76200"/>
            <a:ext cx="112014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l"/>
            <a:r>
              <a:rPr lang="en-US" sz="4800" dirty="0" smtClean="0">
                <a:solidFill>
                  <a:srgbClr val="FFFFFF"/>
                </a:solidFill>
                <a:ea typeface="ＭＳ Ｐゴシック" charset="0"/>
                <a:cs typeface="Gill Sans Light" charset="0"/>
              </a:rPr>
              <a:t>Local View - Poor sampling?</a:t>
            </a:r>
            <a:endParaRPr lang="en-US" sz="4800" dirty="0">
              <a:solidFill>
                <a:srgbClr val="FFFFFF"/>
              </a:solidFill>
              <a:ea typeface="ＭＳ Ｐゴシック" charset="0"/>
              <a:cs typeface="Gill Sans Light" charset="0"/>
            </a:endParaRPr>
          </a:p>
        </p:txBody>
      </p:sp>
      <p:pic>
        <p:nvPicPr>
          <p:cNvPr id="4" name="Picture 3" descr="Screen Shot 2014-05-04 at 11.10.4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760" y="1204392"/>
            <a:ext cx="11449272" cy="8217044"/>
          </a:xfrm>
          <a:prstGeom prst="rect">
            <a:avLst/>
          </a:prstGeom>
        </p:spPr>
      </p:pic>
      <p:sp>
        <p:nvSpPr>
          <p:cNvPr id="5" name="Rectangle 10"/>
          <p:cNvSpPr>
            <a:spLocks/>
          </p:cNvSpPr>
          <p:nvPr/>
        </p:nvSpPr>
        <p:spPr bwMode="auto">
          <a:xfrm>
            <a:off x="1654140" y="9413304"/>
            <a:ext cx="116698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400" dirty="0" smtClean="0">
                <a:solidFill>
                  <a:schemeClr val="tx1"/>
                </a:solidFill>
                <a:latin typeface="Gill Sans" charset="0"/>
                <a:ea typeface="ＭＳ Ｐゴシック" charset="0"/>
                <a:cs typeface="Gill Sans" charset="0"/>
                <a:sym typeface="Gill Sans" charset="0"/>
              </a:rPr>
              <a:t>Source</a:t>
            </a:r>
            <a:r>
              <a:rPr lang="en-US" sz="1400" dirty="0" smtClean="0">
                <a:solidFill>
                  <a:schemeClr val="tx1"/>
                </a:solidFill>
                <a:latin typeface="Gill Sans" charset="0"/>
                <a:ea typeface="ＭＳ Ｐゴシック" charset="0"/>
                <a:cs typeface="Gill Sans" charset="0"/>
                <a:sym typeface="Gill Sans" charset="0"/>
              </a:rPr>
              <a:t>: </a:t>
            </a:r>
            <a:r>
              <a:rPr lang="en-US" sz="1400" dirty="0" err="1" smtClean="0">
                <a:solidFill>
                  <a:schemeClr val="tx1"/>
                </a:solidFill>
                <a:latin typeface="Gill Sans" charset="0"/>
                <a:ea typeface="ＭＳ Ｐゴシック" charset="0"/>
                <a:cs typeface="Gill Sans" charset="0"/>
                <a:sym typeface="Gill Sans" charset="0"/>
              </a:rPr>
              <a:t>Lisan</a:t>
            </a:r>
            <a:r>
              <a:rPr lang="en-US" sz="1400" dirty="0" smtClean="0">
                <a:solidFill>
                  <a:schemeClr val="tx1"/>
                </a:solidFill>
                <a:latin typeface="Gill Sans" charset="0"/>
                <a:ea typeface="ＭＳ Ｐゴシック" charset="0"/>
                <a:cs typeface="Gill Sans" charset="0"/>
                <a:sym typeface="Gill Sans" charset="0"/>
              </a:rPr>
              <a:t> </a:t>
            </a:r>
            <a:r>
              <a:rPr lang="en-US" sz="1400" dirty="0" smtClean="0">
                <a:solidFill>
                  <a:schemeClr val="tx1"/>
                </a:solidFill>
                <a:latin typeface="Gill Sans" charset="0"/>
                <a:ea typeface="ＭＳ Ｐゴシック" charset="0"/>
                <a:cs typeface="Gill Sans" charset="0"/>
                <a:sym typeface="Gill Sans" charset="0"/>
              </a:rPr>
              <a:t>Yu</a:t>
            </a:r>
            <a:r>
              <a:rPr lang="en-US" sz="1400" dirty="0" smtClean="0">
                <a:solidFill>
                  <a:schemeClr val="tx1"/>
                </a:solidFill>
                <a:latin typeface="Gill Sans" charset="0"/>
                <a:ea typeface="ＭＳ Ｐゴシック" charset="0"/>
                <a:cs typeface="Gill Sans" charset="0"/>
                <a:sym typeface="Gill Sans" charset="0"/>
              </a:rPr>
              <a:t>,</a:t>
            </a:r>
            <a:endParaRPr lang="en-US" sz="1400" dirty="0">
              <a:solidFill>
                <a:schemeClr val="tx1"/>
              </a:solidFill>
              <a:latin typeface="Gill Sans" charset="0"/>
              <a:ea typeface="ＭＳ Ｐゴシック" charset="0"/>
              <a:cs typeface="Gill Sans" charset="0"/>
              <a:sym typeface="Gill Sans" charset="0"/>
            </a:endParaRPr>
          </a:p>
        </p:txBody>
      </p:sp>
    </p:spTree>
    <p:extLst>
      <p:ext uri="{BB962C8B-B14F-4D97-AF65-F5344CB8AC3E}">
        <p14:creationId xmlns:p14="http://schemas.microsoft.com/office/powerpoint/2010/main" val="119785219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p:cNvSpPr>
            <a:spLocks/>
          </p:cNvSpPr>
          <p:nvPr/>
        </p:nvSpPr>
        <p:spPr bwMode="auto">
          <a:xfrm>
            <a:off x="136525" y="76200"/>
            <a:ext cx="112014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l"/>
            <a:r>
              <a:rPr lang="en-US" sz="4800" dirty="0" smtClean="0">
                <a:solidFill>
                  <a:srgbClr val="FFFFFF"/>
                </a:solidFill>
                <a:ea typeface="ＭＳ Ｐゴシック" charset="0"/>
                <a:cs typeface="Gill Sans Light" charset="0"/>
              </a:rPr>
              <a:t>Tropical Pacific Observing System (TOPS)</a:t>
            </a:r>
            <a:endParaRPr lang="en-US" sz="4800" dirty="0">
              <a:solidFill>
                <a:srgbClr val="FFFFFF"/>
              </a:solidFill>
              <a:ea typeface="ＭＳ Ｐゴシック" charset="0"/>
              <a:cs typeface="Gill Sans Light" charset="0"/>
            </a:endParaRPr>
          </a:p>
        </p:txBody>
      </p:sp>
      <p:sp>
        <p:nvSpPr>
          <p:cNvPr id="5" name="Rectangle 10"/>
          <p:cNvSpPr>
            <a:spLocks/>
          </p:cNvSpPr>
          <p:nvPr/>
        </p:nvSpPr>
        <p:spPr bwMode="auto">
          <a:xfrm>
            <a:off x="525736" y="9413304"/>
            <a:ext cx="185190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400" dirty="0" smtClean="0">
                <a:solidFill>
                  <a:schemeClr val="tx1"/>
                </a:solidFill>
                <a:latin typeface="Gill Sans" charset="0"/>
                <a:ea typeface="ＭＳ Ｐゴシック" charset="0"/>
                <a:cs typeface="Gill Sans" charset="0"/>
                <a:sym typeface="Gill Sans" charset="0"/>
              </a:rPr>
              <a:t>Source</a:t>
            </a:r>
            <a:r>
              <a:rPr lang="en-US" sz="1400" dirty="0" smtClean="0">
                <a:solidFill>
                  <a:schemeClr val="tx1"/>
                </a:solidFill>
                <a:latin typeface="Gill Sans" charset="0"/>
                <a:ea typeface="ＭＳ Ｐゴシック" charset="0"/>
                <a:cs typeface="Gill Sans" charset="0"/>
                <a:sym typeface="Gill Sans" charset="0"/>
              </a:rPr>
              <a:t>: Kathy </a:t>
            </a:r>
            <a:r>
              <a:rPr lang="en-US" sz="1400" dirty="0" err="1" smtClean="0">
                <a:solidFill>
                  <a:schemeClr val="tx1"/>
                </a:solidFill>
                <a:latin typeface="Gill Sans" charset="0"/>
                <a:ea typeface="ＭＳ Ｐゴシック" charset="0"/>
                <a:cs typeface="Gill Sans" charset="0"/>
                <a:sym typeface="Gill Sans" charset="0"/>
              </a:rPr>
              <a:t>Hilll</a:t>
            </a:r>
            <a:r>
              <a:rPr lang="en-US" sz="1400" dirty="0" smtClean="0">
                <a:solidFill>
                  <a:schemeClr val="tx1"/>
                </a:solidFill>
                <a:latin typeface="Gill Sans" charset="0"/>
                <a:ea typeface="ＭＳ Ｐゴシック" charset="0"/>
                <a:cs typeface="Gill Sans" charset="0"/>
                <a:sym typeface="Gill Sans" charset="0"/>
              </a:rPr>
              <a:t>, WMO</a:t>
            </a:r>
            <a:endParaRPr lang="en-US" sz="1400" dirty="0">
              <a:solidFill>
                <a:schemeClr val="tx1"/>
              </a:solidFill>
              <a:latin typeface="Gill Sans" charset="0"/>
              <a:ea typeface="ＭＳ Ｐゴシック" charset="0"/>
              <a:cs typeface="Gill Sans" charset="0"/>
              <a:sym typeface="Gill Sans" charset="0"/>
            </a:endParaRPr>
          </a:p>
        </p:txBody>
      </p:sp>
      <p:pic>
        <p:nvPicPr>
          <p:cNvPr id="6" name="Picture 13" descr="TPOS-2020 Group Photo Scripps Seaside Forum autocor"/>
          <p:cNvPicPr>
            <a:picLocks noChangeAspect="1" noChangeArrowheads="1"/>
          </p:cNvPicPr>
          <p:nvPr/>
        </p:nvPicPr>
        <p:blipFill>
          <a:blip r:embed="rId2">
            <a:extLst>
              <a:ext uri="{28A0092B-C50C-407E-A947-70E740481C1C}">
                <a14:useLocalDpi xmlns:a14="http://schemas.microsoft.com/office/drawing/2010/main" val="0"/>
              </a:ext>
            </a:extLst>
          </a:blip>
          <a:srcRect l="4878" t="19434" r="2846" b="13699"/>
          <a:stretch>
            <a:fillRect/>
          </a:stretch>
        </p:blipFill>
        <p:spPr bwMode="auto">
          <a:xfrm>
            <a:off x="1677864" y="1060376"/>
            <a:ext cx="9144000" cy="241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101800" y="3364632"/>
            <a:ext cx="10729192" cy="830997"/>
          </a:xfrm>
          <a:prstGeom prst="rect">
            <a:avLst/>
          </a:prstGeom>
          <a:noFill/>
        </p:spPr>
        <p:txBody>
          <a:bodyPr wrap="square" rtlCol="0">
            <a:spAutoFit/>
          </a:bodyPr>
          <a:lstStyle/>
          <a:p>
            <a:r>
              <a:rPr lang="en-US" sz="2400" dirty="0">
                <a:latin typeface="Gill Sans"/>
                <a:ea typeface="ＭＳ Ｐゴシック" charset="0"/>
                <a:cs typeface="Gill Sans"/>
              </a:rPr>
              <a:t>TPOS 2020 </a:t>
            </a:r>
            <a:r>
              <a:rPr lang="en-US" sz="2400" dirty="0" smtClean="0">
                <a:latin typeface="Gill Sans"/>
                <a:ea typeface="ＭＳ Ｐゴシック" charset="0"/>
                <a:cs typeface="Gill Sans"/>
              </a:rPr>
              <a:t>Workshop, 27</a:t>
            </a:r>
            <a:r>
              <a:rPr lang="en-US" sz="2400" dirty="0">
                <a:latin typeface="Gill Sans"/>
                <a:ea typeface="ＭＳ Ｐゴシック" charset="0"/>
                <a:cs typeface="Gill Sans"/>
              </a:rPr>
              <a:t>-30</a:t>
            </a:r>
            <a:r>
              <a:rPr lang="en-US" sz="2400" baseline="30000" dirty="0">
                <a:latin typeface="Gill Sans"/>
                <a:ea typeface="ＭＳ Ｐゴシック" charset="0"/>
                <a:cs typeface="Gill Sans"/>
              </a:rPr>
              <a:t>th</a:t>
            </a:r>
            <a:r>
              <a:rPr lang="en-US" sz="2400" dirty="0">
                <a:latin typeface="Gill Sans"/>
                <a:ea typeface="ＭＳ Ｐゴシック" charset="0"/>
                <a:cs typeface="Gill Sans"/>
              </a:rPr>
              <a:t> January, 2014, Scripps </a:t>
            </a:r>
            <a:r>
              <a:rPr lang="en-US" sz="2400" dirty="0">
                <a:solidFill>
                  <a:schemeClr val="tx1"/>
                </a:solidFill>
                <a:latin typeface="Gill Sans"/>
                <a:ea typeface="ＭＳ Ｐゴシック" charset="0"/>
                <a:cs typeface="Gill Sans"/>
              </a:rPr>
              <a:t>Institution of</a:t>
            </a:r>
            <a:r>
              <a:rPr lang="en-US" sz="2400" dirty="0">
                <a:latin typeface="Gill Sans"/>
                <a:ea typeface="ＭＳ Ｐゴシック" charset="0"/>
                <a:cs typeface="Gill Sans"/>
              </a:rPr>
              <a:t> Oceanography.</a:t>
            </a:r>
            <a:br>
              <a:rPr lang="en-US" sz="2400" dirty="0">
                <a:latin typeface="Gill Sans"/>
                <a:ea typeface="ＭＳ Ｐゴシック" charset="0"/>
                <a:cs typeface="Gill Sans"/>
              </a:rPr>
            </a:br>
            <a:endParaRPr lang="en-US" sz="2400" dirty="0">
              <a:latin typeface="Gill Sans"/>
              <a:cs typeface="Gill Sans"/>
            </a:endParaRPr>
          </a:p>
        </p:txBody>
      </p:sp>
      <p:pic>
        <p:nvPicPr>
          <p:cNvPr id="8" name="Picture 4" descr="Tropical-Pacif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309712" y="4588768"/>
            <a:ext cx="6480720" cy="3393377"/>
          </a:xfrm>
          <a:prstGeom prst="rect">
            <a:avLst/>
          </a:prstGeom>
        </p:spPr>
      </p:pic>
      <p:pic>
        <p:nvPicPr>
          <p:cNvPr id="9" name="Picture 8" descr="Screen Shot 2014-05-05 at 13.28.1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6456" y="4588768"/>
            <a:ext cx="5667206" cy="4156720"/>
          </a:xfrm>
          <a:prstGeom prst="rect">
            <a:avLst/>
          </a:prstGeom>
        </p:spPr>
      </p:pic>
    </p:spTree>
    <p:extLst>
      <p:ext uri="{BB962C8B-B14F-4D97-AF65-F5344CB8AC3E}">
        <p14:creationId xmlns:p14="http://schemas.microsoft.com/office/powerpoint/2010/main" val="256426894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p:cNvSpPr>
            <a:spLocks/>
          </p:cNvSpPr>
          <p:nvPr/>
        </p:nvSpPr>
        <p:spPr bwMode="auto">
          <a:xfrm>
            <a:off x="136525" y="76200"/>
            <a:ext cx="112014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l"/>
            <a:r>
              <a:rPr lang="en-US" sz="4800" dirty="0" smtClean="0">
                <a:solidFill>
                  <a:srgbClr val="FFFFFF"/>
                </a:solidFill>
                <a:ea typeface="ＭＳ Ｐゴシック" charset="0"/>
                <a:cs typeface="Gill Sans Light" charset="0"/>
              </a:rPr>
              <a:t>TOPS 2020 recommendations</a:t>
            </a:r>
            <a:endParaRPr lang="en-US" sz="4800" dirty="0">
              <a:solidFill>
                <a:srgbClr val="FFFFFF"/>
              </a:solidFill>
              <a:ea typeface="ＭＳ Ｐゴシック" charset="0"/>
              <a:cs typeface="Gill Sans Light" charset="0"/>
            </a:endParaRPr>
          </a:p>
        </p:txBody>
      </p:sp>
      <p:sp>
        <p:nvSpPr>
          <p:cNvPr id="5" name="Rectangle 10"/>
          <p:cNvSpPr>
            <a:spLocks/>
          </p:cNvSpPr>
          <p:nvPr/>
        </p:nvSpPr>
        <p:spPr bwMode="auto">
          <a:xfrm>
            <a:off x="453728" y="9413304"/>
            <a:ext cx="108528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400" dirty="0" smtClean="0">
                <a:solidFill>
                  <a:schemeClr val="tx1"/>
                </a:solidFill>
                <a:latin typeface="Gill Sans" charset="0"/>
                <a:ea typeface="ＭＳ Ｐゴシック" charset="0"/>
                <a:cs typeface="Gill Sans" charset="0"/>
                <a:sym typeface="Gill Sans" charset="0"/>
              </a:rPr>
              <a:t>Source</a:t>
            </a:r>
            <a:r>
              <a:rPr lang="en-US" sz="1400" dirty="0" smtClean="0">
                <a:solidFill>
                  <a:schemeClr val="tx1"/>
                </a:solidFill>
                <a:latin typeface="Gill Sans" charset="0"/>
                <a:ea typeface="ＭＳ Ｐゴシック" charset="0"/>
                <a:cs typeface="Gill Sans" charset="0"/>
                <a:sym typeface="Gill Sans" charset="0"/>
              </a:rPr>
              <a:t>: Cronin</a:t>
            </a:r>
            <a:endParaRPr lang="en-US" sz="1400" dirty="0">
              <a:solidFill>
                <a:schemeClr val="tx1"/>
              </a:solidFill>
              <a:latin typeface="Gill Sans" charset="0"/>
              <a:ea typeface="ＭＳ Ｐゴシック" charset="0"/>
              <a:cs typeface="Gill Sans" charset="0"/>
              <a:sym typeface="Gill Sans" charset="0"/>
            </a:endParaRPr>
          </a:p>
        </p:txBody>
      </p:sp>
      <p:sp>
        <p:nvSpPr>
          <p:cNvPr id="2" name="TextBox 1"/>
          <p:cNvSpPr txBox="1"/>
          <p:nvPr/>
        </p:nvSpPr>
        <p:spPr>
          <a:xfrm>
            <a:off x="0" y="1070238"/>
            <a:ext cx="13004800" cy="5386089"/>
          </a:xfrm>
          <a:prstGeom prst="rect">
            <a:avLst/>
          </a:prstGeom>
          <a:noFill/>
        </p:spPr>
        <p:txBody>
          <a:bodyPr wrap="square" rtlCol="0">
            <a:spAutoFit/>
          </a:bodyPr>
          <a:lstStyle/>
          <a:p>
            <a:pPr algn="l"/>
            <a:r>
              <a:rPr lang="en-AU" sz="3200" dirty="0">
                <a:latin typeface="Gill Sans"/>
                <a:ea typeface="ＭＳ Ｐゴシック" charset="0"/>
                <a:cs typeface="Gill Sans"/>
              </a:rPr>
              <a:t>The Review recommends the creation of a focussed </a:t>
            </a:r>
            <a:r>
              <a:rPr lang="en-AU" sz="3200" b="1" dirty="0">
                <a:latin typeface="Gill Sans"/>
                <a:ea typeface="ＭＳ Ｐゴシック" charset="0"/>
                <a:cs typeface="Gill Sans"/>
              </a:rPr>
              <a:t>TPOS 2020 Project </a:t>
            </a:r>
            <a:r>
              <a:rPr lang="en-AU" sz="3200" dirty="0" smtClean="0">
                <a:latin typeface="Gill Sans"/>
                <a:ea typeface="ＭＳ Ｐゴシック" charset="0"/>
                <a:cs typeface="Gill Sans"/>
              </a:rPr>
              <a:t>to </a:t>
            </a:r>
            <a:r>
              <a:rPr lang="en-AU" sz="3200" dirty="0">
                <a:latin typeface="Gill Sans"/>
                <a:ea typeface="ＭＳ Ｐゴシック" charset="0"/>
                <a:cs typeface="Gill Sans"/>
              </a:rPr>
              <a:t>achieve the  transition from a loosely coordinated set of ocean observing activities in the tropical Pacific to a systematic and sustained TPOS by 2020</a:t>
            </a:r>
            <a:r>
              <a:rPr lang="en-AU" sz="3200" dirty="0" smtClean="0">
                <a:latin typeface="Gill Sans"/>
                <a:ea typeface="ＭＳ Ｐゴシック" charset="0"/>
                <a:cs typeface="Gill Sans"/>
              </a:rPr>
              <a:t>.</a:t>
            </a:r>
            <a:endParaRPr lang="en-US" sz="3200" dirty="0">
              <a:latin typeface="Gill Sans"/>
              <a:ea typeface="ＭＳ Ｐゴシック" charset="0"/>
              <a:cs typeface="Gill Sans"/>
            </a:endParaRPr>
          </a:p>
          <a:p>
            <a:pPr marL="1028578" lvl="1" indent="-571500" algn="l">
              <a:buFont typeface="Courier New"/>
              <a:buChar char="o"/>
            </a:pPr>
            <a:r>
              <a:rPr lang="en-US" sz="2400" dirty="0" smtClean="0">
                <a:latin typeface="Gill Sans"/>
                <a:cs typeface="Gill Sans"/>
              </a:rPr>
              <a:t>More Reference Stations in Tropical Pacific,</a:t>
            </a:r>
          </a:p>
          <a:p>
            <a:pPr marL="1028578" lvl="1" indent="-571500" algn="l">
              <a:buFont typeface="Courier New"/>
              <a:buChar char="o"/>
            </a:pPr>
            <a:r>
              <a:rPr lang="en-US" sz="2400" dirty="0" smtClean="0">
                <a:latin typeface="Gill Sans"/>
                <a:cs typeface="Gill Sans"/>
              </a:rPr>
              <a:t>Include </a:t>
            </a:r>
            <a:r>
              <a:rPr lang="en-US" sz="2400" dirty="0" err="1" smtClean="0">
                <a:latin typeface="Gill Sans"/>
                <a:cs typeface="Gill Sans"/>
              </a:rPr>
              <a:t>meridional</a:t>
            </a:r>
            <a:r>
              <a:rPr lang="en-US" sz="2400" dirty="0" smtClean="0">
                <a:latin typeface="Gill Sans"/>
                <a:cs typeface="Gill Sans"/>
              </a:rPr>
              <a:t> transect sections, e.g. extending ITCZ zone,</a:t>
            </a:r>
          </a:p>
          <a:p>
            <a:pPr marL="1028578" lvl="1" indent="-571500" algn="l">
              <a:buFont typeface="Courier New"/>
              <a:buChar char="o"/>
            </a:pPr>
            <a:r>
              <a:rPr lang="en-US" sz="2400" dirty="0" err="1" smtClean="0">
                <a:latin typeface="Gill Sans"/>
                <a:cs typeface="Gill Sans"/>
              </a:rPr>
              <a:t>Multipurposes</a:t>
            </a:r>
            <a:r>
              <a:rPr lang="en-US" sz="2400" dirty="0" smtClean="0">
                <a:latin typeface="Gill Sans"/>
                <a:cs typeface="Gill Sans"/>
              </a:rPr>
              <a:t> </a:t>
            </a:r>
            <a:r>
              <a:rPr lang="en-US" sz="2400" dirty="0" err="1" smtClean="0">
                <a:latin typeface="Gill Sans"/>
                <a:cs typeface="Gill Sans"/>
              </a:rPr>
              <a:t>Multivariables</a:t>
            </a:r>
            <a:r>
              <a:rPr lang="en-US" sz="2400" dirty="0" smtClean="0">
                <a:latin typeface="Gill Sans"/>
                <a:cs typeface="Gill Sans"/>
              </a:rPr>
              <a:t>,</a:t>
            </a:r>
          </a:p>
          <a:p>
            <a:pPr marL="1028578" lvl="1" indent="-571500" algn="l">
              <a:buFont typeface="Courier New"/>
              <a:buChar char="o"/>
            </a:pPr>
            <a:r>
              <a:rPr lang="en-US" sz="2400" dirty="0" err="1" smtClean="0">
                <a:latin typeface="Gill Sans"/>
                <a:cs typeface="Gill Sans"/>
              </a:rPr>
              <a:t>Colocated</a:t>
            </a:r>
            <a:r>
              <a:rPr lang="en-US" sz="2400" dirty="0" smtClean="0">
                <a:latin typeface="Gill Sans"/>
                <a:cs typeface="Gill Sans"/>
              </a:rPr>
              <a:t> Contemporaneous measurements e.g. SST, Flux, Mixed Layer,</a:t>
            </a:r>
          </a:p>
          <a:p>
            <a:pPr marL="1028578" lvl="1" indent="-571500" algn="l">
              <a:buFont typeface="Courier New"/>
              <a:buChar char="o"/>
            </a:pPr>
            <a:r>
              <a:rPr lang="en-US" sz="2400" dirty="0" smtClean="0">
                <a:latin typeface="Gill Sans"/>
                <a:cs typeface="Gill Sans"/>
              </a:rPr>
              <a:t>Resolve diurnal cycle e.g. SST, wind, Solar Radiation,</a:t>
            </a:r>
          </a:p>
          <a:p>
            <a:pPr marL="1028578" lvl="1" indent="-571500" algn="l">
              <a:buFont typeface="Courier New"/>
              <a:buChar char="o"/>
            </a:pPr>
            <a:r>
              <a:rPr lang="en-US" sz="2400" dirty="0" smtClean="0">
                <a:latin typeface="Gill Sans"/>
                <a:cs typeface="Gill Sans"/>
              </a:rPr>
              <a:t>Resolve oceanic boundary layer profiles,</a:t>
            </a:r>
          </a:p>
          <a:p>
            <a:pPr marL="1028578" lvl="1" indent="-571500" algn="l">
              <a:buFont typeface="Courier New"/>
              <a:buChar char="o"/>
            </a:pPr>
            <a:r>
              <a:rPr lang="en-US" sz="2400" dirty="0" smtClean="0">
                <a:latin typeface="Gill Sans"/>
                <a:cs typeface="Gill Sans"/>
              </a:rPr>
              <a:t>Report uncertainty with measurements,</a:t>
            </a:r>
          </a:p>
          <a:p>
            <a:pPr marL="1028578" lvl="1" indent="-571500" algn="l">
              <a:buFont typeface="Courier New"/>
              <a:buChar char="o"/>
            </a:pPr>
            <a:r>
              <a:rPr lang="en-US" sz="2400" dirty="0" smtClean="0">
                <a:latin typeface="Gill Sans"/>
                <a:cs typeface="Gill Sans"/>
              </a:rPr>
              <a:t>Add </a:t>
            </a:r>
            <a:r>
              <a:rPr lang="en-US" sz="2400" dirty="0" err="1" smtClean="0">
                <a:latin typeface="Gill Sans"/>
                <a:cs typeface="Gill Sans"/>
              </a:rPr>
              <a:t>radiative</a:t>
            </a:r>
            <a:r>
              <a:rPr lang="en-US" sz="2400" dirty="0">
                <a:latin typeface="Gill Sans"/>
                <a:cs typeface="Gill Sans"/>
              </a:rPr>
              <a:t> </a:t>
            </a:r>
            <a:r>
              <a:rPr lang="en-US" sz="2400" dirty="0" smtClean="0">
                <a:latin typeface="Gill Sans"/>
                <a:cs typeface="Gill Sans"/>
              </a:rPr>
              <a:t>sensors to TRITON buoys</a:t>
            </a:r>
          </a:p>
          <a:p>
            <a:pPr marL="1028578" lvl="1" indent="-571500" algn="l">
              <a:buFont typeface="Courier New"/>
              <a:buChar char="o"/>
            </a:pPr>
            <a:r>
              <a:rPr lang="en-US" sz="2400" dirty="0" smtClean="0">
                <a:latin typeface="Gill Sans"/>
                <a:cs typeface="Gill Sans"/>
              </a:rPr>
              <a:t>Report depth of measurement e.g. SST,</a:t>
            </a:r>
          </a:p>
          <a:p>
            <a:pPr marL="1028578" lvl="1" indent="-571500" algn="l">
              <a:buFont typeface="Courier New"/>
              <a:buChar char="o"/>
            </a:pPr>
            <a:r>
              <a:rPr lang="en-US" sz="2400" dirty="0" smtClean="0">
                <a:latin typeface="Gill Sans"/>
                <a:cs typeface="Gill Sans"/>
              </a:rPr>
              <a:t>Build interdisciplinary process studies built around the infrastructure</a:t>
            </a:r>
            <a:endParaRPr lang="en-US" sz="2400" dirty="0">
              <a:latin typeface="Gill Sans"/>
              <a:cs typeface="Gill Sans"/>
            </a:endParaRPr>
          </a:p>
        </p:txBody>
      </p:sp>
      <p:pic>
        <p:nvPicPr>
          <p:cNvPr id="6" name="Picture 5" descr="Screen Shot 2014-05-05 at 13.40.1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59868" y="6460976"/>
            <a:ext cx="7407228" cy="2715105"/>
          </a:xfrm>
          <a:prstGeom prst="rect">
            <a:avLst/>
          </a:prstGeom>
        </p:spPr>
      </p:pic>
    </p:spTree>
    <p:extLst>
      <p:ext uri="{BB962C8B-B14F-4D97-AF65-F5344CB8AC3E}">
        <p14:creationId xmlns:p14="http://schemas.microsoft.com/office/powerpoint/2010/main" val="291617254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0362" name="Group 490"/>
          <p:cNvGraphicFramePr>
            <a:graphicFrameLocks noGrp="1"/>
          </p:cNvGraphicFramePr>
          <p:nvPr>
            <p:extLst>
              <p:ext uri="{D42A27DB-BD31-4B8C-83A1-F6EECF244321}">
                <p14:modId xmlns:p14="http://schemas.microsoft.com/office/powerpoint/2010/main" val="136683484"/>
              </p:ext>
            </p:extLst>
          </p:nvPr>
        </p:nvGraphicFramePr>
        <p:xfrm>
          <a:off x="741760" y="1204392"/>
          <a:ext cx="11518536" cy="7949200"/>
        </p:xfrm>
        <a:graphic>
          <a:graphicData uri="http://schemas.openxmlformats.org/drawingml/2006/table">
            <a:tbl>
              <a:tblPr/>
              <a:tblGrid>
                <a:gridCol w="1046965"/>
                <a:gridCol w="522514"/>
                <a:gridCol w="474133"/>
                <a:gridCol w="574767"/>
                <a:gridCol w="522514"/>
                <a:gridCol w="524449"/>
                <a:gridCol w="522514"/>
                <a:gridCol w="524450"/>
                <a:gridCol w="524449"/>
                <a:gridCol w="522514"/>
                <a:gridCol w="522514"/>
                <a:gridCol w="524450"/>
                <a:gridCol w="524449"/>
                <a:gridCol w="522514"/>
                <a:gridCol w="524450"/>
                <a:gridCol w="522514"/>
                <a:gridCol w="524449"/>
                <a:gridCol w="524450"/>
                <a:gridCol w="522514"/>
                <a:gridCol w="524449"/>
                <a:gridCol w="522514"/>
              </a:tblGrid>
              <a:tr h="355465">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r>
                        <a:rPr kumimoji="0" lang="fr-FR" sz="1600" b="1" i="0" u="none" strike="noStrike" cap="none" normalizeH="0" baseline="0">
                          <a:ln>
                            <a:noFill/>
                          </a:ln>
                          <a:solidFill>
                            <a:schemeClr val="tx1"/>
                          </a:solidFill>
                          <a:effectLst/>
                          <a:latin typeface="Arial" charset="0"/>
                          <a:ea typeface="ＭＳ Ｐゴシック" charset="0"/>
                        </a:rPr>
                        <a:t>92</a:t>
                      </a: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r>
                        <a:rPr kumimoji="0" lang="fr-FR" sz="1600" b="1" i="0" u="none" strike="noStrike" cap="none" normalizeH="0" baseline="0">
                          <a:ln>
                            <a:noFill/>
                          </a:ln>
                          <a:solidFill>
                            <a:schemeClr val="tx1"/>
                          </a:solidFill>
                          <a:effectLst/>
                          <a:latin typeface="Arial" charset="0"/>
                          <a:ea typeface="ＭＳ Ｐゴシック" charset="0"/>
                        </a:rPr>
                        <a:t>93</a:t>
                      </a: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r>
                        <a:rPr kumimoji="0" lang="fr-FR" sz="1600" b="1" i="0" u="none" strike="noStrike" cap="none" normalizeH="0" baseline="0">
                          <a:ln>
                            <a:noFill/>
                          </a:ln>
                          <a:solidFill>
                            <a:schemeClr val="tx1"/>
                          </a:solidFill>
                          <a:effectLst/>
                          <a:latin typeface="Arial" charset="0"/>
                          <a:ea typeface="ＭＳ Ｐゴシック" charset="0"/>
                        </a:rPr>
                        <a:t>94</a:t>
                      </a: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r>
                        <a:rPr kumimoji="0" lang="fr-FR" sz="1600" b="1" i="0" u="none" strike="noStrike" cap="none" normalizeH="0" baseline="0">
                          <a:ln>
                            <a:noFill/>
                          </a:ln>
                          <a:solidFill>
                            <a:schemeClr val="tx1"/>
                          </a:solidFill>
                          <a:effectLst/>
                          <a:latin typeface="Arial" charset="0"/>
                          <a:ea typeface="ＭＳ Ｐゴシック" charset="0"/>
                        </a:rPr>
                        <a:t>95</a:t>
                      </a: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r>
                        <a:rPr kumimoji="0" lang="fr-FR" sz="1600" b="1" i="0" u="none" strike="noStrike" cap="none" normalizeH="0" baseline="0">
                          <a:ln>
                            <a:noFill/>
                          </a:ln>
                          <a:solidFill>
                            <a:schemeClr val="tx1"/>
                          </a:solidFill>
                          <a:effectLst/>
                          <a:latin typeface="Arial" charset="0"/>
                          <a:ea typeface="ＭＳ Ｐゴシック" charset="0"/>
                        </a:rPr>
                        <a:t>96</a:t>
                      </a: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r>
                        <a:rPr kumimoji="0" lang="fr-FR" sz="1600" b="1" i="0" u="none" strike="noStrike" cap="none" normalizeH="0" baseline="0">
                          <a:ln>
                            <a:noFill/>
                          </a:ln>
                          <a:solidFill>
                            <a:schemeClr val="tx1"/>
                          </a:solidFill>
                          <a:effectLst/>
                          <a:latin typeface="Arial" charset="0"/>
                          <a:ea typeface="ＭＳ Ｐゴシック" charset="0"/>
                        </a:rPr>
                        <a:t>97</a:t>
                      </a: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r>
                        <a:rPr kumimoji="0" lang="fr-FR" sz="1600" b="1" i="0" u="none" strike="noStrike" cap="none" normalizeH="0" baseline="0">
                          <a:ln>
                            <a:noFill/>
                          </a:ln>
                          <a:solidFill>
                            <a:schemeClr val="tx1"/>
                          </a:solidFill>
                          <a:effectLst/>
                          <a:latin typeface="Arial" charset="0"/>
                          <a:ea typeface="ＭＳ Ｐゴシック" charset="0"/>
                        </a:rPr>
                        <a:t>98</a:t>
                      </a: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r>
                        <a:rPr kumimoji="0" lang="fr-FR" sz="1600" b="1" i="0" u="none" strike="noStrike" cap="none" normalizeH="0" baseline="0">
                          <a:ln>
                            <a:noFill/>
                          </a:ln>
                          <a:solidFill>
                            <a:schemeClr val="tx1"/>
                          </a:solidFill>
                          <a:effectLst/>
                          <a:latin typeface="Arial" charset="0"/>
                          <a:ea typeface="ＭＳ Ｐゴシック" charset="0"/>
                        </a:rPr>
                        <a:t>99</a:t>
                      </a: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r>
                        <a:rPr kumimoji="0" lang="fr-FR" sz="1600" b="1" i="0" u="none" strike="noStrike" cap="none" normalizeH="0" baseline="0">
                          <a:ln>
                            <a:noFill/>
                          </a:ln>
                          <a:solidFill>
                            <a:schemeClr val="tx1"/>
                          </a:solidFill>
                          <a:effectLst/>
                          <a:latin typeface="Arial" charset="0"/>
                          <a:ea typeface="ＭＳ Ｐゴシック" charset="0"/>
                        </a:rPr>
                        <a:t>00</a:t>
                      </a: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r>
                        <a:rPr kumimoji="0" lang="fr-FR" sz="1600" b="1" i="0" u="none" strike="noStrike" cap="none" normalizeH="0" baseline="0">
                          <a:ln>
                            <a:noFill/>
                          </a:ln>
                          <a:solidFill>
                            <a:schemeClr val="tx1"/>
                          </a:solidFill>
                          <a:effectLst/>
                          <a:latin typeface="Arial" charset="0"/>
                          <a:ea typeface="ＭＳ Ｐゴシック" charset="0"/>
                        </a:rPr>
                        <a:t>01</a:t>
                      </a: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r>
                        <a:rPr kumimoji="0" lang="fr-FR" sz="1600" b="1" i="0" u="none" strike="noStrike" cap="none" normalizeH="0" baseline="0">
                          <a:ln>
                            <a:noFill/>
                          </a:ln>
                          <a:solidFill>
                            <a:schemeClr val="tx1"/>
                          </a:solidFill>
                          <a:effectLst/>
                          <a:latin typeface="Arial" charset="0"/>
                          <a:ea typeface="ＭＳ Ｐゴシック" charset="0"/>
                        </a:rPr>
                        <a:t>02</a:t>
                      </a: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r>
                        <a:rPr kumimoji="0" lang="fr-FR" sz="1600" b="1" i="0" u="none" strike="noStrike" cap="none" normalizeH="0" baseline="0">
                          <a:ln>
                            <a:noFill/>
                          </a:ln>
                          <a:solidFill>
                            <a:schemeClr val="tx1"/>
                          </a:solidFill>
                          <a:effectLst/>
                          <a:latin typeface="Arial" charset="0"/>
                          <a:ea typeface="ＭＳ Ｐゴシック" charset="0"/>
                        </a:rPr>
                        <a:t>03</a:t>
                      </a: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r>
                        <a:rPr kumimoji="0" lang="fr-FR" sz="1600" b="1" i="0" u="none" strike="noStrike" cap="none" normalizeH="0" baseline="0">
                          <a:ln>
                            <a:noFill/>
                          </a:ln>
                          <a:solidFill>
                            <a:schemeClr val="tx1"/>
                          </a:solidFill>
                          <a:effectLst/>
                          <a:latin typeface="Arial" charset="0"/>
                          <a:ea typeface="ＭＳ Ｐゴシック" charset="0"/>
                        </a:rPr>
                        <a:t>04</a:t>
                      </a: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r>
                        <a:rPr kumimoji="0" lang="fr-FR" sz="1600" b="1" i="0" u="none" strike="noStrike" cap="none" normalizeH="0" baseline="0">
                          <a:ln>
                            <a:noFill/>
                          </a:ln>
                          <a:solidFill>
                            <a:schemeClr val="tx1"/>
                          </a:solidFill>
                          <a:effectLst/>
                          <a:latin typeface="Arial" charset="0"/>
                          <a:ea typeface="ＭＳ Ｐゴシック" charset="0"/>
                        </a:rPr>
                        <a:t>05</a:t>
                      </a: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r>
                        <a:rPr kumimoji="0" lang="fr-FR" sz="1600" b="1" i="0" u="none" strike="noStrike" cap="none" normalizeH="0" baseline="0">
                          <a:ln>
                            <a:noFill/>
                          </a:ln>
                          <a:solidFill>
                            <a:schemeClr val="tx1"/>
                          </a:solidFill>
                          <a:effectLst/>
                          <a:latin typeface="Arial" charset="0"/>
                          <a:ea typeface="ＭＳ Ｐゴシック" charset="0"/>
                        </a:rPr>
                        <a:t>06</a:t>
                      </a: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r>
                        <a:rPr kumimoji="0" lang="fr-FR" sz="1600" b="1" i="0" u="none" strike="noStrike" cap="none" normalizeH="0" baseline="0">
                          <a:ln>
                            <a:noFill/>
                          </a:ln>
                          <a:solidFill>
                            <a:schemeClr val="tx1"/>
                          </a:solidFill>
                          <a:effectLst/>
                          <a:latin typeface="Arial" charset="0"/>
                          <a:ea typeface="ＭＳ Ｐゴシック" charset="0"/>
                        </a:rPr>
                        <a:t>07</a:t>
                      </a: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r>
                        <a:rPr kumimoji="0" lang="fr-FR" sz="1600" b="1" i="0" u="none" strike="noStrike" cap="none" normalizeH="0" baseline="0">
                          <a:ln>
                            <a:noFill/>
                          </a:ln>
                          <a:solidFill>
                            <a:schemeClr val="tx1"/>
                          </a:solidFill>
                          <a:effectLst/>
                          <a:latin typeface="Arial" charset="0"/>
                          <a:ea typeface="ＭＳ Ｐゴシック" charset="0"/>
                        </a:rPr>
                        <a:t>08</a:t>
                      </a: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r>
                        <a:rPr kumimoji="0" lang="fr-FR" sz="1600" b="1" i="0" u="none" strike="noStrike" cap="none" normalizeH="0" baseline="0">
                          <a:ln>
                            <a:noFill/>
                          </a:ln>
                          <a:solidFill>
                            <a:schemeClr val="tx1"/>
                          </a:solidFill>
                          <a:effectLst/>
                          <a:latin typeface="Arial" charset="0"/>
                          <a:ea typeface="ＭＳ Ｐゴシック" charset="0"/>
                        </a:rPr>
                        <a:t>09</a:t>
                      </a: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r>
                        <a:rPr kumimoji="0" lang="fr-FR" sz="1600" b="1" i="0" u="none" strike="noStrike" cap="none" normalizeH="0" baseline="0">
                          <a:ln>
                            <a:noFill/>
                          </a:ln>
                          <a:solidFill>
                            <a:schemeClr val="tx1"/>
                          </a:solidFill>
                          <a:effectLst/>
                          <a:latin typeface="Arial" charset="0"/>
                          <a:ea typeface="ＭＳ Ｐゴシック" charset="0"/>
                        </a:rPr>
                        <a:t>10</a:t>
                      </a: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r>
                        <a:rPr kumimoji="0" lang="fr-FR" sz="1600" b="1" i="0" u="none" strike="noStrike" cap="none" normalizeH="0" baseline="0">
                          <a:ln>
                            <a:noFill/>
                          </a:ln>
                          <a:solidFill>
                            <a:schemeClr val="tx1"/>
                          </a:solidFill>
                          <a:effectLst/>
                          <a:latin typeface="Arial" charset="0"/>
                          <a:ea typeface="ＭＳ Ｐゴシック" charset="0"/>
                        </a:rPr>
                        <a:t>11</a:t>
                      </a: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r>
              <a:tr h="355465">
                <a:tc>
                  <a:txBody>
                    <a:bodyPr/>
                    <a:lstStyle/>
                    <a:p>
                      <a:pPr marL="0" marR="0" lvl="0" indent="0" algn="l" defTabSz="996950" rtl="0" eaLnBrk="0" fontAlgn="base" latinLnBrk="0" hangingPunct="0">
                        <a:lnSpc>
                          <a:spcPct val="100000"/>
                        </a:lnSpc>
                        <a:spcBef>
                          <a:spcPct val="20000"/>
                        </a:spcBef>
                        <a:spcAft>
                          <a:spcPct val="0"/>
                        </a:spcAft>
                        <a:buClr>
                          <a:schemeClr val="accent2"/>
                        </a:buClr>
                        <a:buSzTx/>
                        <a:buFont typeface="Wingdings" charset="0"/>
                        <a:buNone/>
                        <a:tabLst/>
                      </a:pPr>
                      <a:r>
                        <a:rPr kumimoji="0" lang="fr-FR" sz="1600" b="1" i="0" u="none" strike="noStrike" cap="none" normalizeH="0" baseline="0">
                          <a:ln>
                            <a:noFill/>
                          </a:ln>
                          <a:solidFill>
                            <a:srgbClr val="0000CC"/>
                          </a:solidFill>
                          <a:effectLst/>
                          <a:latin typeface="Arial" charset="0"/>
                          <a:ea typeface="ＭＳ Ｐゴシック" charset="0"/>
                        </a:rPr>
                        <a:t>ERS-1</a:t>
                      </a:r>
                      <a:endParaRPr kumimoji="0" lang="en-US" sz="1600" b="1" i="0" u="none" strike="noStrike" cap="none" normalizeH="0" baseline="0">
                        <a:ln>
                          <a:noFill/>
                        </a:ln>
                        <a:solidFill>
                          <a:srgbClr val="0000CC"/>
                        </a:solidFill>
                        <a:effectLst/>
                        <a:latin typeface="Arial" charset="0"/>
                        <a:ea typeface="ＭＳ Ｐゴシック" charset="0"/>
                      </a:endParaRPr>
                    </a:p>
                  </a:txBody>
                  <a:tcPr marL="0" marR="0" marT="58522" marB="58522" horzOverflow="overflow">
                    <a:lnL>
                      <a:noFill/>
                    </a:lnL>
                    <a:lnR>
                      <a:noFill/>
                    </a:lnR>
                    <a:lnT>
                      <a:noFill/>
                    </a:lnT>
                    <a:lnB>
                      <a:noFill/>
                    </a:lnB>
                    <a:lnTlToBr>
                      <a:noFill/>
                    </a:lnTlToBr>
                    <a:lnBlToTr>
                      <a:noFill/>
                    </a:lnBlToTr>
                    <a:noFill/>
                  </a:tcPr>
                </a:tc>
                <a:tc gridSpan="5">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r>
                        <a:rPr kumimoji="0" lang="fr-FR" sz="1600" b="1" i="0" u="none" strike="noStrike" cap="none" normalizeH="0" baseline="0">
                          <a:ln>
                            <a:noFill/>
                          </a:ln>
                          <a:solidFill>
                            <a:schemeClr val="tx1"/>
                          </a:solidFill>
                          <a:effectLst/>
                          <a:latin typeface="Arial" charset="0"/>
                          <a:ea typeface="ＭＳ Ｐゴシック" charset="0"/>
                        </a:rPr>
                        <a:t>Aug 91 – May 96</a:t>
                      </a: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solidFill>
                      <a:srgbClr val="FF33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l"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vert="eaVert" anchor="ctr" horzOverflow="overflow">
                    <a:lnL>
                      <a:noFill/>
                    </a:lnL>
                    <a:lnR>
                      <a:noFill/>
                    </a:lnR>
                    <a:lnT>
                      <a:noFill/>
                    </a:lnT>
                    <a:lnB>
                      <a:noFill/>
                    </a:lnB>
                    <a:lnTlToBr>
                      <a:noFill/>
                    </a:lnTlToBr>
                    <a:lnBlToTr>
                      <a:noFill/>
                    </a:lnBlToTr>
                    <a:noFill/>
                  </a:tcPr>
                </a:tc>
              </a:tr>
              <a:tr h="355465">
                <a:tc>
                  <a:txBody>
                    <a:bodyPr/>
                    <a:lstStyle/>
                    <a:p>
                      <a:pPr marL="0" marR="0" lvl="0" indent="0" algn="l" defTabSz="996950" rtl="0" eaLnBrk="0" fontAlgn="base" latinLnBrk="0" hangingPunct="0">
                        <a:lnSpc>
                          <a:spcPct val="100000"/>
                        </a:lnSpc>
                        <a:spcBef>
                          <a:spcPct val="20000"/>
                        </a:spcBef>
                        <a:spcAft>
                          <a:spcPct val="0"/>
                        </a:spcAft>
                        <a:buClr>
                          <a:schemeClr val="accent2"/>
                        </a:buClr>
                        <a:buSzTx/>
                        <a:buFont typeface="Wingdings" charset="0"/>
                        <a:buNone/>
                        <a:tabLst/>
                      </a:pPr>
                      <a:r>
                        <a:rPr kumimoji="0" lang="fr-FR" sz="1600" b="1" i="0" u="none" strike="noStrike" cap="none" normalizeH="0" baseline="0">
                          <a:ln>
                            <a:noFill/>
                          </a:ln>
                          <a:solidFill>
                            <a:srgbClr val="0000CC"/>
                          </a:solidFill>
                          <a:effectLst/>
                          <a:latin typeface="Arial" charset="0"/>
                          <a:ea typeface="ＭＳ Ｐゴシック" charset="0"/>
                        </a:rPr>
                        <a:t>ERS-2</a:t>
                      </a:r>
                      <a:endParaRPr kumimoji="0" lang="en-US" sz="1600" b="1" i="0" u="none" strike="noStrike" cap="none" normalizeH="0" baseline="0">
                        <a:ln>
                          <a:noFill/>
                        </a:ln>
                        <a:solidFill>
                          <a:srgbClr val="0000CC"/>
                        </a:solidFill>
                        <a:effectLst/>
                        <a:latin typeface="Arial" charset="0"/>
                        <a:ea typeface="ＭＳ Ｐゴシック" charset="0"/>
                      </a:endParaRPr>
                    </a:p>
                  </a:txBody>
                  <a:tcPr marL="0" marR="0" marT="58522" marB="58522"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gridSpan="7">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r>
                        <a:rPr kumimoji="0" lang="fr-FR" sz="1600" b="1" i="0" u="none" strike="noStrike" cap="none" normalizeH="0" baseline="0">
                          <a:ln>
                            <a:noFill/>
                          </a:ln>
                          <a:solidFill>
                            <a:schemeClr val="tx1"/>
                          </a:solidFill>
                          <a:effectLst/>
                          <a:latin typeface="Arial" charset="0"/>
                          <a:ea typeface="ＭＳ Ｐゴシック" charset="0"/>
                        </a:rPr>
                        <a:t>Apr 95 – Jan 01</a:t>
                      </a: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solidFill>
                      <a:srgbClr val="CC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l"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vert="eaVert" anchor="ctr" horzOverflow="overflow">
                    <a:lnL>
                      <a:noFill/>
                    </a:lnL>
                    <a:lnR>
                      <a:noFill/>
                    </a:lnR>
                    <a:lnT>
                      <a:noFill/>
                    </a:lnT>
                    <a:lnB>
                      <a:noFill/>
                    </a:lnB>
                    <a:lnTlToBr>
                      <a:noFill/>
                    </a:lnTlToBr>
                    <a:lnBlToTr>
                      <a:noFill/>
                    </a:lnBlToTr>
                    <a:noFill/>
                  </a:tcPr>
                </a:tc>
              </a:tr>
              <a:tr h="593886">
                <a:tc>
                  <a:txBody>
                    <a:bodyPr/>
                    <a:lstStyle/>
                    <a:p>
                      <a:pPr marL="0" marR="0" lvl="0" indent="0" algn="l" defTabSz="996950" rtl="0" eaLnBrk="0" fontAlgn="base" latinLnBrk="0" hangingPunct="0">
                        <a:lnSpc>
                          <a:spcPct val="100000"/>
                        </a:lnSpc>
                        <a:spcBef>
                          <a:spcPct val="20000"/>
                        </a:spcBef>
                        <a:spcAft>
                          <a:spcPct val="0"/>
                        </a:spcAft>
                        <a:buClr>
                          <a:schemeClr val="accent2"/>
                        </a:buClr>
                        <a:buSzTx/>
                        <a:buFont typeface="Wingdings" charset="0"/>
                        <a:buNone/>
                        <a:tabLst/>
                      </a:pPr>
                      <a:r>
                        <a:rPr kumimoji="0" lang="fr-FR" sz="1600" b="1" i="0" u="none" strike="noStrike" cap="none" normalizeH="0" baseline="0">
                          <a:ln>
                            <a:noFill/>
                          </a:ln>
                          <a:solidFill>
                            <a:srgbClr val="0000CC"/>
                          </a:solidFill>
                          <a:effectLst/>
                          <a:latin typeface="Arial" charset="0"/>
                          <a:ea typeface="ＭＳ Ｐゴシック" charset="0"/>
                        </a:rPr>
                        <a:t>ADEOS-1</a:t>
                      </a:r>
                      <a:endParaRPr kumimoji="0" lang="en-US" sz="1600" b="1" i="0" u="none" strike="noStrike" cap="none" normalizeH="0" baseline="0">
                        <a:ln>
                          <a:noFill/>
                        </a:ln>
                        <a:solidFill>
                          <a:srgbClr val="0000CC"/>
                        </a:solidFill>
                        <a:effectLst/>
                        <a:latin typeface="Arial" charset="0"/>
                        <a:ea typeface="ＭＳ Ｐゴシック" charset="0"/>
                      </a:endParaRPr>
                    </a:p>
                  </a:txBody>
                  <a:tcPr marL="0" marR="0" marT="58522" marB="58522"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gridSpan="2">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r>
                        <a:rPr kumimoji="0" lang="fr-FR" sz="1600" b="1" i="0" u="none" strike="noStrike" cap="none" normalizeH="0" baseline="0">
                          <a:ln>
                            <a:noFill/>
                          </a:ln>
                          <a:solidFill>
                            <a:schemeClr val="tx1"/>
                          </a:solidFill>
                          <a:effectLst/>
                          <a:latin typeface="Arial" charset="0"/>
                          <a:ea typeface="ＭＳ Ｐゴシック" charset="0"/>
                        </a:rPr>
                        <a:t>Sep 97 – Jun 98</a:t>
                      </a: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solidFill>
                      <a:srgbClr val="CC0066"/>
                    </a:solidFill>
                  </a:tcPr>
                </a:tc>
                <a:tc hMerge="1">
                  <a:txBody>
                    <a:bodyPr/>
                    <a:lstStyle/>
                    <a:p>
                      <a:endParaRPr lang="en-US"/>
                    </a:p>
                  </a:txBody>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l"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vert="eaVert" anchor="ctr" horzOverflow="overflow">
                    <a:lnL>
                      <a:noFill/>
                    </a:lnL>
                    <a:lnR>
                      <a:noFill/>
                    </a:lnR>
                    <a:lnT>
                      <a:noFill/>
                    </a:lnT>
                    <a:lnB>
                      <a:noFill/>
                    </a:lnB>
                    <a:lnTlToBr>
                      <a:noFill/>
                    </a:lnTlToBr>
                    <a:lnBlToTr>
                      <a:noFill/>
                    </a:lnBlToTr>
                    <a:noFill/>
                  </a:tcPr>
                </a:tc>
              </a:tr>
              <a:tr h="355465">
                <a:tc>
                  <a:txBody>
                    <a:bodyPr/>
                    <a:lstStyle/>
                    <a:p>
                      <a:pPr marL="0" marR="0" lvl="0" indent="0" algn="l" defTabSz="996950" rtl="0" eaLnBrk="0" fontAlgn="base" latinLnBrk="0" hangingPunct="0">
                        <a:lnSpc>
                          <a:spcPct val="100000"/>
                        </a:lnSpc>
                        <a:spcBef>
                          <a:spcPct val="20000"/>
                        </a:spcBef>
                        <a:spcAft>
                          <a:spcPct val="0"/>
                        </a:spcAft>
                        <a:buClr>
                          <a:schemeClr val="accent2"/>
                        </a:buClr>
                        <a:buSzTx/>
                        <a:buFont typeface="Wingdings" charset="0"/>
                        <a:buNone/>
                        <a:tabLst/>
                      </a:pPr>
                      <a:r>
                        <a:rPr kumimoji="0" lang="fr-FR" sz="1600" b="1" i="0" u="none" strike="noStrike" cap="none" normalizeH="0" baseline="0">
                          <a:ln>
                            <a:noFill/>
                          </a:ln>
                          <a:solidFill>
                            <a:srgbClr val="0000CC"/>
                          </a:solidFill>
                          <a:effectLst/>
                          <a:latin typeface="Arial" charset="0"/>
                          <a:ea typeface="ＭＳ Ｐゴシック" charset="0"/>
                        </a:rPr>
                        <a:t>QSCAT</a:t>
                      </a:r>
                      <a:endParaRPr kumimoji="0" lang="en-US" sz="1600" b="1" i="0" u="none" strike="noStrike" cap="none" normalizeH="0" baseline="0">
                        <a:ln>
                          <a:noFill/>
                        </a:ln>
                        <a:solidFill>
                          <a:srgbClr val="0000CC"/>
                        </a:solidFill>
                        <a:effectLst/>
                        <a:latin typeface="Arial" charset="0"/>
                        <a:ea typeface="ＭＳ Ｐゴシック" charset="0"/>
                      </a:endParaRPr>
                    </a:p>
                  </a:txBody>
                  <a:tcPr marL="0" marR="0" marT="58522" marB="58522"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gridSpan="11">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r>
                        <a:rPr kumimoji="0" lang="fr-FR" sz="1600" b="1" i="0" u="none" strike="noStrike" cap="none" normalizeH="0" baseline="0">
                          <a:ln>
                            <a:noFill/>
                          </a:ln>
                          <a:solidFill>
                            <a:schemeClr val="tx1"/>
                          </a:solidFill>
                          <a:effectLst/>
                          <a:latin typeface="Arial" charset="0"/>
                          <a:ea typeface="ＭＳ Ｐゴシック" charset="0"/>
                        </a:rPr>
                        <a:t>Jul 99 – Nov 09</a:t>
                      </a: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solidFill>
                      <a:srgbClr val="FF006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l"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vert="eaVert" anchor="ctr" horzOverflow="overflow">
                    <a:lnL>
                      <a:noFill/>
                    </a:lnL>
                    <a:lnR>
                      <a:noFill/>
                    </a:lnR>
                    <a:lnT>
                      <a:noFill/>
                    </a:lnT>
                    <a:lnB>
                      <a:noFill/>
                    </a:lnB>
                    <a:lnTlToBr>
                      <a:noFill/>
                    </a:lnTlToBr>
                    <a:lnBlToTr>
                      <a:noFill/>
                    </a:lnBlToTr>
                    <a:noFill/>
                  </a:tcPr>
                </a:tc>
              </a:tr>
              <a:tr h="593886">
                <a:tc>
                  <a:txBody>
                    <a:bodyPr/>
                    <a:lstStyle/>
                    <a:p>
                      <a:pPr marL="0" marR="0" lvl="0" indent="0" algn="l" defTabSz="996950" rtl="0" eaLnBrk="0" fontAlgn="base" latinLnBrk="0" hangingPunct="0">
                        <a:lnSpc>
                          <a:spcPct val="100000"/>
                        </a:lnSpc>
                        <a:spcBef>
                          <a:spcPct val="20000"/>
                        </a:spcBef>
                        <a:spcAft>
                          <a:spcPct val="0"/>
                        </a:spcAft>
                        <a:buClr>
                          <a:schemeClr val="accent2"/>
                        </a:buClr>
                        <a:buSzTx/>
                        <a:buFont typeface="Wingdings" charset="0"/>
                        <a:buNone/>
                        <a:tabLst/>
                      </a:pPr>
                      <a:r>
                        <a:rPr kumimoji="0" lang="fr-FR" sz="1600" b="1" i="0" u="none" strike="noStrike" cap="none" normalizeH="0" baseline="0">
                          <a:ln>
                            <a:noFill/>
                          </a:ln>
                          <a:solidFill>
                            <a:srgbClr val="0000CC"/>
                          </a:solidFill>
                          <a:effectLst/>
                          <a:latin typeface="Arial" charset="0"/>
                          <a:ea typeface="ＭＳ Ｐゴシック" charset="0"/>
                        </a:rPr>
                        <a:t>ADEOS-2</a:t>
                      </a:r>
                      <a:endParaRPr kumimoji="0" lang="en-US" sz="1600" b="1" i="0" u="none" strike="noStrike" cap="none" normalizeH="0" baseline="0">
                        <a:ln>
                          <a:noFill/>
                        </a:ln>
                        <a:solidFill>
                          <a:srgbClr val="0000CC"/>
                        </a:solidFill>
                        <a:effectLst/>
                        <a:latin typeface="Arial" charset="0"/>
                        <a:ea typeface="ＭＳ Ｐゴシック" charset="0"/>
                      </a:endParaRPr>
                    </a:p>
                  </a:txBody>
                  <a:tcPr marL="0" marR="0" marT="58522" marB="58522"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gridSpan="2">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r>
                        <a:rPr kumimoji="0" lang="fr-FR" sz="1600" b="1" i="0" u="none" strike="noStrike" cap="none" normalizeH="0" baseline="0">
                          <a:ln>
                            <a:noFill/>
                          </a:ln>
                          <a:solidFill>
                            <a:schemeClr val="tx1"/>
                          </a:solidFill>
                          <a:effectLst/>
                          <a:latin typeface="Arial" charset="0"/>
                          <a:ea typeface="ＭＳ Ｐゴシック" charset="0"/>
                        </a:rPr>
                        <a:t>Dec 02 – Jul 03</a:t>
                      </a: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solidFill>
                      <a:srgbClr val="FF6699"/>
                    </a:solidFill>
                  </a:tcPr>
                </a:tc>
                <a:tc hMerge="1">
                  <a:txBody>
                    <a:bodyPr/>
                    <a:lstStyle/>
                    <a:p>
                      <a:endParaRPr lang="en-US"/>
                    </a:p>
                  </a:txBody>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l"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vert="eaVert" anchor="ctr" horzOverflow="overflow">
                    <a:lnL>
                      <a:noFill/>
                    </a:lnL>
                    <a:lnR>
                      <a:noFill/>
                    </a:lnR>
                    <a:lnT>
                      <a:noFill/>
                    </a:lnT>
                    <a:lnB>
                      <a:noFill/>
                    </a:lnB>
                    <a:lnTlToBr>
                      <a:noFill/>
                    </a:lnTlToBr>
                    <a:lnBlToTr>
                      <a:noFill/>
                    </a:lnBlToTr>
                    <a:noFill/>
                  </a:tcPr>
                </a:tc>
              </a:tr>
              <a:tr h="355465">
                <a:tc>
                  <a:txBody>
                    <a:bodyPr/>
                    <a:lstStyle/>
                    <a:p>
                      <a:pPr marL="0" marR="0" lvl="0" indent="0" algn="l" defTabSz="996950" rtl="0" eaLnBrk="0" fontAlgn="base" latinLnBrk="0" hangingPunct="0">
                        <a:lnSpc>
                          <a:spcPct val="100000"/>
                        </a:lnSpc>
                        <a:spcBef>
                          <a:spcPct val="20000"/>
                        </a:spcBef>
                        <a:spcAft>
                          <a:spcPct val="0"/>
                        </a:spcAft>
                        <a:buClr>
                          <a:schemeClr val="accent2"/>
                        </a:buClr>
                        <a:buSzTx/>
                        <a:buFont typeface="Wingdings" charset="0"/>
                        <a:buNone/>
                        <a:tabLst/>
                      </a:pPr>
                      <a:r>
                        <a:rPr kumimoji="0" lang="fr-FR" sz="1600" b="1" i="0" u="none" strike="noStrike" cap="none" normalizeH="0" baseline="0">
                          <a:ln>
                            <a:noFill/>
                          </a:ln>
                          <a:solidFill>
                            <a:srgbClr val="0000CC"/>
                          </a:solidFill>
                          <a:effectLst/>
                          <a:latin typeface="Arial" charset="0"/>
                          <a:ea typeface="ＭＳ Ｐゴシック" charset="0"/>
                        </a:rPr>
                        <a:t>METOP</a:t>
                      </a:r>
                      <a:endParaRPr kumimoji="0" lang="en-US" sz="1600" b="1" i="0" u="none" strike="noStrike" cap="none" normalizeH="0" baseline="0">
                        <a:ln>
                          <a:noFill/>
                        </a:ln>
                        <a:solidFill>
                          <a:srgbClr val="0000CC"/>
                        </a:solidFill>
                        <a:effectLst/>
                        <a:latin typeface="Arial" charset="0"/>
                        <a:ea typeface="ＭＳ Ｐゴシック" charset="0"/>
                      </a:endParaRPr>
                    </a:p>
                  </a:txBody>
                  <a:tcPr marL="0" marR="0" marT="58522" marB="58522"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gridSpan="6">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r>
                        <a:rPr kumimoji="0" lang="fr-FR" sz="1600" b="1" i="0" u="none" strike="noStrike" cap="none" normalizeH="0" baseline="0">
                          <a:ln>
                            <a:noFill/>
                          </a:ln>
                          <a:solidFill>
                            <a:schemeClr val="tx1"/>
                          </a:solidFill>
                          <a:effectLst/>
                          <a:latin typeface="Arial" charset="0"/>
                          <a:ea typeface="ＭＳ Ｐゴシック" charset="0"/>
                        </a:rPr>
                        <a:t>Dec 06 - Present</a:t>
                      </a: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solidFill>
                      <a:srgbClr val="FF993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55465">
                <a:tc>
                  <a:txBody>
                    <a:bodyPr/>
                    <a:lstStyle/>
                    <a:p>
                      <a:pPr marL="0" marR="0" lvl="0" indent="0" algn="l" defTabSz="996950" rtl="0" eaLnBrk="0" fontAlgn="base" latinLnBrk="0" hangingPunct="0">
                        <a:lnSpc>
                          <a:spcPct val="100000"/>
                        </a:lnSpc>
                        <a:spcBef>
                          <a:spcPct val="20000"/>
                        </a:spcBef>
                        <a:spcAft>
                          <a:spcPct val="0"/>
                        </a:spcAft>
                        <a:buClr>
                          <a:schemeClr val="accent2"/>
                        </a:buClr>
                        <a:buSzTx/>
                        <a:buFont typeface="Wingdings" charset="0"/>
                        <a:buNone/>
                        <a:tabLst/>
                      </a:pPr>
                      <a:r>
                        <a:rPr kumimoji="0" lang="fr-FR" sz="1400" b="1" i="0" u="none" strike="noStrike" cap="none" normalizeH="0" baseline="0">
                          <a:ln>
                            <a:noFill/>
                          </a:ln>
                          <a:solidFill>
                            <a:srgbClr val="0000CC"/>
                          </a:solidFill>
                          <a:effectLst/>
                          <a:latin typeface="Arial" charset="0"/>
                          <a:ea typeface="ＭＳ Ｐゴシック" charset="0"/>
                        </a:rPr>
                        <a:t>OCEANSAT</a:t>
                      </a:r>
                      <a:endParaRPr kumimoji="0" lang="en-US" sz="1400" b="1" i="0" u="none" strike="noStrike" cap="none" normalizeH="0" baseline="0">
                        <a:ln>
                          <a:noFill/>
                        </a:ln>
                        <a:solidFill>
                          <a:srgbClr val="0000CC"/>
                        </a:solidFill>
                        <a:effectLst/>
                        <a:latin typeface="Arial" charset="0"/>
                        <a:ea typeface="ＭＳ Ｐゴシック" charset="0"/>
                      </a:endParaRPr>
                    </a:p>
                  </a:txBody>
                  <a:tcPr marL="0" marR="0" marT="58522" marB="58522"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gridSpan="3">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r>
                        <a:rPr kumimoji="0" lang="fr-FR" sz="1600" b="1" i="0" u="none" strike="noStrike" cap="none" normalizeH="0" baseline="0">
                          <a:ln>
                            <a:noFill/>
                          </a:ln>
                          <a:solidFill>
                            <a:schemeClr val="tx1"/>
                          </a:solidFill>
                          <a:effectLst/>
                          <a:latin typeface="Arial" charset="0"/>
                          <a:ea typeface="ＭＳ Ｐゴシック" charset="0"/>
                        </a:rPr>
                        <a:t>Dec 09 - Present</a:t>
                      </a: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solidFill>
                      <a:srgbClr val="D60093"/>
                    </a:solidFill>
                  </a:tcPr>
                </a:tc>
                <a:tc hMerge="1">
                  <a:txBody>
                    <a:bodyPr/>
                    <a:lstStyle/>
                    <a:p>
                      <a:endParaRPr lang="en-US"/>
                    </a:p>
                  </a:txBody>
                  <a:tcPr/>
                </a:tc>
                <a:tc hMerge="1">
                  <a:txBody>
                    <a:bodyPr/>
                    <a:lstStyle/>
                    <a:p>
                      <a:endParaRPr lang="en-US"/>
                    </a:p>
                  </a:txBody>
                  <a:tcPr/>
                </a:tc>
              </a:tr>
              <a:tr h="355465">
                <a:tc>
                  <a:txBody>
                    <a:bodyPr/>
                    <a:lstStyle/>
                    <a:p>
                      <a:pPr marL="0" marR="0" lvl="0" indent="0" algn="l" defTabSz="996950" rtl="0" eaLnBrk="0" fontAlgn="base" latinLnBrk="0" hangingPunct="0">
                        <a:lnSpc>
                          <a:spcPct val="100000"/>
                        </a:lnSpc>
                        <a:spcBef>
                          <a:spcPct val="20000"/>
                        </a:spcBef>
                        <a:spcAft>
                          <a:spcPct val="0"/>
                        </a:spcAft>
                        <a:buClr>
                          <a:schemeClr val="accent2"/>
                        </a:buClr>
                        <a:buSzTx/>
                        <a:buFont typeface="Wingdings" charset="0"/>
                        <a:buNone/>
                        <a:tabLst/>
                      </a:pPr>
                      <a:r>
                        <a:rPr kumimoji="0" lang="fr-FR" sz="1600" b="1" i="0" u="none" strike="noStrike" cap="none" normalizeH="0" baseline="0">
                          <a:ln>
                            <a:noFill/>
                          </a:ln>
                          <a:solidFill>
                            <a:srgbClr val="0000CC"/>
                          </a:solidFill>
                          <a:effectLst/>
                          <a:latin typeface="Arial" charset="0"/>
                          <a:ea typeface="ＭＳ Ｐゴシック" charset="0"/>
                        </a:rPr>
                        <a:t>WindSat</a:t>
                      </a:r>
                      <a:endParaRPr kumimoji="0" lang="en-US" sz="1600" b="1" i="0" u="none" strike="noStrike" cap="none" normalizeH="0" baseline="0">
                        <a:ln>
                          <a:noFill/>
                        </a:ln>
                        <a:solidFill>
                          <a:srgbClr val="0000CC"/>
                        </a:solidFill>
                        <a:effectLst/>
                        <a:latin typeface="Arial" charset="0"/>
                        <a:ea typeface="ＭＳ Ｐゴシック" charset="0"/>
                      </a:endParaRPr>
                    </a:p>
                  </a:txBody>
                  <a:tcPr marL="0" marR="0" marT="58522" marB="58522"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gridSpan="9">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r>
                        <a:rPr kumimoji="0" lang="fr-FR" sz="1600" b="1" i="0" u="none" strike="noStrike" cap="none" normalizeH="0" baseline="0">
                          <a:ln>
                            <a:noFill/>
                          </a:ln>
                          <a:solidFill>
                            <a:schemeClr val="tx1"/>
                          </a:solidFill>
                          <a:effectLst/>
                          <a:latin typeface="Arial" charset="0"/>
                          <a:ea typeface="ＭＳ Ｐゴシック" charset="0"/>
                        </a:rPr>
                        <a:t>Feb 03 - Present</a:t>
                      </a: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solidFill>
                      <a:srgbClr val="FFCC9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55465">
                <a:tc>
                  <a:txBody>
                    <a:bodyPr/>
                    <a:lstStyle/>
                    <a:p>
                      <a:pPr marL="0" marR="0" lvl="0" indent="0" algn="l" defTabSz="996950" rtl="0" eaLnBrk="0" fontAlgn="base" latinLnBrk="0" hangingPunct="0">
                        <a:lnSpc>
                          <a:spcPct val="100000"/>
                        </a:lnSpc>
                        <a:spcBef>
                          <a:spcPct val="20000"/>
                        </a:spcBef>
                        <a:spcAft>
                          <a:spcPct val="0"/>
                        </a:spcAft>
                        <a:buClr>
                          <a:schemeClr val="accent2"/>
                        </a:buClr>
                        <a:buSzTx/>
                        <a:buFont typeface="Wingdings" charset="0"/>
                        <a:buNone/>
                        <a:tabLst/>
                      </a:pPr>
                      <a:r>
                        <a:rPr kumimoji="0" lang="fr-FR" sz="1600" b="1" i="0" u="none" strike="noStrike" cap="none" normalizeH="0" baseline="0">
                          <a:ln>
                            <a:noFill/>
                          </a:ln>
                          <a:solidFill>
                            <a:schemeClr val="tx1"/>
                          </a:solidFill>
                          <a:effectLst/>
                          <a:latin typeface="Arial" charset="0"/>
                          <a:ea typeface="ＭＳ Ｐゴシック" charset="0"/>
                        </a:rPr>
                        <a:t>SSM/I 10</a:t>
                      </a: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horzOverflow="overflow">
                    <a:lnL>
                      <a:noFill/>
                    </a:lnL>
                    <a:lnR>
                      <a:noFill/>
                    </a:lnR>
                    <a:lnT>
                      <a:noFill/>
                    </a:lnT>
                    <a:lnB>
                      <a:noFill/>
                    </a:lnB>
                    <a:lnTlToBr>
                      <a:noFill/>
                    </a:lnTlToBr>
                    <a:lnBlToTr>
                      <a:noFill/>
                    </a:lnBlToTr>
                    <a:noFill/>
                  </a:tcPr>
                </a:tc>
                <a:tc gridSpan="6">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r>
                        <a:rPr kumimoji="0" lang="en-US" sz="1600" b="1" i="0" u="none" strike="noStrike" cap="none" normalizeH="0" baseline="0">
                          <a:ln>
                            <a:noFill/>
                          </a:ln>
                          <a:solidFill>
                            <a:schemeClr val="tx1"/>
                          </a:solidFill>
                          <a:effectLst/>
                          <a:latin typeface="Times New Roman" charset="0"/>
                          <a:ea typeface="ＭＳ Ｐゴシック" charset="0"/>
                        </a:rPr>
                        <a:t>Dec</a:t>
                      </a:r>
                      <a:r>
                        <a:rPr kumimoji="0" lang="fr-FR" sz="1600" b="1" i="0" u="none" strike="noStrike" cap="none" normalizeH="0" baseline="0">
                          <a:ln>
                            <a:noFill/>
                          </a:ln>
                          <a:solidFill>
                            <a:schemeClr val="tx1"/>
                          </a:solidFill>
                          <a:effectLst/>
                          <a:latin typeface="Times New Roman" charset="0"/>
                          <a:ea typeface="ＭＳ Ｐゴシック" charset="0"/>
                        </a:rPr>
                        <a:t> 9</a:t>
                      </a:r>
                      <a:r>
                        <a:rPr kumimoji="0" lang="en-US" sz="1600" b="1" i="0" u="none" strike="noStrike" cap="none" normalizeH="0" baseline="0">
                          <a:ln>
                            <a:noFill/>
                          </a:ln>
                          <a:solidFill>
                            <a:schemeClr val="tx1"/>
                          </a:solidFill>
                          <a:effectLst/>
                          <a:latin typeface="Times New Roman" charset="0"/>
                          <a:ea typeface="ＭＳ Ｐゴシック" charset="0"/>
                        </a:rPr>
                        <a:t>0</a:t>
                      </a:r>
                      <a:r>
                        <a:rPr kumimoji="0" lang="fr-FR" sz="1600" b="1" i="0" u="none" strike="noStrike" cap="none" normalizeH="0" baseline="0">
                          <a:ln>
                            <a:noFill/>
                          </a:ln>
                          <a:solidFill>
                            <a:schemeClr val="tx1"/>
                          </a:solidFill>
                          <a:effectLst/>
                          <a:latin typeface="Times New Roman" charset="0"/>
                          <a:ea typeface="ＭＳ Ｐゴシック" charset="0"/>
                        </a:rPr>
                        <a:t> </a:t>
                      </a:r>
                      <a:r>
                        <a:rPr kumimoji="0" lang="en-US" sz="1600" b="1" i="0" u="none" strike="noStrike" cap="none" normalizeH="0" baseline="0">
                          <a:ln>
                            <a:noFill/>
                          </a:ln>
                          <a:solidFill>
                            <a:schemeClr val="tx1"/>
                          </a:solidFill>
                          <a:effectLst/>
                          <a:latin typeface="Times New Roman" charset="0"/>
                          <a:ea typeface="ＭＳ Ｐゴシック" charset="0"/>
                        </a:rPr>
                        <a:t>–</a:t>
                      </a:r>
                      <a:r>
                        <a:rPr kumimoji="0" lang="fr-FR" sz="1600" b="1" i="0" u="none" strike="noStrike" cap="none" normalizeH="0" baseline="0">
                          <a:ln>
                            <a:noFill/>
                          </a:ln>
                          <a:solidFill>
                            <a:schemeClr val="tx1"/>
                          </a:solidFill>
                          <a:effectLst/>
                          <a:latin typeface="Times New Roman" charset="0"/>
                          <a:ea typeface="ＭＳ Ｐゴシック" charset="0"/>
                        </a:rPr>
                        <a:t> </a:t>
                      </a:r>
                      <a:r>
                        <a:rPr kumimoji="0" lang="en-US" sz="1600" b="1" i="0" u="none" strike="noStrike" cap="none" normalizeH="0" baseline="0">
                          <a:ln>
                            <a:noFill/>
                          </a:ln>
                          <a:solidFill>
                            <a:schemeClr val="tx1"/>
                          </a:solidFill>
                          <a:effectLst/>
                          <a:latin typeface="Times New Roman" charset="0"/>
                          <a:ea typeface="ＭＳ Ｐゴシック" charset="0"/>
                        </a:rPr>
                        <a:t>Nov</a:t>
                      </a:r>
                      <a:r>
                        <a:rPr kumimoji="0" lang="fr-FR" sz="1600" b="1" i="0" u="none" strike="noStrike" cap="none" normalizeH="0" baseline="0">
                          <a:ln>
                            <a:noFill/>
                          </a:ln>
                          <a:solidFill>
                            <a:schemeClr val="tx1"/>
                          </a:solidFill>
                          <a:effectLst/>
                          <a:latin typeface="Times New Roman" charset="0"/>
                          <a:ea typeface="ＭＳ Ｐゴシック" charset="0"/>
                        </a:rPr>
                        <a:t> </a:t>
                      </a:r>
                      <a:r>
                        <a:rPr kumimoji="0" lang="en-US" sz="1600" b="1" i="0" u="none" strike="noStrike" cap="none" normalizeH="0" baseline="0">
                          <a:ln>
                            <a:noFill/>
                          </a:ln>
                          <a:solidFill>
                            <a:schemeClr val="tx1"/>
                          </a:solidFill>
                          <a:effectLst/>
                          <a:latin typeface="Times New Roman" charset="0"/>
                          <a:ea typeface="ＭＳ Ｐゴシック" charset="0"/>
                        </a:rPr>
                        <a:t>97</a:t>
                      </a:r>
                    </a:p>
                  </a:txBody>
                  <a:tcPr marL="0" marR="0" marT="58522" marB="58522" anchor="ctr" horzOverflow="overflow">
                    <a:lnL>
                      <a:noFill/>
                    </a:lnL>
                    <a:lnR>
                      <a:noFill/>
                    </a:lnR>
                    <a:lnT>
                      <a:noFill/>
                    </a:lnT>
                    <a:lnB>
                      <a:noFill/>
                    </a:lnB>
                    <a:lnTlToBr>
                      <a:noFill/>
                    </a:lnTlToBr>
                    <a:lnBlToTr>
                      <a:noFill/>
                    </a:lnBlToTr>
                    <a:solidFill>
                      <a:srgbClr val="FFFF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l"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vert="eaVert" anchor="ctr" horzOverflow="overflow">
                    <a:lnL>
                      <a:noFill/>
                    </a:lnL>
                    <a:lnR>
                      <a:noFill/>
                    </a:lnR>
                    <a:lnT>
                      <a:noFill/>
                    </a:lnT>
                    <a:lnB>
                      <a:noFill/>
                    </a:lnB>
                    <a:lnTlToBr>
                      <a:noFill/>
                    </a:lnTlToBr>
                    <a:lnBlToTr>
                      <a:noFill/>
                    </a:lnBlToTr>
                    <a:noFill/>
                  </a:tcPr>
                </a:tc>
              </a:tr>
              <a:tr h="355465">
                <a:tc>
                  <a:txBody>
                    <a:bodyPr/>
                    <a:lstStyle/>
                    <a:p>
                      <a:pPr marL="0" marR="0" lvl="0" indent="0" algn="l" defTabSz="996950" rtl="0" eaLnBrk="0" fontAlgn="base" latinLnBrk="0" hangingPunct="0">
                        <a:lnSpc>
                          <a:spcPct val="100000"/>
                        </a:lnSpc>
                        <a:spcBef>
                          <a:spcPct val="20000"/>
                        </a:spcBef>
                        <a:spcAft>
                          <a:spcPct val="0"/>
                        </a:spcAft>
                        <a:buClr>
                          <a:schemeClr val="accent2"/>
                        </a:buClr>
                        <a:buSzTx/>
                        <a:buFont typeface="Wingdings" charset="0"/>
                        <a:buNone/>
                        <a:tabLst/>
                      </a:pPr>
                      <a:r>
                        <a:rPr kumimoji="0" lang="fr-FR" sz="1600" b="1" i="0" u="none" strike="noStrike" cap="none" normalizeH="0" baseline="0">
                          <a:ln>
                            <a:noFill/>
                          </a:ln>
                          <a:solidFill>
                            <a:schemeClr val="tx1"/>
                          </a:solidFill>
                          <a:effectLst/>
                          <a:latin typeface="Arial" charset="0"/>
                          <a:ea typeface="ＭＳ Ｐゴシック" charset="0"/>
                        </a:rPr>
                        <a:t>SSM/I 11</a:t>
                      </a: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horzOverflow="overflow">
                    <a:lnL>
                      <a:noFill/>
                    </a:lnL>
                    <a:lnR>
                      <a:noFill/>
                    </a:lnR>
                    <a:lnT>
                      <a:noFill/>
                    </a:lnT>
                    <a:lnB>
                      <a:noFill/>
                    </a:lnB>
                    <a:lnTlToBr>
                      <a:noFill/>
                    </a:lnTlToBr>
                    <a:lnBlToTr>
                      <a:noFill/>
                    </a:lnBlToTr>
                    <a:noFill/>
                  </a:tcPr>
                </a:tc>
                <a:tc gridSpan="9">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r>
                        <a:rPr kumimoji="0" lang="en-US" sz="1600" b="1" i="0" u="none" strike="noStrike" cap="none" normalizeH="0" baseline="0">
                          <a:ln>
                            <a:noFill/>
                          </a:ln>
                          <a:solidFill>
                            <a:schemeClr val="tx1"/>
                          </a:solidFill>
                          <a:effectLst/>
                          <a:latin typeface="Times New Roman" charset="0"/>
                          <a:ea typeface="ＭＳ Ｐゴシック" charset="0"/>
                        </a:rPr>
                        <a:t>Dec</a:t>
                      </a:r>
                      <a:r>
                        <a:rPr kumimoji="0" lang="fr-FR" sz="1600" b="1" i="0" u="none" strike="noStrike" cap="none" normalizeH="0" baseline="0">
                          <a:ln>
                            <a:noFill/>
                          </a:ln>
                          <a:solidFill>
                            <a:schemeClr val="tx1"/>
                          </a:solidFill>
                          <a:effectLst/>
                          <a:latin typeface="Times New Roman" charset="0"/>
                          <a:ea typeface="ＭＳ Ｐゴシック" charset="0"/>
                        </a:rPr>
                        <a:t> </a:t>
                      </a:r>
                      <a:r>
                        <a:rPr kumimoji="0" lang="en-US" sz="1600" b="1" i="0" u="none" strike="noStrike" cap="none" normalizeH="0" baseline="0">
                          <a:ln>
                            <a:noFill/>
                          </a:ln>
                          <a:solidFill>
                            <a:schemeClr val="tx1"/>
                          </a:solidFill>
                          <a:effectLst/>
                          <a:latin typeface="Times New Roman" charset="0"/>
                          <a:ea typeface="ＭＳ Ｐゴシック" charset="0"/>
                        </a:rPr>
                        <a:t>91 –</a:t>
                      </a:r>
                      <a:r>
                        <a:rPr kumimoji="0" lang="fr-FR" sz="1600" b="1" i="0" u="none" strike="noStrike" cap="none" normalizeH="0" baseline="0">
                          <a:ln>
                            <a:noFill/>
                          </a:ln>
                          <a:solidFill>
                            <a:schemeClr val="tx1"/>
                          </a:solidFill>
                          <a:effectLst/>
                          <a:latin typeface="Times New Roman" charset="0"/>
                          <a:ea typeface="ＭＳ Ｐゴシック" charset="0"/>
                        </a:rPr>
                        <a:t> </a:t>
                      </a:r>
                      <a:r>
                        <a:rPr kumimoji="0" lang="en-US" sz="1600" b="1" i="0" u="none" strike="noStrike" cap="none" normalizeH="0" baseline="0">
                          <a:ln>
                            <a:noFill/>
                          </a:ln>
                          <a:solidFill>
                            <a:schemeClr val="tx1"/>
                          </a:solidFill>
                          <a:effectLst/>
                          <a:latin typeface="Times New Roman" charset="0"/>
                          <a:ea typeface="ＭＳ Ｐゴシック" charset="0"/>
                        </a:rPr>
                        <a:t>May</a:t>
                      </a:r>
                      <a:r>
                        <a:rPr kumimoji="0" lang="fr-FR" sz="1600" b="1" i="0" u="none" strike="noStrike" cap="none" normalizeH="0" baseline="0">
                          <a:ln>
                            <a:noFill/>
                          </a:ln>
                          <a:solidFill>
                            <a:schemeClr val="tx1"/>
                          </a:solidFill>
                          <a:effectLst/>
                          <a:latin typeface="Times New Roman" charset="0"/>
                          <a:ea typeface="ＭＳ Ｐゴシック" charset="0"/>
                        </a:rPr>
                        <a:t> </a:t>
                      </a:r>
                      <a:r>
                        <a:rPr kumimoji="0" lang="en-US" sz="1600" b="1" i="0" u="none" strike="noStrike" cap="none" normalizeH="0" baseline="0">
                          <a:ln>
                            <a:noFill/>
                          </a:ln>
                          <a:solidFill>
                            <a:schemeClr val="tx1"/>
                          </a:solidFill>
                          <a:effectLst/>
                          <a:latin typeface="Times New Roman" charset="0"/>
                          <a:ea typeface="ＭＳ Ｐゴシック" charset="0"/>
                        </a:rPr>
                        <a:t>00</a:t>
                      </a:r>
                    </a:p>
                  </a:txBody>
                  <a:tcPr marL="0" marR="0" marT="58522" marB="58522" anchor="ctr" horzOverflow="overflow">
                    <a:lnL>
                      <a:noFill/>
                    </a:lnL>
                    <a:lnR>
                      <a:noFill/>
                    </a:lnR>
                    <a:lnT>
                      <a:noFill/>
                    </a:lnT>
                    <a:lnB>
                      <a:noFill/>
                    </a:lnB>
                    <a:lnTlToBr>
                      <a:noFill/>
                    </a:lnTlToBr>
                    <a:lnBlToTr>
                      <a:noFill/>
                    </a:lnBlToTr>
                    <a:solidFill>
                      <a:srgbClr val="FFFF9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l"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vert="eaVert" anchor="ctr" horzOverflow="overflow">
                    <a:lnL>
                      <a:noFill/>
                    </a:lnL>
                    <a:lnR>
                      <a:noFill/>
                    </a:lnR>
                    <a:lnT>
                      <a:noFill/>
                    </a:lnT>
                    <a:lnB>
                      <a:noFill/>
                    </a:lnB>
                    <a:lnTlToBr>
                      <a:noFill/>
                    </a:lnTlToBr>
                    <a:lnBlToTr>
                      <a:noFill/>
                    </a:lnBlToTr>
                    <a:noFill/>
                  </a:tcPr>
                </a:tc>
              </a:tr>
              <a:tr h="355465">
                <a:tc>
                  <a:txBody>
                    <a:bodyPr/>
                    <a:lstStyle/>
                    <a:p>
                      <a:pPr marL="0" marR="0" lvl="0" indent="0" algn="l" defTabSz="996950" rtl="0" eaLnBrk="0" fontAlgn="base" latinLnBrk="0" hangingPunct="0">
                        <a:lnSpc>
                          <a:spcPct val="100000"/>
                        </a:lnSpc>
                        <a:spcBef>
                          <a:spcPct val="20000"/>
                        </a:spcBef>
                        <a:spcAft>
                          <a:spcPct val="0"/>
                        </a:spcAft>
                        <a:buClr>
                          <a:schemeClr val="accent2"/>
                        </a:buClr>
                        <a:buSzTx/>
                        <a:buFont typeface="Wingdings" charset="0"/>
                        <a:buNone/>
                        <a:tabLst/>
                      </a:pPr>
                      <a:r>
                        <a:rPr kumimoji="0" lang="fr-FR" sz="1600" b="1" i="0" u="none" strike="noStrike" cap="none" normalizeH="0" baseline="0">
                          <a:ln>
                            <a:noFill/>
                          </a:ln>
                          <a:solidFill>
                            <a:schemeClr val="tx1"/>
                          </a:solidFill>
                          <a:effectLst/>
                          <a:latin typeface="Arial" charset="0"/>
                          <a:ea typeface="ＭＳ Ｐゴシック" charset="0"/>
                        </a:rPr>
                        <a:t>SSM/I 13</a:t>
                      </a: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gridSpan="15">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r>
                        <a:rPr kumimoji="0" lang="en-US" sz="1600" b="1" i="0" u="none" strike="noStrike" cap="none" normalizeH="0" baseline="0">
                          <a:ln>
                            <a:noFill/>
                          </a:ln>
                          <a:solidFill>
                            <a:schemeClr val="tx1"/>
                          </a:solidFill>
                          <a:effectLst/>
                          <a:latin typeface="Times New Roman" charset="0"/>
                          <a:ea typeface="ＭＳ Ｐゴシック" charset="0"/>
                        </a:rPr>
                        <a:t>May</a:t>
                      </a:r>
                      <a:r>
                        <a:rPr kumimoji="0" lang="fr-FR" sz="1600" b="1" i="0" u="none" strike="noStrike" cap="none" normalizeH="0" baseline="0">
                          <a:ln>
                            <a:noFill/>
                          </a:ln>
                          <a:solidFill>
                            <a:schemeClr val="tx1"/>
                          </a:solidFill>
                          <a:effectLst/>
                          <a:latin typeface="Times New Roman" charset="0"/>
                          <a:ea typeface="ＭＳ Ｐゴシック" charset="0"/>
                        </a:rPr>
                        <a:t>  </a:t>
                      </a:r>
                      <a:r>
                        <a:rPr kumimoji="0" lang="en-US" sz="1600" b="1" i="0" u="none" strike="noStrike" cap="none" normalizeH="0" baseline="0">
                          <a:ln>
                            <a:noFill/>
                          </a:ln>
                          <a:solidFill>
                            <a:schemeClr val="tx1"/>
                          </a:solidFill>
                          <a:effectLst/>
                          <a:latin typeface="Times New Roman" charset="0"/>
                          <a:ea typeface="ＭＳ Ｐゴシック" charset="0"/>
                        </a:rPr>
                        <a:t>95</a:t>
                      </a:r>
                      <a:r>
                        <a:rPr kumimoji="0" lang="fr-FR" sz="1600" b="1" i="0" u="none" strike="noStrike" cap="none" normalizeH="0" baseline="0">
                          <a:ln>
                            <a:noFill/>
                          </a:ln>
                          <a:solidFill>
                            <a:schemeClr val="tx1"/>
                          </a:solidFill>
                          <a:effectLst/>
                          <a:latin typeface="Times New Roman" charset="0"/>
                          <a:ea typeface="ＭＳ Ｐゴシック" charset="0"/>
                        </a:rPr>
                        <a:t> – Nov 09</a:t>
                      </a:r>
                      <a:endParaRPr kumimoji="0" lang="en-US" sz="1600" b="1" i="0" u="none" strike="noStrike" cap="none" normalizeH="0" baseline="0">
                        <a:ln>
                          <a:noFill/>
                        </a:ln>
                        <a:solidFill>
                          <a:schemeClr val="tx1"/>
                        </a:solidFill>
                        <a:effectLst/>
                        <a:latin typeface="Times New Roman" charset="0"/>
                        <a:ea typeface="ＭＳ Ｐゴシック" charset="0"/>
                      </a:endParaRPr>
                    </a:p>
                  </a:txBody>
                  <a:tcPr marL="0" marR="0" marT="58522" marB="58522" anchor="ctr" horzOverflow="overflow">
                    <a:lnL>
                      <a:noFill/>
                    </a:lnL>
                    <a:lnR>
                      <a:noFill/>
                    </a:lnR>
                    <a:lnT>
                      <a:noFill/>
                    </a:lnT>
                    <a:lnB>
                      <a:noFill/>
                    </a:lnB>
                    <a:lnTlToBr>
                      <a:noFill/>
                    </a:lnTlToBr>
                    <a:lnBlToTr>
                      <a:noFill/>
                    </a:lnBlToTr>
                    <a:solidFill>
                      <a:srgbClr val="99FF3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l"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vert="eaVert" anchor="ctr" horzOverflow="overflow">
                    <a:lnL>
                      <a:noFill/>
                    </a:lnL>
                    <a:lnR>
                      <a:noFill/>
                    </a:lnR>
                    <a:lnT>
                      <a:noFill/>
                    </a:lnT>
                    <a:lnB>
                      <a:noFill/>
                    </a:lnB>
                    <a:lnTlToBr>
                      <a:noFill/>
                    </a:lnTlToBr>
                    <a:lnBlToTr>
                      <a:noFill/>
                    </a:lnBlToTr>
                    <a:noFill/>
                  </a:tcPr>
                </a:tc>
              </a:tr>
              <a:tr h="355465">
                <a:tc>
                  <a:txBody>
                    <a:bodyPr/>
                    <a:lstStyle/>
                    <a:p>
                      <a:pPr marL="0" marR="0" lvl="0" indent="0" algn="l" defTabSz="996950" rtl="0" eaLnBrk="0" fontAlgn="base" latinLnBrk="0" hangingPunct="0">
                        <a:lnSpc>
                          <a:spcPct val="100000"/>
                        </a:lnSpc>
                        <a:spcBef>
                          <a:spcPct val="20000"/>
                        </a:spcBef>
                        <a:spcAft>
                          <a:spcPct val="0"/>
                        </a:spcAft>
                        <a:buClr>
                          <a:schemeClr val="accent2"/>
                        </a:buClr>
                        <a:buSzTx/>
                        <a:buFont typeface="Wingdings" charset="0"/>
                        <a:buNone/>
                        <a:tabLst/>
                      </a:pPr>
                      <a:r>
                        <a:rPr kumimoji="0" lang="fr-FR" sz="1600" b="1" i="0" u="none" strike="noStrike" cap="none" normalizeH="0" baseline="0">
                          <a:ln>
                            <a:noFill/>
                          </a:ln>
                          <a:solidFill>
                            <a:schemeClr val="tx1"/>
                          </a:solidFill>
                          <a:effectLst/>
                          <a:latin typeface="Arial" charset="0"/>
                          <a:ea typeface="ＭＳ Ｐゴシック" charset="0"/>
                        </a:rPr>
                        <a:t>SSM/I 14</a:t>
                      </a: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gridSpan="12">
                  <a:txBody>
                    <a:bodyPr/>
                    <a:lstStyle/>
                    <a:p>
                      <a:pPr marL="0" marR="0" lvl="0" indent="0" algn="ctr" defTabSz="99695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Times New Roman" charset="0"/>
                          <a:ea typeface="ＭＳ Ｐゴシック" charset="0"/>
                        </a:rPr>
                        <a:t>May</a:t>
                      </a:r>
                      <a:r>
                        <a:rPr kumimoji="0" lang="fr-FR" sz="1600" b="1" i="0" u="none" strike="noStrike" cap="none" normalizeH="0" baseline="0">
                          <a:ln>
                            <a:noFill/>
                          </a:ln>
                          <a:solidFill>
                            <a:schemeClr val="tx1"/>
                          </a:solidFill>
                          <a:effectLst/>
                          <a:latin typeface="Times New Roman" charset="0"/>
                          <a:ea typeface="ＭＳ Ｐゴシック" charset="0"/>
                        </a:rPr>
                        <a:t> </a:t>
                      </a:r>
                      <a:r>
                        <a:rPr kumimoji="0" lang="en-US" sz="1600" b="1" i="0" u="none" strike="noStrike" cap="none" normalizeH="0" baseline="0">
                          <a:ln>
                            <a:noFill/>
                          </a:ln>
                          <a:solidFill>
                            <a:schemeClr val="tx1"/>
                          </a:solidFill>
                          <a:effectLst/>
                          <a:latin typeface="Times New Roman" charset="0"/>
                          <a:ea typeface="ＭＳ Ｐゴシック" charset="0"/>
                        </a:rPr>
                        <a:t>97-</a:t>
                      </a:r>
                      <a:r>
                        <a:rPr kumimoji="0" lang="fr-FR" sz="1600" b="1" i="0" u="none" strike="noStrike" cap="none" normalizeH="0" baseline="0">
                          <a:ln>
                            <a:noFill/>
                          </a:ln>
                          <a:solidFill>
                            <a:schemeClr val="tx1"/>
                          </a:solidFill>
                          <a:effectLst/>
                          <a:latin typeface="Times New Roman" charset="0"/>
                          <a:ea typeface="ＭＳ Ｐゴシック" charset="0"/>
                        </a:rPr>
                        <a:t> </a:t>
                      </a:r>
                      <a:r>
                        <a:rPr kumimoji="0" lang="en-US" sz="1600" b="1" i="0" u="none" strike="noStrike" cap="none" normalizeH="0" baseline="0">
                          <a:ln>
                            <a:noFill/>
                          </a:ln>
                          <a:solidFill>
                            <a:schemeClr val="tx1"/>
                          </a:solidFill>
                          <a:effectLst/>
                          <a:latin typeface="Times New Roman" charset="0"/>
                          <a:ea typeface="ＭＳ Ｐゴシック" charset="0"/>
                        </a:rPr>
                        <a:t>Aug</a:t>
                      </a:r>
                      <a:r>
                        <a:rPr kumimoji="0" lang="fr-FR" sz="1600" b="1" i="0" u="none" strike="noStrike" cap="none" normalizeH="0" baseline="0">
                          <a:ln>
                            <a:noFill/>
                          </a:ln>
                          <a:solidFill>
                            <a:schemeClr val="tx1"/>
                          </a:solidFill>
                          <a:effectLst/>
                          <a:latin typeface="Times New Roman" charset="0"/>
                          <a:ea typeface="ＭＳ Ｐゴシック" charset="0"/>
                        </a:rPr>
                        <a:t> </a:t>
                      </a:r>
                      <a:r>
                        <a:rPr kumimoji="0" lang="en-US" sz="1600" b="1" i="0" u="none" strike="noStrike" cap="none" normalizeH="0" baseline="0">
                          <a:ln>
                            <a:noFill/>
                          </a:ln>
                          <a:solidFill>
                            <a:schemeClr val="tx1"/>
                          </a:solidFill>
                          <a:effectLst/>
                          <a:latin typeface="Times New Roman" charset="0"/>
                          <a:ea typeface="ＭＳ Ｐゴシック" charset="0"/>
                        </a:rPr>
                        <a:t>08 </a:t>
                      </a: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solidFill>
                      <a:srgbClr val="66FFCC"/>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l"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vert="eaVert" anchor="ctr" horzOverflow="overflow">
                    <a:lnL>
                      <a:noFill/>
                    </a:lnL>
                    <a:lnR>
                      <a:noFill/>
                    </a:lnR>
                    <a:lnT>
                      <a:noFill/>
                    </a:lnT>
                    <a:lnB>
                      <a:noFill/>
                    </a:lnB>
                    <a:lnTlToBr>
                      <a:noFill/>
                    </a:lnTlToBr>
                    <a:lnBlToTr>
                      <a:noFill/>
                    </a:lnBlToTr>
                    <a:noFill/>
                  </a:tcPr>
                </a:tc>
              </a:tr>
              <a:tr h="355465">
                <a:tc>
                  <a:txBody>
                    <a:bodyPr/>
                    <a:lstStyle/>
                    <a:p>
                      <a:pPr marL="0" marR="0" lvl="0" indent="0" algn="l" defTabSz="996950" rtl="0" eaLnBrk="0" fontAlgn="base" latinLnBrk="0" hangingPunct="0">
                        <a:lnSpc>
                          <a:spcPct val="100000"/>
                        </a:lnSpc>
                        <a:spcBef>
                          <a:spcPct val="20000"/>
                        </a:spcBef>
                        <a:spcAft>
                          <a:spcPct val="0"/>
                        </a:spcAft>
                        <a:buClr>
                          <a:schemeClr val="accent2"/>
                        </a:buClr>
                        <a:buSzTx/>
                        <a:buFont typeface="Wingdings" charset="0"/>
                        <a:buNone/>
                        <a:tabLst/>
                      </a:pPr>
                      <a:r>
                        <a:rPr kumimoji="0" lang="fr-FR" sz="1600" b="1" i="0" u="none" strike="noStrike" cap="none" normalizeH="0" baseline="0">
                          <a:ln>
                            <a:noFill/>
                          </a:ln>
                          <a:solidFill>
                            <a:schemeClr val="tx1"/>
                          </a:solidFill>
                          <a:effectLst/>
                          <a:latin typeface="Arial" charset="0"/>
                          <a:ea typeface="ＭＳ Ｐゴシック" charset="0"/>
                        </a:rPr>
                        <a:t>SSM/I 15</a:t>
                      </a: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gridSpan="13">
                  <a:txBody>
                    <a:bodyPr/>
                    <a:lstStyle/>
                    <a:p>
                      <a:pPr marL="0" marR="0" lvl="0" indent="0" algn="ctr" defTabSz="99695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Times New Roman" charset="0"/>
                          <a:ea typeface="ＭＳ Ｐゴシック" charset="0"/>
                        </a:rPr>
                        <a:t>Dec</a:t>
                      </a:r>
                      <a:r>
                        <a:rPr kumimoji="0" lang="fr-FR" sz="1600" b="1" i="0" u="none" strike="noStrike" cap="none" normalizeH="0" baseline="0">
                          <a:ln>
                            <a:noFill/>
                          </a:ln>
                          <a:solidFill>
                            <a:schemeClr val="tx1"/>
                          </a:solidFill>
                          <a:effectLst/>
                          <a:latin typeface="Times New Roman" charset="0"/>
                          <a:ea typeface="ＭＳ Ｐゴシック" charset="0"/>
                        </a:rPr>
                        <a:t> </a:t>
                      </a:r>
                      <a:r>
                        <a:rPr kumimoji="0" lang="en-US" sz="1600" b="1" i="0" u="none" strike="noStrike" cap="none" normalizeH="0" baseline="0">
                          <a:ln>
                            <a:noFill/>
                          </a:ln>
                          <a:solidFill>
                            <a:schemeClr val="tx1"/>
                          </a:solidFill>
                          <a:effectLst/>
                          <a:latin typeface="Times New Roman" charset="0"/>
                          <a:ea typeface="ＭＳ Ｐゴシック" charset="0"/>
                        </a:rPr>
                        <a:t>99</a:t>
                      </a:r>
                      <a:r>
                        <a:rPr kumimoji="0" lang="fr-FR" sz="1600" b="1" i="0" u="none" strike="noStrike" cap="none" normalizeH="0" baseline="0">
                          <a:ln>
                            <a:noFill/>
                          </a:ln>
                          <a:solidFill>
                            <a:schemeClr val="tx1"/>
                          </a:solidFill>
                          <a:effectLst/>
                          <a:latin typeface="Times New Roman" charset="0"/>
                          <a:ea typeface="ＭＳ Ｐゴシック" charset="0"/>
                        </a:rPr>
                        <a:t> </a:t>
                      </a:r>
                      <a:r>
                        <a:rPr kumimoji="0" lang="en-US" sz="1600" b="1" i="0" u="none" strike="noStrike" cap="none" normalizeH="0" baseline="0">
                          <a:ln>
                            <a:noFill/>
                          </a:ln>
                          <a:solidFill>
                            <a:schemeClr val="tx1"/>
                          </a:solidFill>
                          <a:effectLst/>
                          <a:latin typeface="Times New Roman" charset="0"/>
                          <a:ea typeface="ＭＳ Ｐゴシック" charset="0"/>
                        </a:rPr>
                        <a:t>-</a:t>
                      </a:r>
                      <a:r>
                        <a:rPr kumimoji="0" lang="fr-FR" sz="1600" b="1" i="0" u="none" strike="noStrike" cap="none" normalizeH="0" baseline="0">
                          <a:ln>
                            <a:noFill/>
                          </a:ln>
                          <a:solidFill>
                            <a:schemeClr val="tx1"/>
                          </a:solidFill>
                          <a:effectLst/>
                          <a:latin typeface="Times New Roman" charset="0"/>
                          <a:ea typeface="ＭＳ Ｐゴシック" charset="0"/>
                        </a:rPr>
                        <a:t> </a:t>
                      </a:r>
                      <a:r>
                        <a:rPr kumimoji="0" lang="en-US" sz="1600" b="1" i="0" u="none" strike="noStrike" cap="none" normalizeH="0" baseline="0">
                          <a:ln>
                            <a:noFill/>
                          </a:ln>
                          <a:solidFill>
                            <a:schemeClr val="tx1"/>
                          </a:solidFill>
                          <a:effectLst/>
                          <a:latin typeface="Times New Roman" charset="0"/>
                          <a:ea typeface="ＭＳ Ｐゴシック" charset="0"/>
                        </a:rPr>
                        <a:t>Present(?)</a:t>
                      </a: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solidFill>
                      <a:srgbClr val="0099CC"/>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55465">
                <a:tc>
                  <a:txBody>
                    <a:bodyPr/>
                    <a:lstStyle/>
                    <a:p>
                      <a:pPr marL="0" marR="0" lvl="0" indent="0" algn="l" defTabSz="996950" rtl="0" eaLnBrk="0" fontAlgn="base" latinLnBrk="0" hangingPunct="0">
                        <a:lnSpc>
                          <a:spcPct val="100000"/>
                        </a:lnSpc>
                        <a:spcBef>
                          <a:spcPct val="20000"/>
                        </a:spcBef>
                        <a:spcAft>
                          <a:spcPct val="0"/>
                        </a:spcAft>
                        <a:buClr>
                          <a:schemeClr val="accent2"/>
                        </a:buClr>
                        <a:buSzTx/>
                        <a:buFont typeface="Wingdings" charset="0"/>
                        <a:buNone/>
                        <a:tabLst/>
                      </a:pPr>
                      <a:r>
                        <a:rPr kumimoji="0" lang="fr-FR" sz="1600" b="1" i="0" u="none" strike="noStrike" cap="none" normalizeH="0" baseline="0">
                          <a:ln>
                            <a:noFill/>
                          </a:ln>
                          <a:solidFill>
                            <a:schemeClr val="tx1"/>
                          </a:solidFill>
                          <a:effectLst/>
                          <a:latin typeface="Times New Roman" charset="0"/>
                          <a:ea typeface="ＭＳ Ｐゴシック" charset="0"/>
                        </a:rPr>
                        <a:t>AMSU N15</a:t>
                      </a:r>
                      <a:endParaRPr kumimoji="0" lang="en-US" sz="1600" b="1" i="0" u="none" strike="noStrike" cap="none" normalizeH="0" baseline="0">
                        <a:ln>
                          <a:noFill/>
                        </a:ln>
                        <a:solidFill>
                          <a:schemeClr val="tx1"/>
                        </a:solidFill>
                        <a:effectLst/>
                        <a:latin typeface="Times New Roman" charset="0"/>
                        <a:ea typeface="ＭＳ Ｐゴシック" charset="0"/>
                      </a:endParaRPr>
                    </a:p>
                  </a:txBody>
                  <a:tcPr marL="0" marR="0" marT="58522" marB="58522"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gridSpan="12">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r>
                        <a:rPr kumimoji="0" lang="en-US" sz="1600" b="1" i="0" u="none" strike="noStrike" cap="none" normalizeH="0" baseline="0">
                          <a:ln>
                            <a:noFill/>
                          </a:ln>
                          <a:solidFill>
                            <a:schemeClr val="tx1"/>
                          </a:solidFill>
                          <a:effectLst/>
                          <a:latin typeface="Times New Roman" charset="0"/>
                          <a:ea typeface="ＭＳ Ｐゴシック" charset="0"/>
                        </a:rPr>
                        <a:t>Jan2000-Present</a:t>
                      </a:r>
                    </a:p>
                  </a:txBody>
                  <a:tcPr marL="0" marR="0" marT="58522" marB="58522" anchor="ctr" horzOverflow="overflow">
                    <a:lnL>
                      <a:noFill/>
                    </a:lnL>
                    <a:lnR>
                      <a:noFill/>
                    </a:lnR>
                    <a:lnT>
                      <a:noFill/>
                    </a:lnT>
                    <a:lnB>
                      <a:noFill/>
                    </a:lnB>
                    <a:lnTlToBr>
                      <a:noFill/>
                    </a:lnTlToBr>
                    <a:lnBlToTr>
                      <a:noFill/>
                    </a:lnBlToTr>
                    <a:solidFill>
                      <a:srgbClr val="33669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55465">
                <a:tc>
                  <a:txBody>
                    <a:bodyPr/>
                    <a:lstStyle/>
                    <a:p>
                      <a:pPr marL="0" marR="0" lvl="0" indent="0" algn="l" defTabSz="996950" rtl="0" eaLnBrk="0" fontAlgn="base" latinLnBrk="0" hangingPunct="0">
                        <a:lnSpc>
                          <a:spcPct val="100000"/>
                        </a:lnSpc>
                        <a:spcBef>
                          <a:spcPct val="20000"/>
                        </a:spcBef>
                        <a:spcAft>
                          <a:spcPct val="0"/>
                        </a:spcAft>
                        <a:buClr>
                          <a:schemeClr val="accent2"/>
                        </a:buClr>
                        <a:buSzTx/>
                        <a:buFont typeface="Wingdings" charset="0"/>
                        <a:buNone/>
                        <a:tabLst/>
                      </a:pPr>
                      <a:r>
                        <a:rPr kumimoji="0" lang="fr-FR" sz="1600" b="1" i="0" u="none" strike="noStrike" cap="none" normalizeH="0" baseline="0">
                          <a:ln>
                            <a:noFill/>
                          </a:ln>
                          <a:solidFill>
                            <a:schemeClr val="tx1"/>
                          </a:solidFill>
                          <a:effectLst/>
                          <a:latin typeface="Times New Roman" charset="0"/>
                          <a:ea typeface="ＭＳ Ｐゴシック" charset="0"/>
                        </a:rPr>
                        <a:t>AMSU N16</a:t>
                      </a:r>
                      <a:endParaRPr kumimoji="0" lang="en-US" sz="1600" b="1" i="0" u="none" strike="noStrike" cap="none" normalizeH="0" baseline="0">
                        <a:ln>
                          <a:noFill/>
                        </a:ln>
                        <a:solidFill>
                          <a:schemeClr val="tx1"/>
                        </a:solidFill>
                        <a:effectLst/>
                        <a:latin typeface="Times New Roman" charset="0"/>
                        <a:ea typeface="ＭＳ Ｐゴシック" charset="0"/>
                      </a:endParaRPr>
                    </a:p>
                  </a:txBody>
                  <a:tcPr marL="0" marR="0" marT="58522" marB="58522"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gridSpan="12">
                  <a:txBody>
                    <a:bodyPr/>
                    <a:lstStyle/>
                    <a:p>
                      <a:pPr marL="0" marR="0" lvl="0" indent="0" algn="ctr" defTabSz="99695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a:ln>
                            <a:noFill/>
                          </a:ln>
                          <a:solidFill>
                            <a:srgbClr val="FF6600"/>
                          </a:solidFill>
                          <a:effectLst/>
                          <a:latin typeface="Times New Roman" charset="0"/>
                          <a:ea typeface="ＭＳ Ｐゴシック" charset="0"/>
                        </a:rPr>
                        <a:t>Oct</a:t>
                      </a:r>
                      <a:r>
                        <a:rPr kumimoji="0" lang="fr-FR" sz="1600" b="1" i="0" u="none" strike="noStrike" cap="none" normalizeH="0" baseline="0">
                          <a:ln>
                            <a:noFill/>
                          </a:ln>
                          <a:solidFill>
                            <a:srgbClr val="FF6600"/>
                          </a:solidFill>
                          <a:effectLst/>
                          <a:latin typeface="Times New Roman" charset="0"/>
                          <a:ea typeface="ＭＳ Ｐゴシック" charset="0"/>
                        </a:rPr>
                        <a:t> </a:t>
                      </a:r>
                      <a:r>
                        <a:rPr kumimoji="0" lang="en-US" sz="1600" b="1" i="0" u="none" strike="noStrike" cap="none" normalizeH="0" baseline="0">
                          <a:ln>
                            <a:noFill/>
                          </a:ln>
                          <a:solidFill>
                            <a:srgbClr val="FF6600"/>
                          </a:solidFill>
                          <a:effectLst/>
                          <a:latin typeface="Times New Roman" charset="0"/>
                          <a:ea typeface="ＭＳ Ｐゴシック" charset="0"/>
                        </a:rPr>
                        <a:t>00-Present</a:t>
                      </a: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solidFill>
                      <a:srgbClr val="0000CC"/>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55465">
                <a:tc>
                  <a:txBody>
                    <a:bodyPr/>
                    <a:lstStyle/>
                    <a:p>
                      <a:pPr marL="0" marR="0" lvl="0" indent="0" algn="l" defTabSz="996950" rtl="0" eaLnBrk="0" fontAlgn="base" latinLnBrk="0" hangingPunct="0">
                        <a:lnSpc>
                          <a:spcPct val="100000"/>
                        </a:lnSpc>
                        <a:spcBef>
                          <a:spcPct val="20000"/>
                        </a:spcBef>
                        <a:spcAft>
                          <a:spcPct val="0"/>
                        </a:spcAft>
                        <a:buClr>
                          <a:schemeClr val="accent2"/>
                        </a:buClr>
                        <a:buSzTx/>
                        <a:buFont typeface="Wingdings" charset="0"/>
                        <a:buNone/>
                        <a:tabLst/>
                      </a:pPr>
                      <a:r>
                        <a:rPr kumimoji="0" lang="fr-FR" sz="1600" b="1" i="0" u="none" strike="noStrike" cap="none" normalizeH="0" baseline="0">
                          <a:ln>
                            <a:noFill/>
                          </a:ln>
                          <a:solidFill>
                            <a:schemeClr val="tx1"/>
                          </a:solidFill>
                          <a:effectLst/>
                          <a:latin typeface="Times New Roman" charset="0"/>
                          <a:ea typeface="ＭＳ Ｐゴシック" charset="0"/>
                        </a:rPr>
                        <a:t>AMSU N17</a:t>
                      </a:r>
                      <a:endParaRPr kumimoji="0" lang="en-US" sz="1600" b="1" i="0" u="none" strike="noStrike" cap="none" normalizeH="0" baseline="0">
                        <a:ln>
                          <a:noFill/>
                        </a:ln>
                        <a:solidFill>
                          <a:schemeClr val="tx1"/>
                        </a:solidFill>
                        <a:effectLst/>
                        <a:latin typeface="Times New Roman" charset="0"/>
                        <a:ea typeface="ＭＳ Ｐゴシック" charset="0"/>
                      </a:endParaRPr>
                    </a:p>
                  </a:txBody>
                  <a:tcPr marL="0" marR="0" marT="58522" marB="58522"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gridSpan="10">
                  <a:txBody>
                    <a:bodyPr/>
                    <a:lstStyle/>
                    <a:p>
                      <a:pPr marL="0" marR="0" lvl="0" indent="0" algn="ctr" defTabSz="99695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Times New Roman" charset="0"/>
                          <a:ea typeface="ＭＳ Ｐゴシック" charset="0"/>
                        </a:rPr>
                        <a:t>Jul</a:t>
                      </a:r>
                      <a:r>
                        <a:rPr kumimoji="0" lang="fr-FR" sz="1600" b="1" i="0" u="none" strike="noStrike" cap="none" normalizeH="0" baseline="0">
                          <a:ln>
                            <a:noFill/>
                          </a:ln>
                          <a:solidFill>
                            <a:schemeClr val="tx1"/>
                          </a:solidFill>
                          <a:effectLst/>
                          <a:latin typeface="Times New Roman" charset="0"/>
                          <a:ea typeface="ＭＳ Ｐゴシック" charset="0"/>
                        </a:rPr>
                        <a:t> </a:t>
                      </a:r>
                      <a:r>
                        <a:rPr kumimoji="0" lang="en-US" sz="1600" b="1" i="0" u="none" strike="noStrike" cap="none" normalizeH="0" baseline="0">
                          <a:ln>
                            <a:noFill/>
                          </a:ln>
                          <a:solidFill>
                            <a:schemeClr val="tx1"/>
                          </a:solidFill>
                          <a:effectLst/>
                          <a:latin typeface="Times New Roman" charset="0"/>
                          <a:ea typeface="ＭＳ Ｐゴシック" charset="0"/>
                        </a:rPr>
                        <a:t>02-Present</a:t>
                      </a: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solidFill>
                      <a:srgbClr val="3366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55465">
                <a:tc>
                  <a:txBody>
                    <a:bodyPr/>
                    <a:lstStyle/>
                    <a:p>
                      <a:pPr marL="0" marR="0" lvl="0" indent="0" algn="l" defTabSz="996950" rtl="0" eaLnBrk="0" fontAlgn="base" latinLnBrk="0" hangingPunct="0">
                        <a:lnSpc>
                          <a:spcPct val="100000"/>
                        </a:lnSpc>
                        <a:spcBef>
                          <a:spcPct val="20000"/>
                        </a:spcBef>
                        <a:spcAft>
                          <a:spcPct val="0"/>
                        </a:spcAft>
                        <a:buClr>
                          <a:schemeClr val="accent2"/>
                        </a:buClr>
                        <a:buSzTx/>
                        <a:buFont typeface="Wingdings" charset="0"/>
                        <a:buNone/>
                        <a:tabLst/>
                      </a:pPr>
                      <a:r>
                        <a:rPr kumimoji="0" lang="fr-FR" sz="1600" b="1" i="0" u="none" strike="noStrike" cap="none" normalizeH="0" baseline="0">
                          <a:ln>
                            <a:noFill/>
                          </a:ln>
                          <a:solidFill>
                            <a:schemeClr val="tx1"/>
                          </a:solidFill>
                          <a:effectLst/>
                          <a:latin typeface="Times New Roman" charset="0"/>
                          <a:ea typeface="ＭＳ Ｐゴシック" charset="0"/>
                        </a:rPr>
                        <a:t>AMSU N18</a:t>
                      </a:r>
                      <a:endParaRPr kumimoji="0" lang="en-US" sz="1600" b="1" i="0" u="none" strike="noStrike" cap="none" normalizeH="0" baseline="0">
                        <a:ln>
                          <a:noFill/>
                        </a:ln>
                        <a:solidFill>
                          <a:schemeClr val="tx1"/>
                        </a:solidFill>
                        <a:effectLst/>
                        <a:latin typeface="Times New Roman" charset="0"/>
                        <a:ea typeface="ＭＳ Ｐゴシック" charset="0"/>
                      </a:endParaRPr>
                    </a:p>
                  </a:txBody>
                  <a:tcPr marL="0" marR="0" marT="58522" marB="58522"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gridSpan="6">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r>
                        <a:rPr kumimoji="0" lang="en-US" sz="1600" b="1" i="0" u="none" strike="noStrike" cap="none" normalizeH="0" baseline="0">
                          <a:ln>
                            <a:noFill/>
                          </a:ln>
                          <a:solidFill>
                            <a:schemeClr val="tx1"/>
                          </a:solidFill>
                          <a:effectLst/>
                          <a:latin typeface="Times New Roman" charset="0"/>
                          <a:ea typeface="ＭＳ Ｐゴシック" charset="0"/>
                        </a:rPr>
                        <a:t>Sep</a:t>
                      </a:r>
                      <a:r>
                        <a:rPr kumimoji="0" lang="fr-FR" sz="1600" b="1" i="0" u="none" strike="noStrike" cap="none" normalizeH="0" baseline="0">
                          <a:ln>
                            <a:noFill/>
                          </a:ln>
                          <a:solidFill>
                            <a:schemeClr val="tx1"/>
                          </a:solidFill>
                          <a:effectLst/>
                          <a:latin typeface="Times New Roman" charset="0"/>
                          <a:ea typeface="ＭＳ Ｐゴシック" charset="0"/>
                        </a:rPr>
                        <a:t> </a:t>
                      </a:r>
                      <a:r>
                        <a:rPr kumimoji="0" lang="en-US" sz="1600" b="1" i="0" u="none" strike="noStrike" cap="none" normalizeH="0" baseline="0">
                          <a:ln>
                            <a:noFill/>
                          </a:ln>
                          <a:solidFill>
                            <a:schemeClr val="tx1"/>
                          </a:solidFill>
                          <a:effectLst/>
                          <a:latin typeface="Times New Roman" charset="0"/>
                          <a:ea typeface="ＭＳ Ｐゴシック" charset="0"/>
                        </a:rPr>
                        <a:t>05-Present</a:t>
                      </a:r>
                    </a:p>
                  </a:txBody>
                  <a:tcPr marL="0" marR="0" marT="58522" marB="58522" anchor="ctr" horzOverflow="overflow">
                    <a:lnL>
                      <a:noFill/>
                    </a:lnL>
                    <a:lnR>
                      <a:noFill/>
                    </a:lnR>
                    <a:lnT>
                      <a:noFill/>
                    </a:lnT>
                    <a:lnB>
                      <a:noFill/>
                    </a:lnB>
                    <a:lnTlToBr>
                      <a:noFill/>
                    </a:lnTlToBr>
                    <a:lnBlToTr>
                      <a:noFill/>
                    </a:lnBlToTr>
                    <a:solidFill>
                      <a:srgbClr val="00669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55465">
                <a:tc>
                  <a:txBody>
                    <a:bodyPr/>
                    <a:lstStyle/>
                    <a:p>
                      <a:pPr marL="0" marR="0" lvl="0" indent="0" algn="l" defTabSz="996950" rtl="0" eaLnBrk="0" fontAlgn="base" latinLnBrk="0" hangingPunct="0">
                        <a:lnSpc>
                          <a:spcPct val="100000"/>
                        </a:lnSpc>
                        <a:spcBef>
                          <a:spcPct val="20000"/>
                        </a:spcBef>
                        <a:spcAft>
                          <a:spcPct val="0"/>
                        </a:spcAft>
                        <a:buClr>
                          <a:schemeClr val="accent2"/>
                        </a:buClr>
                        <a:buSzTx/>
                        <a:buFont typeface="Wingdings" charset="0"/>
                        <a:buNone/>
                        <a:tabLst/>
                      </a:pPr>
                      <a:r>
                        <a:rPr kumimoji="0" lang="fr-FR" sz="1400" b="1" i="0" u="none" strike="noStrike" cap="none" normalizeH="0" baseline="0">
                          <a:ln>
                            <a:noFill/>
                          </a:ln>
                          <a:solidFill>
                            <a:schemeClr val="tx1"/>
                          </a:solidFill>
                          <a:effectLst/>
                          <a:latin typeface="Times New Roman" charset="0"/>
                          <a:ea typeface="ＭＳ Ｐゴシック" charset="0"/>
                        </a:rPr>
                        <a:t>AMSU MTP</a:t>
                      </a:r>
                      <a:endParaRPr kumimoji="0" lang="en-US" sz="1400" b="1" i="0" u="none" strike="noStrike" cap="none" normalizeH="0" baseline="0">
                        <a:ln>
                          <a:noFill/>
                        </a:ln>
                        <a:solidFill>
                          <a:schemeClr val="tx1"/>
                        </a:solidFill>
                        <a:effectLst/>
                        <a:latin typeface="Times New Roman" charset="0"/>
                        <a:ea typeface="ＭＳ Ｐゴシック" charset="0"/>
                      </a:endParaRPr>
                    </a:p>
                  </a:txBody>
                  <a:tcPr marL="0" marR="0" marT="58522" marB="58522"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gridSpan="4">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r>
                        <a:rPr kumimoji="0" lang="en-US" sz="1600" b="1" i="0" u="none" strike="noStrike" cap="none" normalizeH="0" baseline="0">
                          <a:ln>
                            <a:noFill/>
                          </a:ln>
                          <a:solidFill>
                            <a:schemeClr val="tx1"/>
                          </a:solidFill>
                          <a:effectLst/>
                          <a:latin typeface="Times New Roman" charset="0"/>
                          <a:ea typeface="ＭＳ Ｐゴシック" charset="0"/>
                        </a:rPr>
                        <a:t>Mar</a:t>
                      </a:r>
                      <a:r>
                        <a:rPr kumimoji="0" lang="fr-FR" sz="1600" b="1" i="0" u="none" strike="noStrike" cap="none" normalizeH="0" baseline="0">
                          <a:ln>
                            <a:noFill/>
                          </a:ln>
                          <a:solidFill>
                            <a:schemeClr val="tx1"/>
                          </a:solidFill>
                          <a:effectLst/>
                          <a:latin typeface="Times New Roman" charset="0"/>
                          <a:ea typeface="ＭＳ Ｐゴシック" charset="0"/>
                        </a:rPr>
                        <a:t> </a:t>
                      </a:r>
                      <a:r>
                        <a:rPr kumimoji="0" lang="en-US" sz="1600" b="1" i="0" u="none" strike="noStrike" cap="none" normalizeH="0" baseline="0">
                          <a:ln>
                            <a:noFill/>
                          </a:ln>
                          <a:solidFill>
                            <a:schemeClr val="tx1"/>
                          </a:solidFill>
                          <a:effectLst/>
                          <a:latin typeface="Times New Roman" charset="0"/>
                          <a:ea typeface="ＭＳ Ｐゴシック" charset="0"/>
                        </a:rPr>
                        <a:t>07-Present</a:t>
                      </a:r>
                    </a:p>
                  </a:txBody>
                  <a:tcPr marL="0" marR="0" marT="58522" marB="58522" anchor="ctr" horzOverflow="overflow">
                    <a:lnL>
                      <a:noFill/>
                    </a:lnL>
                    <a:lnR>
                      <a:noFill/>
                    </a:lnR>
                    <a:lnT>
                      <a:noFill/>
                    </a:lnT>
                    <a:lnB>
                      <a:noFill/>
                    </a:lnB>
                    <a:lnTlToBr>
                      <a:noFill/>
                    </a:lnTlToBr>
                    <a:lnBlToTr>
                      <a:noFill/>
                    </a:lnBlToTr>
                    <a:solidFill>
                      <a:srgbClr val="FF9900"/>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355465">
                <a:tc>
                  <a:txBody>
                    <a:bodyPr/>
                    <a:lstStyle/>
                    <a:p>
                      <a:pPr marL="0" marR="0" lvl="0" indent="0" algn="l" defTabSz="996950" rtl="0" eaLnBrk="0" fontAlgn="base" latinLnBrk="0" hangingPunct="0">
                        <a:lnSpc>
                          <a:spcPct val="100000"/>
                        </a:lnSpc>
                        <a:spcBef>
                          <a:spcPct val="20000"/>
                        </a:spcBef>
                        <a:spcAft>
                          <a:spcPct val="0"/>
                        </a:spcAft>
                        <a:buClr>
                          <a:schemeClr val="accent2"/>
                        </a:buClr>
                        <a:buSzTx/>
                        <a:buFont typeface="Wingdings" charset="0"/>
                        <a:buNone/>
                        <a:tabLst/>
                      </a:pPr>
                      <a:r>
                        <a:rPr kumimoji="0" lang="fr-FR" sz="1400" b="1" i="0" u="none" strike="noStrike" cap="none" normalizeH="0" baseline="0">
                          <a:ln>
                            <a:noFill/>
                          </a:ln>
                          <a:solidFill>
                            <a:schemeClr val="tx1"/>
                          </a:solidFill>
                          <a:effectLst/>
                          <a:latin typeface="Times New Roman" charset="0"/>
                          <a:ea typeface="ＭＳ Ｐゴシック" charset="0"/>
                        </a:rPr>
                        <a:t>AMSRE AQ</a:t>
                      </a:r>
                      <a:endParaRPr kumimoji="0" lang="en-US" sz="1400" b="1" i="0" u="none" strike="noStrike" cap="none" normalizeH="0" baseline="0">
                        <a:ln>
                          <a:noFill/>
                        </a:ln>
                        <a:solidFill>
                          <a:schemeClr val="tx1"/>
                        </a:solidFill>
                        <a:effectLst/>
                        <a:latin typeface="Times New Roman" charset="0"/>
                        <a:ea typeface="ＭＳ Ｐゴシック" charset="0"/>
                      </a:endParaRPr>
                    </a:p>
                  </a:txBody>
                  <a:tcPr marL="0" marR="0" marT="58522" marB="58522"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gridSpan="9">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r>
                        <a:rPr kumimoji="0" lang="en-US" sz="1600" b="1" i="0" u="none" strike="noStrike" cap="none" normalizeH="0" baseline="0" dirty="0">
                          <a:ln>
                            <a:noFill/>
                          </a:ln>
                          <a:solidFill>
                            <a:schemeClr val="tx1"/>
                          </a:solidFill>
                          <a:effectLst/>
                          <a:latin typeface="Times New Roman" charset="0"/>
                          <a:ea typeface="ＭＳ Ｐゴシック" charset="0"/>
                        </a:rPr>
                        <a:t>Jun</a:t>
                      </a:r>
                      <a:r>
                        <a:rPr kumimoji="0" lang="fr-FR" sz="1600" b="1" i="0" u="none" strike="noStrike" cap="none" normalizeH="0" baseline="0" dirty="0">
                          <a:ln>
                            <a:noFill/>
                          </a:ln>
                          <a:solidFill>
                            <a:schemeClr val="tx1"/>
                          </a:solidFill>
                          <a:effectLst/>
                          <a:latin typeface="Times New Roman" charset="0"/>
                          <a:ea typeface="ＭＳ Ｐゴシック" charset="0"/>
                        </a:rPr>
                        <a:t> </a:t>
                      </a:r>
                      <a:r>
                        <a:rPr kumimoji="0" lang="en-US" sz="1600" b="1" i="0" u="none" strike="noStrike" cap="none" normalizeH="0" baseline="0" dirty="0">
                          <a:ln>
                            <a:noFill/>
                          </a:ln>
                          <a:solidFill>
                            <a:schemeClr val="tx1"/>
                          </a:solidFill>
                          <a:effectLst/>
                          <a:latin typeface="Times New Roman" charset="0"/>
                          <a:ea typeface="ＭＳ Ｐゴシック" charset="0"/>
                        </a:rPr>
                        <a:t>02-Present</a:t>
                      </a:r>
                    </a:p>
                  </a:txBody>
                  <a:tcPr marL="0" marR="0" marT="58522" marB="58522" anchor="ctr" horzOverflow="overflow">
                    <a:lnL>
                      <a:noFill/>
                    </a:lnL>
                    <a:lnR>
                      <a:noFill/>
                    </a:lnR>
                    <a:lnT>
                      <a:noFill/>
                    </a:lnT>
                    <a:lnB>
                      <a:noFill/>
                    </a:lnB>
                    <a:lnTlToBr>
                      <a:noFill/>
                    </a:lnTlToBr>
                    <a:lnBlToTr>
                      <a:noFill/>
                    </a:lnBlToTr>
                    <a:solidFill>
                      <a:schemeClr val="hlink"/>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6" name="Rectangle 4"/>
          <p:cNvSpPr>
            <a:spLocks/>
          </p:cNvSpPr>
          <p:nvPr/>
        </p:nvSpPr>
        <p:spPr bwMode="auto">
          <a:xfrm>
            <a:off x="136525" y="76200"/>
            <a:ext cx="112014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l"/>
            <a:r>
              <a:rPr lang="en-US" sz="4800" dirty="0" smtClean="0">
                <a:solidFill>
                  <a:srgbClr val="FFFFFF"/>
                </a:solidFill>
                <a:ea typeface="ＭＳ Ｐゴシック" charset="0"/>
                <a:cs typeface="Gill Sans Light" charset="0"/>
              </a:rPr>
              <a:t>The Challenge of Observations - Satellites</a:t>
            </a:r>
            <a:endParaRPr lang="en-US" sz="4800" dirty="0">
              <a:solidFill>
                <a:srgbClr val="FFFFFF"/>
              </a:solidFill>
              <a:ea typeface="ＭＳ Ｐゴシック" charset="0"/>
              <a:cs typeface="Gill Sans Light" charset="0"/>
            </a:endParaRPr>
          </a:p>
        </p:txBody>
      </p:sp>
      <p:sp>
        <p:nvSpPr>
          <p:cNvPr id="7" name="Rectangle 6"/>
          <p:cNvSpPr>
            <a:spLocks/>
          </p:cNvSpPr>
          <p:nvPr/>
        </p:nvSpPr>
        <p:spPr bwMode="auto">
          <a:xfrm>
            <a:off x="0" y="9413304"/>
            <a:ext cx="23622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1400" dirty="0">
                <a:solidFill>
                  <a:schemeClr val="tx1"/>
                </a:solidFill>
                <a:latin typeface="Gill Sans" charset="0"/>
                <a:ea typeface="ＭＳ Ｐゴシック" charset="0"/>
                <a:cs typeface="Gill Sans" charset="0"/>
                <a:sym typeface="Gill Sans" charset="0"/>
              </a:rPr>
              <a:t>Source: </a:t>
            </a:r>
            <a:r>
              <a:rPr lang="en-US" sz="1400" dirty="0" err="1" smtClean="0">
                <a:solidFill>
                  <a:schemeClr val="tx1"/>
                </a:solidFill>
                <a:latin typeface="Gill Sans" charset="0"/>
                <a:ea typeface="ＭＳ Ｐゴシック" charset="0"/>
                <a:cs typeface="Gill Sans" charset="0"/>
                <a:sym typeface="Gill Sans" charset="0"/>
              </a:rPr>
              <a:t>Bentamy</a:t>
            </a:r>
            <a:r>
              <a:rPr lang="en-US" sz="1400" dirty="0" smtClean="0">
                <a:solidFill>
                  <a:schemeClr val="tx1"/>
                </a:solidFill>
                <a:latin typeface="Gill Sans" charset="0"/>
                <a:ea typeface="ＭＳ Ｐゴシック" charset="0"/>
                <a:cs typeface="Gill Sans" charset="0"/>
                <a:sym typeface="Gill Sans" charset="0"/>
              </a:rPr>
              <a:t>, IFREMER</a:t>
            </a:r>
            <a:endParaRPr lang="en-US" sz="1400" dirty="0" smtClean="0">
              <a:solidFill>
                <a:schemeClr val="tx1"/>
              </a:solidFill>
              <a:latin typeface="Gill Sans" charset="0"/>
              <a:ea typeface="ＭＳ Ｐゴシック" charset="0"/>
              <a:cs typeface="Gill Sans" charset="0"/>
              <a:sym typeface="Gill Sans" charset="0"/>
            </a:endParaRPr>
          </a:p>
        </p:txBody>
      </p:sp>
    </p:spTree>
    <p:extLst>
      <p:ext uri="{BB962C8B-B14F-4D97-AF65-F5344CB8AC3E}">
        <p14:creationId xmlns:p14="http://schemas.microsoft.com/office/powerpoint/2010/main" val="213915174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1"/>
          <p:cNvSpPr txBox="1">
            <a:spLocks noChangeArrowheads="1"/>
          </p:cNvSpPr>
          <p:nvPr/>
        </p:nvSpPr>
        <p:spPr bwMode="auto">
          <a:xfrm>
            <a:off x="1950721" y="780288"/>
            <a:ext cx="10353524" cy="674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24092" tIns="62270" rIns="124092" bIns="6227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Times New Roman" charset="0"/>
                <a:ea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Times New Roman"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Times New Roman"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Times New Roman"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Times New Roman" charset="0"/>
                <a:ea typeface="ＭＳ Ｐゴシック" charset="0"/>
              </a:defRPr>
            </a:lvl9pPr>
          </a:lstStyle>
          <a:p>
            <a:pPr algn="ctr" eaLnBrk="1" hangingPunct="1">
              <a:buClr>
                <a:srgbClr val="3333CC"/>
              </a:buClr>
            </a:pPr>
            <a:r>
              <a:rPr lang="en-GB" b="1">
                <a:solidFill>
                  <a:srgbClr val="3333CC"/>
                </a:solidFill>
              </a:rPr>
              <a:t>Satellite Turbulent Fluxes : 1999 - 2009 </a:t>
            </a:r>
          </a:p>
        </p:txBody>
      </p:sp>
      <p:pic>
        <p:nvPicPr>
          <p:cNvPr id="10243" name="Picture 2"/>
          <p:cNvPicPr>
            <a:picLocks noChangeAspect="1" noChangeArrowheads="1"/>
          </p:cNvPicPr>
          <p:nvPr/>
        </p:nvPicPr>
        <p:blipFill>
          <a:blip r:embed="rId3">
            <a:extLst>
              <a:ext uri="{28A0092B-C50C-407E-A947-70E740481C1C}">
                <a14:useLocalDpi xmlns:a14="http://schemas.microsoft.com/office/drawing/2010/main" val="0"/>
              </a:ext>
            </a:extLst>
          </a:blip>
          <a:srcRect l="5016" b="4997"/>
          <a:stretch>
            <a:fillRect/>
          </a:stretch>
        </p:blipFill>
        <p:spPr bwMode="auto">
          <a:xfrm>
            <a:off x="1720427" y="1450848"/>
            <a:ext cx="10788952" cy="7762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0244" name="Espace réservé du pied de page 3"/>
          <p:cNvSpPr>
            <a:spLocks noGrp="1"/>
          </p:cNvSpPr>
          <p:nvPr>
            <p:ph type="ftr" sz="quarter" idx="4294967295"/>
          </p:nvPr>
        </p:nvSpPr>
        <p:spPr>
          <a:xfrm>
            <a:off x="7338423" y="8875776"/>
            <a:ext cx="4675535" cy="65024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3788" tIns="56894" rIns="113788" bIns="56894"/>
          <a:lstStyle>
            <a:lvl1pPr eaLnBrk="0" hangingPunct="0">
              <a:defRPr sz="3500">
                <a:solidFill>
                  <a:schemeClr val="tx1"/>
                </a:solidFill>
                <a:latin typeface="Times New Roman" charset="0"/>
                <a:ea typeface="ＭＳ Ｐゴシック" charset="0"/>
              </a:defRPr>
            </a:lvl1pPr>
            <a:lvl2pPr marL="924527" indent="-355587" eaLnBrk="0" hangingPunct="0">
              <a:defRPr sz="3500">
                <a:solidFill>
                  <a:schemeClr val="tx1"/>
                </a:solidFill>
                <a:latin typeface="Times New Roman" charset="0"/>
                <a:ea typeface="ＭＳ Ｐゴシック" charset="0"/>
              </a:defRPr>
            </a:lvl2pPr>
            <a:lvl3pPr marL="1422349" indent="-284470" eaLnBrk="0" hangingPunct="0">
              <a:defRPr sz="3500">
                <a:solidFill>
                  <a:schemeClr val="tx1"/>
                </a:solidFill>
                <a:latin typeface="Times New Roman" charset="0"/>
                <a:ea typeface="ＭＳ Ｐゴシック" charset="0"/>
              </a:defRPr>
            </a:lvl3pPr>
            <a:lvl4pPr marL="1991289" indent="-284470" eaLnBrk="0" hangingPunct="0">
              <a:defRPr sz="3500">
                <a:solidFill>
                  <a:schemeClr val="tx1"/>
                </a:solidFill>
                <a:latin typeface="Times New Roman" charset="0"/>
                <a:ea typeface="ＭＳ Ｐゴシック" charset="0"/>
              </a:defRPr>
            </a:lvl4pPr>
            <a:lvl5pPr marL="2560229" indent="-284470" eaLnBrk="0" hangingPunct="0">
              <a:defRPr sz="3500">
                <a:solidFill>
                  <a:schemeClr val="tx1"/>
                </a:solidFill>
                <a:latin typeface="Times New Roman" charset="0"/>
                <a:ea typeface="ＭＳ Ｐゴシック" charset="0"/>
              </a:defRPr>
            </a:lvl5pPr>
            <a:lvl6pPr marL="3129168" indent="-284470" eaLnBrk="0" fontAlgn="base" hangingPunct="0">
              <a:spcBef>
                <a:spcPct val="0"/>
              </a:spcBef>
              <a:spcAft>
                <a:spcPct val="0"/>
              </a:spcAft>
              <a:defRPr sz="3500">
                <a:solidFill>
                  <a:schemeClr val="tx1"/>
                </a:solidFill>
                <a:latin typeface="Times New Roman" charset="0"/>
                <a:ea typeface="ＭＳ Ｐゴシック" charset="0"/>
              </a:defRPr>
            </a:lvl6pPr>
            <a:lvl7pPr marL="3698108" indent="-284470" eaLnBrk="0" fontAlgn="base" hangingPunct="0">
              <a:spcBef>
                <a:spcPct val="0"/>
              </a:spcBef>
              <a:spcAft>
                <a:spcPct val="0"/>
              </a:spcAft>
              <a:defRPr sz="3500">
                <a:solidFill>
                  <a:schemeClr val="tx1"/>
                </a:solidFill>
                <a:latin typeface="Times New Roman" charset="0"/>
                <a:ea typeface="ＭＳ Ｐゴシック" charset="0"/>
              </a:defRPr>
            </a:lvl7pPr>
            <a:lvl8pPr marL="4267048" indent="-284470" eaLnBrk="0" fontAlgn="base" hangingPunct="0">
              <a:spcBef>
                <a:spcPct val="0"/>
              </a:spcBef>
              <a:spcAft>
                <a:spcPct val="0"/>
              </a:spcAft>
              <a:defRPr sz="3500">
                <a:solidFill>
                  <a:schemeClr val="tx1"/>
                </a:solidFill>
                <a:latin typeface="Times New Roman" charset="0"/>
                <a:ea typeface="ＭＳ Ｐゴシック" charset="0"/>
              </a:defRPr>
            </a:lvl8pPr>
            <a:lvl9pPr marL="4835987" indent="-284470" eaLnBrk="0" fontAlgn="base" hangingPunct="0">
              <a:spcBef>
                <a:spcPct val="0"/>
              </a:spcBef>
              <a:spcAft>
                <a:spcPct val="0"/>
              </a:spcAft>
              <a:defRPr sz="3500">
                <a:solidFill>
                  <a:schemeClr val="tx1"/>
                </a:solidFill>
                <a:latin typeface="Times New Roman" charset="0"/>
                <a:ea typeface="ＭＳ Ｐゴシック" charset="0"/>
              </a:defRPr>
            </a:lvl9pPr>
          </a:lstStyle>
          <a:p>
            <a:pPr eaLnBrk="1" hangingPunct="1"/>
            <a:endParaRPr lang="en-US" sz="1700">
              <a:solidFill>
                <a:schemeClr val="bg2"/>
              </a:solidFill>
            </a:endParaRPr>
          </a:p>
        </p:txBody>
      </p:sp>
      <p:sp>
        <p:nvSpPr>
          <p:cNvPr id="6" name="Rectangle 3"/>
          <p:cNvSpPr>
            <a:spLocks/>
          </p:cNvSpPr>
          <p:nvPr/>
        </p:nvSpPr>
        <p:spPr bwMode="auto">
          <a:xfrm>
            <a:off x="136524" y="76200"/>
            <a:ext cx="12126515"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l"/>
            <a:r>
              <a:rPr lang="en-US" sz="4800" dirty="0" smtClean="0">
                <a:solidFill>
                  <a:srgbClr val="FFFFFF"/>
                </a:solidFill>
                <a:ea typeface="ＭＳ Ｐゴシック" charset="0"/>
                <a:cs typeface="Gill Sans Light" charset="0"/>
              </a:rPr>
              <a:t>The Challenge of </a:t>
            </a:r>
            <a:r>
              <a:rPr lang="en-US" sz="4800" dirty="0" smtClean="0">
                <a:solidFill>
                  <a:srgbClr val="FFFFFF"/>
                </a:solidFill>
                <a:ea typeface="ＭＳ Ｐゴシック" charset="0"/>
                <a:cs typeface="Gill Sans Light" charset="0"/>
              </a:rPr>
              <a:t>generating </a:t>
            </a:r>
            <a:r>
              <a:rPr lang="en-US" sz="4800" dirty="0" smtClean="0">
                <a:solidFill>
                  <a:srgbClr val="FFFFFF"/>
                </a:solidFill>
                <a:ea typeface="ＭＳ Ｐゴシック" charset="0"/>
                <a:cs typeface="Gill Sans Light" charset="0"/>
              </a:rPr>
              <a:t>G</a:t>
            </a:r>
            <a:r>
              <a:rPr lang="en-US" sz="4800" dirty="0" smtClean="0">
                <a:solidFill>
                  <a:srgbClr val="FFFFFF"/>
                </a:solidFill>
                <a:ea typeface="ＭＳ Ｐゴシック" charset="0"/>
                <a:cs typeface="Gill Sans Light" charset="0"/>
              </a:rPr>
              <a:t>lobal </a:t>
            </a:r>
            <a:r>
              <a:rPr lang="en-US" sz="4800" dirty="0">
                <a:solidFill>
                  <a:srgbClr val="FFFFFF"/>
                </a:solidFill>
                <a:ea typeface="ＭＳ Ｐゴシック" charset="0"/>
                <a:cs typeface="Gill Sans Light" charset="0"/>
              </a:rPr>
              <a:t>P</a:t>
            </a:r>
            <a:r>
              <a:rPr lang="en-US" sz="4800" dirty="0" smtClean="0">
                <a:solidFill>
                  <a:srgbClr val="FFFFFF"/>
                </a:solidFill>
                <a:ea typeface="ＭＳ Ｐゴシック" charset="0"/>
                <a:cs typeface="Gill Sans Light" charset="0"/>
              </a:rPr>
              <a:t>roducts</a:t>
            </a:r>
            <a:endParaRPr lang="en-US" sz="4800" dirty="0">
              <a:solidFill>
                <a:srgbClr val="FFFFFF"/>
              </a:solidFill>
              <a:ea typeface="ＭＳ Ｐゴシック" charset="0"/>
              <a:cs typeface="Gill Sans Light" charset="0"/>
            </a:endParaRPr>
          </a:p>
        </p:txBody>
      </p:sp>
    </p:spTree>
    <p:extLst>
      <p:ext uri="{BB962C8B-B14F-4D97-AF65-F5344CB8AC3E}">
        <p14:creationId xmlns:p14="http://schemas.microsoft.com/office/powerpoint/2010/main" val="371402156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9" name="Picture 4" descr="Q:\wabi\2007\bid1.png"/>
          <p:cNvPicPr>
            <a:picLocks noChangeAspect="1" noChangeArrowheads="1"/>
          </p:cNvPicPr>
          <p:nvPr/>
        </p:nvPicPr>
        <p:blipFill>
          <a:blip r:embed="rId4">
            <a:extLst>
              <a:ext uri="{28A0092B-C50C-407E-A947-70E740481C1C}">
                <a14:useLocalDpi xmlns:a14="http://schemas.microsoft.com/office/drawing/2010/main" val="0"/>
              </a:ext>
            </a:extLst>
          </a:blip>
          <a:srcRect l="9393" t="5637" r="8360" b="7014"/>
          <a:stretch>
            <a:fillRect/>
          </a:stretch>
        </p:blipFill>
        <p:spPr bwMode="auto">
          <a:xfrm>
            <a:off x="741760" y="1658113"/>
            <a:ext cx="2939627" cy="245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5" descr="Q:\wabi\2007\bid2.png"/>
          <p:cNvPicPr>
            <a:picLocks noChangeAspect="1" noChangeArrowheads="1"/>
          </p:cNvPicPr>
          <p:nvPr/>
        </p:nvPicPr>
        <p:blipFill>
          <a:blip r:embed="rId5">
            <a:extLst>
              <a:ext uri="{28A0092B-C50C-407E-A947-70E740481C1C}">
                <a14:useLocalDpi xmlns:a14="http://schemas.microsoft.com/office/drawing/2010/main" val="0"/>
              </a:ext>
            </a:extLst>
          </a:blip>
          <a:srcRect l="9393" t="5637" r="8360" b="7014"/>
          <a:stretch>
            <a:fillRect/>
          </a:stretch>
        </p:blipFill>
        <p:spPr bwMode="auto">
          <a:xfrm>
            <a:off x="3714285" y="1658113"/>
            <a:ext cx="2939627" cy="245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Picture 6" descr="Q:\wabi\2007\bid3.png"/>
          <p:cNvPicPr>
            <a:picLocks noChangeAspect="1" noChangeArrowheads="1"/>
          </p:cNvPicPr>
          <p:nvPr/>
        </p:nvPicPr>
        <p:blipFill>
          <a:blip r:embed="rId6">
            <a:extLst>
              <a:ext uri="{28A0092B-C50C-407E-A947-70E740481C1C}">
                <a14:useLocalDpi xmlns:a14="http://schemas.microsoft.com/office/drawing/2010/main" val="0"/>
              </a:ext>
            </a:extLst>
          </a:blip>
          <a:srcRect l="8360" t="5637" r="7327" b="5637"/>
          <a:stretch>
            <a:fillRect/>
          </a:stretch>
        </p:blipFill>
        <p:spPr bwMode="auto">
          <a:xfrm>
            <a:off x="6593920" y="1658112"/>
            <a:ext cx="3009296" cy="2495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 name="Picture 7" descr="Q:\wabi\2007\bid4.png"/>
          <p:cNvPicPr>
            <a:picLocks noChangeAspect="1" noChangeArrowheads="1"/>
          </p:cNvPicPr>
          <p:nvPr/>
        </p:nvPicPr>
        <p:blipFill>
          <a:blip r:embed="rId7">
            <a:extLst>
              <a:ext uri="{28A0092B-C50C-407E-A947-70E740481C1C}">
                <a14:useLocalDpi xmlns:a14="http://schemas.microsoft.com/office/drawing/2010/main" val="0"/>
              </a:ext>
            </a:extLst>
          </a:blip>
          <a:srcRect l="8360" t="4195" r="8360" b="7014"/>
          <a:stretch>
            <a:fillRect/>
          </a:stretch>
        </p:blipFill>
        <p:spPr bwMode="auto">
          <a:xfrm>
            <a:off x="9471619" y="1658113"/>
            <a:ext cx="2974460" cy="2499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88" name="Text Box 8"/>
          <p:cNvSpPr txBox="1">
            <a:spLocks noChangeArrowheads="1"/>
          </p:cNvSpPr>
          <p:nvPr/>
        </p:nvSpPr>
        <p:spPr bwMode="auto">
          <a:xfrm>
            <a:off x="1391999" y="4584192"/>
            <a:ext cx="10310949" cy="886905"/>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13788" tIns="56894" rIns="113788" bIns="56894">
            <a:spAutoFit/>
          </a:bodyPr>
          <a:lstStyle>
            <a:lvl1pPr eaLnBrk="0" hangingPunct="0">
              <a:defRPr sz="2800">
                <a:solidFill>
                  <a:schemeClr val="tx1"/>
                </a:solidFill>
                <a:latin typeface="Times New Roman" charset="0"/>
                <a:ea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3000" b="1"/>
              <a:t>Bulk Parametrisation</a:t>
            </a:r>
          </a:p>
          <a:p>
            <a:pPr algn="ctr" eaLnBrk="1" hangingPunct="1">
              <a:lnSpc>
                <a:spcPct val="30000"/>
              </a:lnSpc>
              <a:spcBef>
                <a:spcPct val="50000"/>
              </a:spcBef>
            </a:pPr>
            <a:r>
              <a:rPr lang="en-US" sz="2200" b="1"/>
              <a:t>Daily Wind Stress, Latent and Sensible Heat Fluxes Estimations</a:t>
            </a:r>
          </a:p>
        </p:txBody>
      </p:sp>
      <p:sp>
        <p:nvSpPr>
          <p:cNvPr id="174089" name="Text Box 9"/>
          <p:cNvSpPr txBox="1">
            <a:spLocks noChangeArrowheads="1"/>
          </p:cNvSpPr>
          <p:nvPr/>
        </p:nvSpPr>
        <p:spPr bwMode="auto">
          <a:xfrm>
            <a:off x="1206216" y="8193024"/>
            <a:ext cx="10310949" cy="585216"/>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13788" tIns="56894" rIns="113788" bIns="56894">
            <a:spAutoFit/>
          </a:bodyPr>
          <a:lstStyle>
            <a:lvl1pPr eaLnBrk="0" hangingPunct="0">
              <a:defRPr sz="2800">
                <a:solidFill>
                  <a:schemeClr val="tx1"/>
                </a:solidFill>
                <a:latin typeface="Times New Roman" charset="0"/>
                <a:ea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3000" b="1"/>
              <a:t>1992 – 2012 Daily and Monthly Fluxes (0.25°x0.25°)</a:t>
            </a:r>
          </a:p>
        </p:txBody>
      </p:sp>
      <p:sp>
        <p:nvSpPr>
          <p:cNvPr id="3085" name="Text Box 10"/>
          <p:cNvSpPr txBox="1">
            <a:spLocks noChangeArrowheads="1"/>
          </p:cNvSpPr>
          <p:nvPr/>
        </p:nvSpPr>
        <p:spPr bwMode="auto">
          <a:xfrm>
            <a:off x="1299108" y="5949696"/>
            <a:ext cx="2693851" cy="430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3788" tIns="56894" rIns="113788" bIns="56894">
            <a:spAutoFit/>
          </a:bodyPr>
          <a:lstStyle>
            <a:lvl1pPr eaLnBrk="0" hangingPunct="0">
              <a:defRPr sz="2800">
                <a:solidFill>
                  <a:schemeClr val="tx1"/>
                </a:solidFill>
                <a:latin typeface="Times New Roman" charset="0"/>
                <a:ea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eaLnBrk="1" hangingPunct="1">
              <a:spcBef>
                <a:spcPct val="50000"/>
              </a:spcBef>
            </a:pPr>
            <a:endParaRPr lang="en-US" sz="2000"/>
          </a:p>
        </p:txBody>
      </p:sp>
      <p:graphicFrame>
        <p:nvGraphicFramePr>
          <p:cNvPr id="174091" name="Object 11"/>
          <p:cNvGraphicFramePr>
            <a:graphicFrameLocks noChangeAspect="1"/>
          </p:cNvGraphicFramePr>
          <p:nvPr>
            <p:extLst>
              <p:ext uri="{D42A27DB-BD31-4B8C-83A1-F6EECF244321}">
                <p14:modId xmlns:p14="http://schemas.microsoft.com/office/powerpoint/2010/main" val="3963726555"/>
              </p:ext>
            </p:extLst>
          </p:nvPr>
        </p:nvGraphicFramePr>
        <p:xfrm>
          <a:off x="8544639" y="7022592"/>
          <a:ext cx="2926080" cy="682752"/>
        </p:xfrm>
        <a:graphic>
          <a:graphicData uri="http://schemas.openxmlformats.org/presentationml/2006/ole">
            <mc:AlternateContent xmlns:mc="http://schemas.openxmlformats.org/markup-compatibility/2006">
              <mc:Choice xmlns:v="urn:schemas-microsoft-com:vml" Requires="v">
                <p:oleObj spid="_x0000_s9349" name="Equation" r:id="rId8" imgW="2400120" imgH="431640" progId="Equation.3">
                  <p:embed/>
                </p:oleObj>
              </mc:Choice>
              <mc:Fallback>
                <p:oleObj name="Equation" r:id="rId8" imgW="2400120" imgH="43164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544639" y="7022592"/>
                        <a:ext cx="2926080" cy="682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74092" name="Object 12"/>
          <p:cNvGraphicFramePr>
            <a:graphicFrameLocks noChangeAspect="1"/>
          </p:cNvGraphicFramePr>
          <p:nvPr>
            <p:extLst>
              <p:ext uri="{D42A27DB-BD31-4B8C-83A1-F6EECF244321}">
                <p14:modId xmlns:p14="http://schemas.microsoft.com/office/powerpoint/2010/main" val="796867732"/>
              </p:ext>
            </p:extLst>
          </p:nvPr>
        </p:nvGraphicFramePr>
        <p:xfrm>
          <a:off x="8637530" y="6437376"/>
          <a:ext cx="2647406" cy="682752"/>
        </p:xfrm>
        <a:graphic>
          <a:graphicData uri="http://schemas.openxmlformats.org/presentationml/2006/ole">
            <mc:AlternateContent xmlns:mc="http://schemas.openxmlformats.org/markup-compatibility/2006">
              <mc:Choice xmlns:v="urn:schemas-microsoft-com:vml" Requires="v">
                <p:oleObj spid="_x0000_s9350" name="Equation" r:id="rId10" imgW="2171520" imgH="431640" progId="Equation.3">
                  <p:embed/>
                </p:oleObj>
              </mc:Choice>
              <mc:Fallback>
                <p:oleObj name="Equation" r:id="rId10" imgW="2171520" imgH="43164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637530" y="6437376"/>
                        <a:ext cx="2647406" cy="682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74093" name="Object 13"/>
          <p:cNvGraphicFramePr>
            <a:graphicFrameLocks noChangeAspect="1"/>
          </p:cNvGraphicFramePr>
          <p:nvPr>
            <p:extLst>
              <p:ext uri="{D42A27DB-BD31-4B8C-83A1-F6EECF244321}">
                <p14:modId xmlns:p14="http://schemas.microsoft.com/office/powerpoint/2010/main" val="453739049"/>
              </p:ext>
            </p:extLst>
          </p:nvPr>
        </p:nvGraphicFramePr>
        <p:xfrm>
          <a:off x="10123793" y="5852160"/>
          <a:ext cx="712168" cy="682752"/>
        </p:xfrm>
        <a:graphic>
          <a:graphicData uri="http://schemas.openxmlformats.org/presentationml/2006/ole">
            <mc:AlternateContent xmlns:mc="http://schemas.openxmlformats.org/markup-compatibility/2006">
              <mc:Choice xmlns:v="urn:schemas-microsoft-com:vml" Requires="v">
                <p:oleObj spid="_x0000_s9351" name="Equation" r:id="rId12" imgW="583920" imgH="431640" progId="Equation.3">
                  <p:embed/>
                </p:oleObj>
              </mc:Choice>
              <mc:Fallback>
                <p:oleObj name="Equation" r:id="rId12" imgW="583920" imgH="43164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123793" y="5852160"/>
                        <a:ext cx="712168" cy="682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74094" name="Object 14"/>
          <p:cNvGraphicFramePr>
            <a:graphicFrameLocks noChangeAspect="1"/>
          </p:cNvGraphicFramePr>
          <p:nvPr>
            <p:extLst>
              <p:ext uri="{D42A27DB-BD31-4B8C-83A1-F6EECF244321}">
                <p14:modId xmlns:p14="http://schemas.microsoft.com/office/powerpoint/2010/main" val="1615490594"/>
              </p:ext>
            </p:extLst>
          </p:nvPr>
        </p:nvGraphicFramePr>
        <p:xfrm>
          <a:off x="8637531" y="5949696"/>
          <a:ext cx="928914" cy="562865"/>
        </p:xfrm>
        <a:graphic>
          <a:graphicData uri="http://schemas.openxmlformats.org/presentationml/2006/ole">
            <mc:AlternateContent xmlns:mc="http://schemas.openxmlformats.org/markup-compatibility/2006">
              <mc:Choice xmlns:v="urn:schemas-microsoft-com:vml" Requires="v">
                <p:oleObj spid="_x0000_s9352" name="Equation" r:id="rId14" imgW="761760" imgH="355320" progId="Equation.3">
                  <p:embed/>
                </p:oleObj>
              </mc:Choice>
              <mc:Fallback>
                <p:oleObj name="Equation" r:id="rId14" imgW="761760" imgH="355320"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637531" y="5949696"/>
                        <a:ext cx="928914" cy="5628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pic>
        <p:nvPicPr>
          <p:cNvPr id="174095" name="Picture 15" descr="C:\Program Files\Fichiers communs\Microsoft Shared\Clipart\themes1\Bullets\BD15057_.GIF"/>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265965" y="5949696"/>
            <a:ext cx="209006" cy="270257"/>
          </a:xfrm>
          <a:prstGeom prst="rect">
            <a:avLst/>
          </a:prstGeom>
          <a:solidFill>
            <a:srgbClr val="FF3300"/>
          </a:solidFill>
          <a:ln w="9525">
            <a:solidFill>
              <a:srgbClr val="FF3300"/>
            </a:solidFill>
            <a:miter lim="800000"/>
            <a:headEnd/>
            <a:tailEnd/>
          </a:ln>
        </p:spPr>
      </p:pic>
      <p:pic>
        <p:nvPicPr>
          <p:cNvPr id="174096" name="Picture 16" descr="C:\Program Files\Fichiers communs\Microsoft Shared\Clipart\themes1\Bullets\BD15057_.GIF"/>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265965" y="6534912"/>
            <a:ext cx="209006" cy="270257"/>
          </a:xfrm>
          <a:prstGeom prst="rect">
            <a:avLst/>
          </a:prstGeom>
          <a:solidFill>
            <a:srgbClr val="FF3300"/>
          </a:solidFill>
          <a:ln w="9525">
            <a:solidFill>
              <a:srgbClr val="FF3300"/>
            </a:solidFill>
            <a:miter lim="800000"/>
            <a:headEnd/>
            <a:tailEnd/>
          </a:ln>
        </p:spPr>
      </p:pic>
      <p:pic>
        <p:nvPicPr>
          <p:cNvPr id="174097" name="Picture 17" descr="C:\Program Files\Fichiers communs\Microsoft Shared\Clipart\themes1\Bullets\BD15057_.GIF"/>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265965" y="7120128"/>
            <a:ext cx="209006" cy="270257"/>
          </a:xfrm>
          <a:prstGeom prst="rect">
            <a:avLst/>
          </a:prstGeom>
          <a:solidFill>
            <a:srgbClr val="FF3300"/>
          </a:solidFill>
          <a:ln w="9525">
            <a:solidFill>
              <a:srgbClr val="FF3300"/>
            </a:solidFill>
            <a:miter lim="800000"/>
            <a:headEnd/>
            <a:tailEnd/>
          </a:ln>
        </p:spPr>
      </p:pic>
      <p:sp>
        <p:nvSpPr>
          <p:cNvPr id="3089" name="Text Box 18"/>
          <p:cNvSpPr txBox="1">
            <a:spLocks noChangeArrowheads="1"/>
          </p:cNvSpPr>
          <p:nvPr/>
        </p:nvSpPr>
        <p:spPr bwMode="auto">
          <a:xfrm>
            <a:off x="1577782" y="6047232"/>
            <a:ext cx="5573486" cy="430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3788" tIns="56894" rIns="113788" bIns="56894">
            <a:spAutoFit/>
          </a:bodyPr>
          <a:lstStyle>
            <a:lvl1pPr eaLnBrk="0" hangingPunct="0">
              <a:defRPr sz="2800">
                <a:solidFill>
                  <a:schemeClr val="tx1"/>
                </a:solidFill>
                <a:latin typeface="Times New Roman" charset="0"/>
                <a:ea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eaLnBrk="1" hangingPunct="1"/>
            <a:endParaRPr lang="en-US" sz="2000"/>
          </a:p>
        </p:txBody>
      </p:sp>
      <p:sp>
        <p:nvSpPr>
          <p:cNvPr id="174099" name="Text Box 19"/>
          <p:cNvSpPr txBox="1">
            <a:spLocks noChangeArrowheads="1"/>
          </p:cNvSpPr>
          <p:nvPr/>
        </p:nvSpPr>
        <p:spPr bwMode="auto">
          <a:xfrm>
            <a:off x="1484891" y="5852161"/>
            <a:ext cx="6595291" cy="1857248"/>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13788" tIns="56894" rIns="113788" bIns="56894">
            <a:spAutoFit/>
          </a:bodyPr>
          <a:lstStyle>
            <a:lvl1pPr eaLnBrk="0" hangingPunct="0">
              <a:defRPr sz="2800">
                <a:solidFill>
                  <a:schemeClr val="tx1"/>
                </a:solidFill>
                <a:latin typeface="Times New Roman" charset="0"/>
                <a:ea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3000" b="1"/>
              <a:t>Objective Method</a:t>
            </a:r>
          </a:p>
          <a:p>
            <a:pPr eaLnBrk="1" hangingPunct="1">
              <a:lnSpc>
                <a:spcPct val="50000"/>
              </a:lnSpc>
              <a:spcBef>
                <a:spcPct val="50000"/>
              </a:spcBef>
            </a:pPr>
            <a:r>
              <a:rPr lang="en-US" sz="2200" b="1"/>
              <a:t>0.25°x0.25° Daily and Monthly  Averaged Fluxes (L4 products)</a:t>
            </a:r>
          </a:p>
          <a:p>
            <a:pPr eaLnBrk="1" hangingPunct="1">
              <a:lnSpc>
                <a:spcPct val="50000"/>
              </a:lnSpc>
              <a:spcBef>
                <a:spcPct val="50000"/>
              </a:spcBef>
              <a:buFont typeface="Symbol" charset="0"/>
              <a:buChar char="G"/>
            </a:pPr>
            <a:r>
              <a:rPr lang="en-US" sz="2200" b="1">
                <a:sym typeface="Symbol" charset="0"/>
              </a:rPr>
              <a:t>: </a:t>
            </a:r>
            <a:r>
              <a:rPr lang="en-US" sz="2200" b="1"/>
              <a:t>Spatial and Temporal Structure Function for each</a:t>
            </a:r>
          </a:p>
          <a:p>
            <a:pPr eaLnBrk="1" hangingPunct="1">
              <a:lnSpc>
                <a:spcPct val="50000"/>
              </a:lnSpc>
              <a:spcBef>
                <a:spcPct val="50000"/>
              </a:spcBef>
            </a:pPr>
            <a:r>
              <a:rPr lang="en-US" sz="2200" b="1"/>
              <a:t>               Variable.</a:t>
            </a:r>
          </a:p>
        </p:txBody>
      </p:sp>
      <p:sp>
        <p:nvSpPr>
          <p:cNvPr id="174100" name="Line 20"/>
          <p:cNvSpPr>
            <a:spLocks noChangeShapeType="1"/>
          </p:cNvSpPr>
          <p:nvPr/>
        </p:nvSpPr>
        <p:spPr bwMode="auto">
          <a:xfrm>
            <a:off x="2506696" y="4194048"/>
            <a:ext cx="371566" cy="292608"/>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lIns="113788" tIns="56894" rIns="113788" bIns="56894"/>
          <a:lstStyle/>
          <a:p>
            <a:endParaRPr lang="en-US"/>
          </a:p>
        </p:txBody>
      </p:sp>
      <p:sp>
        <p:nvSpPr>
          <p:cNvPr id="174101" name="Line 21"/>
          <p:cNvSpPr>
            <a:spLocks noChangeShapeType="1"/>
          </p:cNvSpPr>
          <p:nvPr/>
        </p:nvSpPr>
        <p:spPr bwMode="auto">
          <a:xfrm>
            <a:off x="5293439" y="4194048"/>
            <a:ext cx="0" cy="292608"/>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lIns="113788" tIns="56894" rIns="113788" bIns="56894"/>
          <a:lstStyle/>
          <a:p>
            <a:endParaRPr lang="en-US"/>
          </a:p>
        </p:txBody>
      </p:sp>
      <p:sp>
        <p:nvSpPr>
          <p:cNvPr id="174102" name="Line 22"/>
          <p:cNvSpPr>
            <a:spLocks noChangeShapeType="1"/>
          </p:cNvSpPr>
          <p:nvPr/>
        </p:nvSpPr>
        <p:spPr bwMode="auto">
          <a:xfrm>
            <a:off x="8265965" y="4194048"/>
            <a:ext cx="0" cy="292608"/>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lIns="113788" tIns="56894" rIns="113788" bIns="56894"/>
          <a:lstStyle/>
          <a:p>
            <a:endParaRPr lang="en-US"/>
          </a:p>
        </p:txBody>
      </p:sp>
      <p:sp>
        <p:nvSpPr>
          <p:cNvPr id="174103" name="Line 23"/>
          <p:cNvSpPr>
            <a:spLocks noChangeShapeType="1"/>
          </p:cNvSpPr>
          <p:nvPr/>
        </p:nvSpPr>
        <p:spPr bwMode="auto">
          <a:xfrm flipH="1">
            <a:off x="10681142" y="4194048"/>
            <a:ext cx="371566" cy="292608"/>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lIns="113788" tIns="56894" rIns="113788" bIns="56894"/>
          <a:lstStyle/>
          <a:p>
            <a:endParaRPr lang="en-US"/>
          </a:p>
        </p:txBody>
      </p:sp>
      <p:sp>
        <p:nvSpPr>
          <p:cNvPr id="174104" name="Line 24"/>
          <p:cNvSpPr>
            <a:spLocks noChangeShapeType="1"/>
          </p:cNvSpPr>
          <p:nvPr/>
        </p:nvSpPr>
        <p:spPr bwMode="auto">
          <a:xfrm>
            <a:off x="6036570" y="5559552"/>
            <a:ext cx="0" cy="195072"/>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lIns="113788" tIns="56894" rIns="113788" bIns="56894"/>
          <a:lstStyle/>
          <a:p>
            <a:endParaRPr lang="en-US"/>
          </a:p>
        </p:txBody>
      </p:sp>
      <p:sp>
        <p:nvSpPr>
          <p:cNvPr id="174105" name="Line 25"/>
          <p:cNvSpPr>
            <a:spLocks noChangeShapeType="1"/>
          </p:cNvSpPr>
          <p:nvPr/>
        </p:nvSpPr>
        <p:spPr bwMode="auto">
          <a:xfrm>
            <a:off x="5386330" y="7607808"/>
            <a:ext cx="0" cy="390144"/>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lIns="113788" tIns="56894" rIns="113788" bIns="56894"/>
          <a:lstStyle/>
          <a:p>
            <a:endParaRPr lang="en-US"/>
          </a:p>
        </p:txBody>
      </p:sp>
      <p:sp>
        <p:nvSpPr>
          <p:cNvPr id="26" name="Rectangle 4"/>
          <p:cNvSpPr>
            <a:spLocks/>
          </p:cNvSpPr>
          <p:nvPr/>
        </p:nvSpPr>
        <p:spPr bwMode="auto">
          <a:xfrm>
            <a:off x="136525" y="76200"/>
            <a:ext cx="112014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l"/>
            <a:r>
              <a:rPr lang="en-US" sz="4800" dirty="0" smtClean="0">
                <a:solidFill>
                  <a:srgbClr val="FFFFFF"/>
                </a:solidFill>
                <a:ea typeface="ＭＳ Ｐゴシック" charset="0"/>
                <a:cs typeface="Gill Sans Light" charset="0"/>
              </a:rPr>
              <a:t>Calculating Average Fluxes</a:t>
            </a:r>
            <a:endParaRPr lang="en-US" sz="4800" dirty="0">
              <a:solidFill>
                <a:srgbClr val="FFFFFF"/>
              </a:solidFill>
              <a:ea typeface="ＭＳ Ｐゴシック" charset="0"/>
              <a:cs typeface="Gill Sans Light" charset="0"/>
            </a:endParaRPr>
          </a:p>
        </p:txBody>
      </p:sp>
      <p:sp>
        <p:nvSpPr>
          <p:cNvPr id="25" name="Rectangle 24"/>
          <p:cNvSpPr>
            <a:spLocks/>
          </p:cNvSpPr>
          <p:nvPr/>
        </p:nvSpPr>
        <p:spPr bwMode="auto">
          <a:xfrm>
            <a:off x="0" y="9512300"/>
            <a:ext cx="23622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1000" dirty="0">
                <a:solidFill>
                  <a:schemeClr val="tx1"/>
                </a:solidFill>
                <a:latin typeface="Gill Sans" charset="0"/>
                <a:ea typeface="ＭＳ Ｐゴシック" charset="0"/>
                <a:cs typeface="Gill Sans" charset="0"/>
                <a:sym typeface="Gill Sans" charset="0"/>
              </a:rPr>
              <a:t>Source: </a:t>
            </a:r>
            <a:r>
              <a:rPr lang="en-US" sz="1000" dirty="0" err="1" smtClean="0">
                <a:solidFill>
                  <a:schemeClr val="tx1"/>
                </a:solidFill>
                <a:latin typeface="Gill Sans" charset="0"/>
                <a:ea typeface="ＭＳ Ｐゴシック" charset="0"/>
                <a:cs typeface="Gill Sans" charset="0"/>
                <a:sym typeface="Gill Sans" charset="0"/>
              </a:rPr>
              <a:t>Bentamy</a:t>
            </a:r>
            <a:endParaRPr lang="en-US" sz="1000" dirty="0">
              <a:solidFill>
                <a:schemeClr val="tx1"/>
              </a:solidFill>
              <a:latin typeface="Gill Sans" charset="0"/>
              <a:ea typeface="ＭＳ Ｐゴシック" charset="0"/>
              <a:cs typeface="Gill Sans" charset="0"/>
              <a:sym typeface="Gill Sans" charset="0"/>
            </a:endParaRPr>
          </a:p>
        </p:txBody>
      </p:sp>
    </p:spTree>
    <p:extLst>
      <p:ext uri="{BB962C8B-B14F-4D97-AF65-F5344CB8AC3E}">
        <p14:creationId xmlns:p14="http://schemas.microsoft.com/office/powerpoint/2010/main" val="391948778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74100"/>
                                        </p:tgtEl>
                                        <p:attrNameLst>
                                          <p:attrName>style.visibility</p:attrName>
                                        </p:attrNameLst>
                                      </p:cBhvr>
                                      <p:to>
                                        <p:strVal val="visible"/>
                                      </p:to>
                                    </p:set>
                                    <p:animEffect transition="in" filter="checkerboard(across)">
                                      <p:cBhvr>
                                        <p:cTn id="7" dur="500"/>
                                        <p:tgtEl>
                                          <p:spTgt spid="174100"/>
                                        </p:tgtEl>
                                      </p:cBhvr>
                                    </p:animEffect>
                                  </p:childTnLst>
                                </p:cTn>
                              </p:par>
                            </p:childTnLst>
                          </p:cTn>
                        </p:par>
                        <p:par>
                          <p:cTn id="8" fill="hold" nodeType="afterGroup">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174101"/>
                                        </p:tgtEl>
                                        <p:attrNameLst>
                                          <p:attrName>style.visibility</p:attrName>
                                        </p:attrNameLst>
                                      </p:cBhvr>
                                      <p:to>
                                        <p:strVal val="visible"/>
                                      </p:to>
                                    </p:set>
                                    <p:animEffect transition="in" filter="checkerboard(across)">
                                      <p:cBhvr>
                                        <p:cTn id="11" dur="500"/>
                                        <p:tgtEl>
                                          <p:spTgt spid="174101"/>
                                        </p:tgtEl>
                                      </p:cBhvr>
                                    </p:animEffect>
                                  </p:childTnLst>
                                </p:cTn>
                              </p:par>
                            </p:childTnLst>
                          </p:cTn>
                        </p:par>
                        <p:par>
                          <p:cTn id="12" fill="hold" nodeType="afterGroup">
                            <p:stCondLst>
                              <p:cond delay="1000"/>
                            </p:stCondLst>
                            <p:childTnLst>
                              <p:par>
                                <p:cTn id="13" presetID="5" presetClass="entr" presetSubtype="10" fill="hold" grpId="0" nodeType="afterEffect">
                                  <p:stCondLst>
                                    <p:cond delay="0"/>
                                  </p:stCondLst>
                                  <p:childTnLst>
                                    <p:set>
                                      <p:cBhvr>
                                        <p:cTn id="14" dur="1" fill="hold">
                                          <p:stCondLst>
                                            <p:cond delay="0"/>
                                          </p:stCondLst>
                                        </p:cTn>
                                        <p:tgtEl>
                                          <p:spTgt spid="174102"/>
                                        </p:tgtEl>
                                        <p:attrNameLst>
                                          <p:attrName>style.visibility</p:attrName>
                                        </p:attrNameLst>
                                      </p:cBhvr>
                                      <p:to>
                                        <p:strVal val="visible"/>
                                      </p:to>
                                    </p:set>
                                    <p:animEffect transition="in" filter="checkerboard(across)">
                                      <p:cBhvr>
                                        <p:cTn id="15" dur="500"/>
                                        <p:tgtEl>
                                          <p:spTgt spid="174102"/>
                                        </p:tgtEl>
                                      </p:cBhvr>
                                    </p:animEffect>
                                  </p:childTnLst>
                                </p:cTn>
                              </p:par>
                            </p:childTnLst>
                          </p:cTn>
                        </p:par>
                        <p:par>
                          <p:cTn id="16" fill="hold" nodeType="afterGroup">
                            <p:stCondLst>
                              <p:cond delay="1500"/>
                            </p:stCondLst>
                            <p:childTnLst>
                              <p:par>
                                <p:cTn id="17" presetID="5" presetClass="entr" presetSubtype="10" fill="hold" grpId="0" nodeType="afterEffect">
                                  <p:stCondLst>
                                    <p:cond delay="0"/>
                                  </p:stCondLst>
                                  <p:childTnLst>
                                    <p:set>
                                      <p:cBhvr>
                                        <p:cTn id="18" dur="1" fill="hold">
                                          <p:stCondLst>
                                            <p:cond delay="0"/>
                                          </p:stCondLst>
                                        </p:cTn>
                                        <p:tgtEl>
                                          <p:spTgt spid="174103"/>
                                        </p:tgtEl>
                                        <p:attrNameLst>
                                          <p:attrName>style.visibility</p:attrName>
                                        </p:attrNameLst>
                                      </p:cBhvr>
                                      <p:to>
                                        <p:strVal val="visible"/>
                                      </p:to>
                                    </p:set>
                                    <p:animEffect transition="in" filter="checkerboard(across)">
                                      <p:cBhvr>
                                        <p:cTn id="19" dur="500"/>
                                        <p:tgtEl>
                                          <p:spTgt spid="174103"/>
                                        </p:tgtEl>
                                      </p:cBhvr>
                                    </p:animEffect>
                                  </p:childTnLst>
                                </p:cTn>
                              </p:par>
                            </p:childTnLst>
                          </p:cTn>
                        </p:par>
                        <p:par>
                          <p:cTn id="20" fill="hold" nodeType="afterGroup">
                            <p:stCondLst>
                              <p:cond delay="2000"/>
                            </p:stCondLst>
                            <p:childTnLst>
                              <p:par>
                                <p:cTn id="21" presetID="5" presetClass="entr" presetSubtype="10" fill="hold" grpId="0" nodeType="afterEffect">
                                  <p:stCondLst>
                                    <p:cond delay="0"/>
                                  </p:stCondLst>
                                  <p:childTnLst>
                                    <p:set>
                                      <p:cBhvr>
                                        <p:cTn id="22" dur="1" fill="hold">
                                          <p:stCondLst>
                                            <p:cond delay="0"/>
                                          </p:stCondLst>
                                        </p:cTn>
                                        <p:tgtEl>
                                          <p:spTgt spid="174088"/>
                                        </p:tgtEl>
                                        <p:attrNameLst>
                                          <p:attrName>style.visibility</p:attrName>
                                        </p:attrNameLst>
                                      </p:cBhvr>
                                      <p:to>
                                        <p:strVal val="visible"/>
                                      </p:to>
                                    </p:set>
                                    <p:animEffect transition="in" filter="checkerboard(across)">
                                      <p:cBhvr>
                                        <p:cTn id="23" dur="500"/>
                                        <p:tgtEl>
                                          <p:spTgt spid="174088"/>
                                        </p:tgtEl>
                                      </p:cBhvr>
                                    </p:animEffect>
                                  </p:childTnLst>
                                </p:cTn>
                              </p:par>
                            </p:childTnLst>
                          </p:cTn>
                        </p:par>
                        <p:par>
                          <p:cTn id="24" fill="hold" nodeType="afterGroup">
                            <p:stCondLst>
                              <p:cond delay="2500"/>
                            </p:stCondLst>
                            <p:childTnLst>
                              <p:par>
                                <p:cTn id="25" presetID="5" presetClass="entr" presetSubtype="10" fill="hold" grpId="0" nodeType="afterEffect">
                                  <p:stCondLst>
                                    <p:cond delay="0"/>
                                  </p:stCondLst>
                                  <p:childTnLst>
                                    <p:set>
                                      <p:cBhvr>
                                        <p:cTn id="26" dur="1" fill="hold">
                                          <p:stCondLst>
                                            <p:cond delay="0"/>
                                          </p:stCondLst>
                                        </p:cTn>
                                        <p:tgtEl>
                                          <p:spTgt spid="174099"/>
                                        </p:tgtEl>
                                        <p:attrNameLst>
                                          <p:attrName>style.visibility</p:attrName>
                                        </p:attrNameLst>
                                      </p:cBhvr>
                                      <p:to>
                                        <p:strVal val="visible"/>
                                      </p:to>
                                    </p:set>
                                    <p:animEffect transition="in" filter="checkerboard(across)">
                                      <p:cBhvr>
                                        <p:cTn id="27" dur="500"/>
                                        <p:tgtEl>
                                          <p:spTgt spid="174099"/>
                                        </p:tgtEl>
                                      </p:cBhvr>
                                    </p:animEffect>
                                  </p:childTnLst>
                                </p:cTn>
                              </p:par>
                            </p:childTnLst>
                          </p:cTn>
                        </p:par>
                        <p:par>
                          <p:cTn id="28" fill="hold" nodeType="afterGroup">
                            <p:stCondLst>
                              <p:cond delay="3000"/>
                            </p:stCondLst>
                            <p:childTnLst>
                              <p:par>
                                <p:cTn id="29" presetID="5" presetClass="entr" presetSubtype="10" fill="hold" nodeType="afterEffect">
                                  <p:stCondLst>
                                    <p:cond delay="0"/>
                                  </p:stCondLst>
                                  <p:childTnLst>
                                    <p:set>
                                      <p:cBhvr>
                                        <p:cTn id="30" dur="1" fill="hold">
                                          <p:stCondLst>
                                            <p:cond delay="0"/>
                                          </p:stCondLst>
                                        </p:cTn>
                                        <p:tgtEl>
                                          <p:spTgt spid="174095"/>
                                        </p:tgtEl>
                                        <p:attrNameLst>
                                          <p:attrName>style.visibility</p:attrName>
                                        </p:attrNameLst>
                                      </p:cBhvr>
                                      <p:to>
                                        <p:strVal val="visible"/>
                                      </p:to>
                                    </p:set>
                                    <p:animEffect transition="in" filter="checkerboard(across)">
                                      <p:cBhvr>
                                        <p:cTn id="31" dur="500"/>
                                        <p:tgtEl>
                                          <p:spTgt spid="174095"/>
                                        </p:tgtEl>
                                      </p:cBhvr>
                                    </p:animEffect>
                                  </p:childTnLst>
                                </p:cTn>
                              </p:par>
                            </p:childTnLst>
                          </p:cTn>
                        </p:par>
                        <p:par>
                          <p:cTn id="32" fill="hold" nodeType="afterGroup">
                            <p:stCondLst>
                              <p:cond delay="3500"/>
                            </p:stCondLst>
                            <p:childTnLst>
                              <p:par>
                                <p:cTn id="33" presetID="5" presetClass="entr" presetSubtype="10" fill="hold" nodeType="afterEffect">
                                  <p:stCondLst>
                                    <p:cond delay="0"/>
                                  </p:stCondLst>
                                  <p:childTnLst>
                                    <p:set>
                                      <p:cBhvr>
                                        <p:cTn id="34" dur="1" fill="hold">
                                          <p:stCondLst>
                                            <p:cond delay="0"/>
                                          </p:stCondLst>
                                        </p:cTn>
                                        <p:tgtEl>
                                          <p:spTgt spid="174094"/>
                                        </p:tgtEl>
                                        <p:attrNameLst>
                                          <p:attrName>style.visibility</p:attrName>
                                        </p:attrNameLst>
                                      </p:cBhvr>
                                      <p:to>
                                        <p:strVal val="visible"/>
                                      </p:to>
                                    </p:set>
                                    <p:animEffect transition="in" filter="checkerboard(across)">
                                      <p:cBhvr>
                                        <p:cTn id="35" dur="500"/>
                                        <p:tgtEl>
                                          <p:spTgt spid="174094"/>
                                        </p:tgtEl>
                                      </p:cBhvr>
                                    </p:animEffect>
                                  </p:childTnLst>
                                </p:cTn>
                              </p:par>
                            </p:childTnLst>
                          </p:cTn>
                        </p:par>
                        <p:par>
                          <p:cTn id="36" fill="hold" nodeType="afterGroup">
                            <p:stCondLst>
                              <p:cond delay="4000"/>
                            </p:stCondLst>
                            <p:childTnLst>
                              <p:par>
                                <p:cTn id="37" presetID="5" presetClass="entr" presetSubtype="10" fill="hold" nodeType="afterEffect">
                                  <p:stCondLst>
                                    <p:cond delay="0"/>
                                  </p:stCondLst>
                                  <p:childTnLst>
                                    <p:set>
                                      <p:cBhvr>
                                        <p:cTn id="38" dur="1" fill="hold">
                                          <p:stCondLst>
                                            <p:cond delay="0"/>
                                          </p:stCondLst>
                                        </p:cTn>
                                        <p:tgtEl>
                                          <p:spTgt spid="174093"/>
                                        </p:tgtEl>
                                        <p:attrNameLst>
                                          <p:attrName>style.visibility</p:attrName>
                                        </p:attrNameLst>
                                      </p:cBhvr>
                                      <p:to>
                                        <p:strVal val="visible"/>
                                      </p:to>
                                    </p:set>
                                    <p:animEffect transition="in" filter="checkerboard(across)">
                                      <p:cBhvr>
                                        <p:cTn id="39" dur="500"/>
                                        <p:tgtEl>
                                          <p:spTgt spid="174093"/>
                                        </p:tgtEl>
                                      </p:cBhvr>
                                    </p:animEffect>
                                  </p:childTnLst>
                                </p:cTn>
                              </p:par>
                            </p:childTnLst>
                          </p:cTn>
                        </p:par>
                        <p:par>
                          <p:cTn id="40" fill="hold" nodeType="afterGroup">
                            <p:stCondLst>
                              <p:cond delay="4500"/>
                            </p:stCondLst>
                            <p:childTnLst>
                              <p:par>
                                <p:cTn id="41" presetID="5" presetClass="entr" presetSubtype="10" fill="hold" nodeType="afterEffect">
                                  <p:stCondLst>
                                    <p:cond delay="0"/>
                                  </p:stCondLst>
                                  <p:childTnLst>
                                    <p:set>
                                      <p:cBhvr>
                                        <p:cTn id="42" dur="1" fill="hold">
                                          <p:stCondLst>
                                            <p:cond delay="0"/>
                                          </p:stCondLst>
                                        </p:cTn>
                                        <p:tgtEl>
                                          <p:spTgt spid="174092"/>
                                        </p:tgtEl>
                                        <p:attrNameLst>
                                          <p:attrName>style.visibility</p:attrName>
                                        </p:attrNameLst>
                                      </p:cBhvr>
                                      <p:to>
                                        <p:strVal val="visible"/>
                                      </p:to>
                                    </p:set>
                                    <p:animEffect transition="in" filter="checkerboard(across)">
                                      <p:cBhvr>
                                        <p:cTn id="43" dur="500"/>
                                        <p:tgtEl>
                                          <p:spTgt spid="174092"/>
                                        </p:tgtEl>
                                      </p:cBhvr>
                                    </p:animEffect>
                                  </p:childTnLst>
                                </p:cTn>
                              </p:par>
                            </p:childTnLst>
                          </p:cTn>
                        </p:par>
                        <p:par>
                          <p:cTn id="44" fill="hold" nodeType="afterGroup">
                            <p:stCondLst>
                              <p:cond delay="5000"/>
                            </p:stCondLst>
                            <p:childTnLst>
                              <p:par>
                                <p:cTn id="45" presetID="5" presetClass="entr" presetSubtype="10" fill="hold" nodeType="afterEffect">
                                  <p:stCondLst>
                                    <p:cond delay="0"/>
                                  </p:stCondLst>
                                  <p:childTnLst>
                                    <p:set>
                                      <p:cBhvr>
                                        <p:cTn id="46" dur="1" fill="hold">
                                          <p:stCondLst>
                                            <p:cond delay="0"/>
                                          </p:stCondLst>
                                        </p:cTn>
                                        <p:tgtEl>
                                          <p:spTgt spid="174096"/>
                                        </p:tgtEl>
                                        <p:attrNameLst>
                                          <p:attrName>style.visibility</p:attrName>
                                        </p:attrNameLst>
                                      </p:cBhvr>
                                      <p:to>
                                        <p:strVal val="visible"/>
                                      </p:to>
                                    </p:set>
                                    <p:animEffect transition="in" filter="checkerboard(across)">
                                      <p:cBhvr>
                                        <p:cTn id="47" dur="500"/>
                                        <p:tgtEl>
                                          <p:spTgt spid="174096"/>
                                        </p:tgtEl>
                                      </p:cBhvr>
                                    </p:animEffect>
                                  </p:childTnLst>
                                </p:cTn>
                              </p:par>
                            </p:childTnLst>
                          </p:cTn>
                        </p:par>
                        <p:par>
                          <p:cTn id="48" fill="hold" nodeType="afterGroup">
                            <p:stCondLst>
                              <p:cond delay="5500"/>
                            </p:stCondLst>
                            <p:childTnLst>
                              <p:par>
                                <p:cTn id="49" presetID="5" presetClass="entr" presetSubtype="10" fill="hold" nodeType="afterEffect">
                                  <p:stCondLst>
                                    <p:cond delay="0"/>
                                  </p:stCondLst>
                                  <p:childTnLst>
                                    <p:set>
                                      <p:cBhvr>
                                        <p:cTn id="50" dur="1" fill="hold">
                                          <p:stCondLst>
                                            <p:cond delay="0"/>
                                          </p:stCondLst>
                                        </p:cTn>
                                        <p:tgtEl>
                                          <p:spTgt spid="174097"/>
                                        </p:tgtEl>
                                        <p:attrNameLst>
                                          <p:attrName>style.visibility</p:attrName>
                                        </p:attrNameLst>
                                      </p:cBhvr>
                                      <p:to>
                                        <p:strVal val="visible"/>
                                      </p:to>
                                    </p:set>
                                    <p:animEffect transition="in" filter="checkerboard(across)">
                                      <p:cBhvr>
                                        <p:cTn id="51" dur="500"/>
                                        <p:tgtEl>
                                          <p:spTgt spid="174097"/>
                                        </p:tgtEl>
                                      </p:cBhvr>
                                    </p:animEffect>
                                  </p:childTnLst>
                                </p:cTn>
                              </p:par>
                            </p:childTnLst>
                          </p:cTn>
                        </p:par>
                        <p:par>
                          <p:cTn id="52" fill="hold" nodeType="afterGroup">
                            <p:stCondLst>
                              <p:cond delay="6000"/>
                            </p:stCondLst>
                            <p:childTnLst>
                              <p:par>
                                <p:cTn id="53" presetID="5" presetClass="entr" presetSubtype="10" fill="hold" nodeType="afterEffect">
                                  <p:stCondLst>
                                    <p:cond delay="0"/>
                                  </p:stCondLst>
                                  <p:childTnLst>
                                    <p:set>
                                      <p:cBhvr>
                                        <p:cTn id="54" dur="1" fill="hold">
                                          <p:stCondLst>
                                            <p:cond delay="0"/>
                                          </p:stCondLst>
                                        </p:cTn>
                                        <p:tgtEl>
                                          <p:spTgt spid="174091"/>
                                        </p:tgtEl>
                                        <p:attrNameLst>
                                          <p:attrName>style.visibility</p:attrName>
                                        </p:attrNameLst>
                                      </p:cBhvr>
                                      <p:to>
                                        <p:strVal val="visible"/>
                                      </p:to>
                                    </p:set>
                                    <p:animEffect transition="in" filter="checkerboard(across)">
                                      <p:cBhvr>
                                        <p:cTn id="55" dur="500"/>
                                        <p:tgtEl>
                                          <p:spTgt spid="174091"/>
                                        </p:tgtEl>
                                      </p:cBhvr>
                                    </p:animEffect>
                                  </p:childTnLst>
                                </p:cTn>
                              </p:par>
                            </p:childTnLst>
                          </p:cTn>
                        </p:par>
                        <p:par>
                          <p:cTn id="56" fill="hold" nodeType="afterGroup">
                            <p:stCondLst>
                              <p:cond delay="6500"/>
                            </p:stCondLst>
                            <p:childTnLst>
                              <p:par>
                                <p:cTn id="57" presetID="5" presetClass="entr" presetSubtype="10" fill="hold" grpId="0" nodeType="afterEffect">
                                  <p:stCondLst>
                                    <p:cond delay="0"/>
                                  </p:stCondLst>
                                  <p:childTnLst>
                                    <p:set>
                                      <p:cBhvr>
                                        <p:cTn id="58" dur="1" fill="hold">
                                          <p:stCondLst>
                                            <p:cond delay="0"/>
                                          </p:stCondLst>
                                        </p:cTn>
                                        <p:tgtEl>
                                          <p:spTgt spid="174089"/>
                                        </p:tgtEl>
                                        <p:attrNameLst>
                                          <p:attrName>style.visibility</p:attrName>
                                        </p:attrNameLst>
                                      </p:cBhvr>
                                      <p:to>
                                        <p:strVal val="visible"/>
                                      </p:to>
                                    </p:set>
                                    <p:animEffect transition="in" filter="checkerboard(across)">
                                      <p:cBhvr>
                                        <p:cTn id="59" dur="500"/>
                                        <p:tgtEl>
                                          <p:spTgt spid="174089"/>
                                        </p:tgtEl>
                                      </p:cBhvr>
                                    </p:animEffect>
                                  </p:childTnLst>
                                </p:cTn>
                              </p:par>
                            </p:childTnLst>
                          </p:cTn>
                        </p:par>
                        <p:par>
                          <p:cTn id="60" fill="hold" nodeType="afterGroup">
                            <p:stCondLst>
                              <p:cond delay="7000"/>
                            </p:stCondLst>
                            <p:childTnLst>
                              <p:par>
                                <p:cTn id="61" presetID="5" presetClass="entr" presetSubtype="10" fill="hold" grpId="0" nodeType="afterEffect">
                                  <p:stCondLst>
                                    <p:cond delay="0"/>
                                  </p:stCondLst>
                                  <p:childTnLst>
                                    <p:set>
                                      <p:cBhvr>
                                        <p:cTn id="62" dur="1" fill="hold">
                                          <p:stCondLst>
                                            <p:cond delay="0"/>
                                          </p:stCondLst>
                                        </p:cTn>
                                        <p:tgtEl>
                                          <p:spTgt spid="174105"/>
                                        </p:tgtEl>
                                        <p:attrNameLst>
                                          <p:attrName>style.visibility</p:attrName>
                                        </p:attrNameLst>
                                      </p:cBhvr>
                                      <p:to>
                                        <p:strVal val="visible"/>
                                      </p:to>
                                    </p:set>
                                    <p:animEffect transition="in" filter="checkerboard(across)">
                                      <p:cBhvr>
                                        <p:cTn id="63" dur="500"/>
                                        <p:tgtEl>
                                          <p:spTgt spid="174105"/>
                                        </p:tgtEl>
                                      </p:cBhvr>
                                    </p:animEffect>
                                  </p:childTnLst>
                                </p:cTn>
                              </p:par>
                            </p:childTnLst>
                          </p:cTn>
                        </p:par>
                        <p:par>
                          <p:cTn id="64" fill="hold" nodeType="afterGroup">
                            <p:stCondLst>
                              <p:cond delay="7500"/>
                            </p:stCondLst>
                            <p:childTnLst>
                              <p:par>
                                <p:cTn id="65" presetID="5" presetClass="entr" presetSubtype="10" fill="hold" grpId="0" nodeType="afterEffect">
                                  <p:stCondLst>
                                    <p:cond delay="0"/>
                                  </p:stCondLst>
                                  <p:childTnLst>
                                    <p:set>
                                      <p:cBhvr>
                                        <p:cTn id="66" dur="1" fill="hold">
                                          <p:stCondLst>
                                            <p:cond delay="0"/>
                                          </p:stCondLst>
                                        </p:cTn>
                                        <p:tgtEl>
                                          <p:spTgt spid="174104"/>
                                        </p:tgtEl>
                                        <p:attrNameLst>
                                          <p:attrName>style.visibility</p:attrName>
                                        </p:attrNameLst>
                                      </p:cBhvr>
                                      <p:to>
                                        <p:strVal val="visible"/>
                                      </p:to>
                                    </p:set>
                                    <p:animEffect transition="in" filter="checkerboard(across)">
                                      <p:cBhvr>
                                        <p:cTn id="67" dur="500"/>
                                        <p:tgtEl>
                                          <p:spTgt spid="174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88" grpId="0" animBg="1" autoUpdateAnimBg="0"/>
      <p:bldP spid="174089" grpId="0" animBg="1" autoUpdateAnimBg="0"/>
      <p:bldP spid="174099" grpId="0" animBg="1" autoUpdateAnimBg="0"/>
      <p:bldP spid="174100" grpId="0" animBg="1"/>
      <p:bldP spid="174101" grpId="0" animBg="1"/>
      <p:bldP spid="174102" grpId="0" animBg="1"/>
      <p:bldP spid="174103" grpId="0" animBg="1"/>
      <p:bldP spid="174104" grpId="0" animBg="1"/>
      <p:bldP spid="17410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p:cNvSpPr>
          <p:nvPr/>
        </p:nvSpPr>
        <p:spPr bwMode="auto">
          <a:xfrm>
            <a:off x="0" y="0"/>
            <a:ext cx="13004800" cy="939800"/>
          </a:xfrm>
          <a:prstGeom prst="rect">
            <a:avLst/>
          </a:prstGeom>
          <a:solidFill>
            <a:schemeClr val="accent1"/>
          </a:solidFill>
          <a:ln>
            <a:noFill/>
          </a:ln>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endParaRPr lang="en-US"/>
          </a:p>
        </p:txBody>
      </p:sp>
      <p:sp>
        <p:nvSpPr>
          <p:cNvPr id="4100" name="Rectangle 4"/>
          <p:cNvSpPr>
            <a:spLocks/>
          </p:cNvSpPr>
          <p:nvPr/>
        </p:nvSpPr>
        <p:spPr bwMode="auto">
          <a:xfrm>
            <a:off x="123825" y="76200"/>
            <a:ext cx="112014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l"/>
            <a:r>
              <a:rPr lang="en-US" sz="4800" dirty="0" smtClean="0">
                <a:solidFill>
                  <a:srgbClr val="FFFFFF"/>
                </a:solidFill>
                <a:ea typeface="ＭＳ Ｐゴシック" charset="0"/>
                <a:cs typeface="Gill Sans Light" charset="0"/>
              </a:rPr>
              <a:t>The Temperature Plateau</a:t>
            </a:r>
          </a:p>
        </p:txBody>
      </p:sp>
      <p:pic>
        <p:nvPicPr>
          <p:cNvPr id="4102" name="Picture 6"/>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15700" y="160338"/>
            <a:ext cx="1574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410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712" y="1348408"/>
            <a:ext cx="12239675" cy="6840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4109" name="Rectangle 13"/>
          <p:cNvSpPr>
            <a:spLocks/>
          </p:cNvSpPr>
          <p:nvPr/>
        </p:nvSpPr>
        <p:spPr bwMode="auto">
          <a:xfrm>
            <a:off x="644104" y="9413304"/>
            <a:ext cx="264174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400" dirty="0">
                <a:solidFill>
                  <a:schemeClr val="tx1"/>
                </a:solidFill>
                <a:latin typeface="Gill Sans" charset="0"/>
                <a:ea typeface="ＭＳ Ｐゴシック" charset="0"/>
                <a:cs typeface="Gill Sans" charset="0"/>
                <a:sym typeface="Gill Sans" charset="0"/>
              </a:rPr>
              <a:t>Source: The </a:t>
            </a:r>
            <a:r>
              <a:rPr lang="en-US" sz="1400" dirty="0" smtClean="0">
                <a:solidFill>
                  <a:schemeClr val="tx1"/>
                </a:solidFill>
                <a:latin typeface="Gill Sans" charset="0"/>
                <a:ea typeface="ＭＳ Ｐゴシック" charset="0"/>
                <a:cs typeface="Gill Sans" charset="0"/>
                <a:sym typeface="Gill Sans" charset="0"/>
              </a:rPr>
              <a:t>Economist, </a:t>
            </a:r>
            <a:r>
              <a:rPr lang="en-US" sz="1400" dirty="0" smtClean="0">
                <a:solidFill>
                  <a:schemeClr val="tx1"/>
                </a:solidFill>
                <a:latin typeface="Gill Sans" charset="0"/>
                <a:ea typeface="ＭＳ Ｐゴシック" charset="0"/>
                <a:cs typeface="Gill Sans" charset="0"/>
                <a:sym typeface="Gill Sans" charset="0"/>
              </a:rPr>
              <a:t>March </a:t>
            </a:r>
            <a:r>
              <a:rPr lang="en-US" sz="1400" dirty="0" smtClean="0">
                <a:solidFill>
                  <a:schemeClr val="tx1"/>
                </a:solidFill>
                <a:latin typeface="Gill Sans" charset="0"/>
                <a:ea typeface="ＭＳ Ｐゴシック" charset="0"/>
                <a:cs typeface="Gill Sans" charset="0"/>
                <a:sym typeface="Gill Sans" charset="0"/>
              </a:rPr>
              <a:t>2013</a:t>
            </a:r>
            <a:endParaRPr lang="en-US" sz="1400" dirty="0">
              <a:solidFill>
                <a:schemeClr val="tx1"/>
              </a:solidFill>
              <a:latin typeface="Gill Sans" charset="0"/>
              <a:ea typeface="ＭＳ Ｐゴシック" charset="0"/>
              <a:cs typeface="Gill Sans" charset="0"/>
              <a:sym typeface="Gill Sans" charset="0"/>
            </a:endParaRPr>
          </a:p>
        </p:txBody>
      </p:sp>
      <p:pic>
        <p:nvPicPr>
          <p:cNvPr id="3" name="Picture 2" descr="Screen Shot 2014-05-04 at 09.32.3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3968" y="7397080"/>
            <a:ext cx="8710960" cy="1902978"/>
          </a:xfrm>
          <a:prstGeom prst="rect">
            <a:avLst/>
          </a:prstGeom>
        </p:spPr>
      </p:pic>
    </p:spTree>
    <p:extLst>
      <p:ext uri="{BB962C8B-B14F-4D97-AF65-F5344CB8AC3E}">
        <p14:creationId xmlns:p14="http://schemas.microsoft.com/office/powerpoint/2010/main" val="3788112567"/>
      </p:ext>
    </p:extLst>
  </p:cSld>
  <p:clrMapOvr>
    <a:masterClrMapping/>
  </p:clrMapOvr>
  <mc:AlternateContent xmlns:mc="http://schemas.openxmlformats.org/markup-compatibility/2006" xmlns:p14="http://schemas.microsoft.com/office/powerpoint/2010/main">
    <mc:Choice Requires="p14">
      <p:transition spd="med">
        <p14:prism dir="d"/>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p:cNvSpPr>
            <a:spLocks/>
          </p:cNvSpPr>
          <p:nvPr/>
        </p:nvSpPr>
        <p:spPr bwMode="auto">
          <a:xfrm>
            <a:off x="885776" y="4084712"/>
            <a:ext cx="112014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7200" dirty="0" smtClean="0">
                <a:solidFill>
                  <a:schemeClr val="tx1"/>
                </a:solidFill>
                <a:ea typeface="ＭＳ Ｐゴシック" charset="0"/>
                <a:cs typeface="Gill Sans Light" charset="0"/>
              </a:rPr>
              <a:t>Data Variety</a:t>
            </a:r>
            <a:endParaRPr lang="en-US" sz="7200" dirty="0">
              <a:solidFill>
                <a:schemeClr val="tx1"/>
              </a:solidFill>
              <a:ea typeface="ＭＳ Ｐゴシック" charset="0"/>
              <a:cs typeface="Gill Sans Light" charset="0"/>
            </a:endParaRPr>
          </a:p>
        </p:txBody>
      </p:sp>
    </p:spTree>
    <p:extLst>
      <p:ext uri="{BB962C8B-B14F-4D97-AF65-F5344CB8AC3E}">
        <p14:creationId xmlns:p14="http://schemas.microsoft.com/office/powerpoint/2010/main" val="1226842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p:cNvSpPr>
            <a:spLocks/>
          </p:cNvSpPr>
          <p:nvPr/>
        </p:nvSpPr>
        <p:spPr bwMode="auto">
          <a:xfrm>
            <a:off x="136525" y="76200"/>
            <a:ext cx="112014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l"/>
            <a:r>
              <a:rPr lang="en-US" sz="4800" dirty="0" smtClean="0">
                <a:solidFill>
                  <a:srgbClr val="FFFFFF"/>
                </a:solidFill>
                <a:ea typeface="ＭＳ Ｐゴシック" charset="0"/>
                <a:cs typeface="Gill Sans Light" charset="0"/>
              </a:rPr>
              <a:t>Wealth of Flux Data Sets</a:t>
            </a:r>
            <a:endParaRPr lang="en-US" sz="4800" dirty="0">
              <a:solidFill>
                <a:srgbClr val="FFFFFF"/>
              </a:solidFill>
              <a:ea typeface="ＭＳ Ｐゴシック" charset="0"/>
              <a:cs typeface="Gill Sans Light" charset="0"/>
            </a:endParaRPr>
          </a:p>
        </p:txBody>
      </p:sp>
      <p:pic>
        <p:nvPicPr>
          <p:cNvPr id="3" name="Picture 2" descr="Screen Shot 2014-05-04 at 11.06.5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712" y="916360"/>
            <a:ext cx="12301529" cy="7272808"/>
          </a:xfrm>
          <a:prstGeom prst="rect">
            <a:avLst/>
          </a:prstGeom>
        </p:spPr>
      </p:pic>
      <p:sp>
        <p:nvSpPr>
          <p:cNvPr id="4" name="TextBox 3"/>
          <p:cNvSpPr txBox="1"/>
          <p:nvPr/>
        </p:nvSpPr>
        <p:spPr>
          <a:xfrm>
            <a:off x="2809286" y="8621216"/>
            <a:ext cx="7509538" cy="461665"/>
          </a:xfrm>
          <a:prstGeom prst="rect">
            <a:avLst/>
          </a:prstGeom>
          <a:noFill/>
        </p:spPr>
        <p:txBody>
          <a:bodyPr wrap="none" rtlCol="0">
            <a:spAutoFit/>
          </a:bodyPr>
          <a:lstStyle/>
          <a:p>
            <a:r>
              <a:rPr lang="en-US" sz="2400" dirty="0" smtClean="0"/>
              <a:t>And others satellite data sets, IFREMER, J-OFURO, GSSTF … </a:t>
            </a:r>
            <a:endParaRPr lang="en-US" sz="2400" dirty="0"/>
          </a:p>
        </p:txBody>
      </p:sp>
      <p:sp>
        <p:nvSpPr>
          <p:cNvPr id="9" name="Title 2"/>
          <p:cNvSpPr>
            <a:spLocks noGrp="1"/>
          </p:cNvSpPr>
          <p:nvPr>
            <p:ph type="title"/>
          </p:nvPr>
        </p:nvSpPr>
        <p:spPr>
          <a:xfrm>
            <a:off x="597744" y="9125272"/>
            <a:ext cx="4464496" cy="792088"/>
          </a:xfrm>
        </p:spPr>
        <p:txBody>
          <a:bodyPr/>
          <a:lstStyle/>
          <a:p>
            <a:pPr algn="l">
              <a:lnSpc>
                <a:spcPts val="3801"/>
              </a:lnSpc>
            </a:pPr>
            <a:r>
              <a:rPr lang="en-GB" sz="1400" dirty="0" smtClean="0">
                <a:latin typeface="Gill Sans"/>
                <a:cs typeface="Gill Sans"/>
              </a:rPr>
              <a:t>Source:  </a:t>
            </a:r>
            <a:r>
              <a:rPr lang="en-GB" sz="1400" dirty="0">
                <a:latin typeface="Gill Sans"/>
                <a:cs typeface="Gill Sans"/>
              </a:rPr>
              <a:t>Maria </a:t>
            </a:r>
            <a:r>
              <a:rPr lang="en-GB" sz="1400" dirty="0" err="1" smtClean="0">
                <a:latin typeface="Gill Sans"/>
                <a:cs typeface="Gill Sans"/>
              </a:rPr>
              <a:t>Valdivieso</a:t>
            </a:r>
            <a:r>
              <a:rPr lang="en-GB" sz="1400" dirty="0" smtClean="0">
                <a:latin typeface="Gill Sans"/>
                <a:cs typeface="Gill Sans"/>
              </a:rPr>
              <a:t>, Reading University</a:t>
            </a:r>
            <a:endParaRPr lang="en-GB" sz="1400" dirty="0">
              <a:latin typeface="Gill Sans"/>
              <a:cs typeface="Gill Sans"/>
            </a:endParaRPr>
          </a:p>
        </p:txBody>
      </p:sp>
    </p:spTree>
    <p:extLst>
      <p:ext uri="{BB962C8B-B14F-4D97-AF65-F5344CB8AC3E}">
        <p14:creationId xmlns:p14="http://schemas.microsoft.com/office/powerpoint/2010/main" val="364211921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56" name="Picture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968979" y="-924187"/>
            <a:ext cx="7407768" cy="113950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16748" name="Rectangle 12"/>
          <p:cNvSpPr>
            <a:spLocks noChangeArrowheads="1"/>
          </p:cNvSpPr>
          <p:nvPr/>
        </p:nvSpPr>
        <p:spPr bwMode="auto">
          <a:xfrm>
            <a:off x="11054080" y="3086817"/>
            <a:ext cx="650240" cy="762258"/>
          </a:xfrm>
          <a:prstGeom prst="rect">
            <a:avLst/>
          </a:prstGeom>
          <a:noFill/>
          <a:ln w="254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30046" tIns="65023" rIns="130046" bIns="65023" anchor="ctr">
            <a:spAutoFit/>
          </a:bodyPr>
          <a:lstStyle/>
          <a:p>
            <a:endParaRPr lang="en-US"/>
          </a:p>
        </p:txBody>
      </p:sp>
      <p:sp>
        <p:nvSpPr>
          <p:cNvPr id="116752" name="Line 16"/>
          <p:cNvSpPr>
            <a:spLocks noChangeShapeType="1"/>
          </p:cNvSpPr>
          <p:nvPr/>
        </p:nvSpPr>
        <p:spPr bwMode="auto">
          <a:xfrm>
            <a:off x="7802880" y="8669867"/>
            <a:ext cx="4443307" cy="0"/>
          </a:xfrm>
          <a:prstGeom prst="line">
            <a:avLst/>
          </a:prstGeom>
          <a:noFill/>
          <a:ln w="82550">
            <a:solidFill>
              <a:srgbClr val="3366FF"/>
            </a:solidFill>
            <a:prstDash val="sysDot"/>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30046" tIns="65023" rIns="130046" bIns="65023">
            <a:spAutoFit/>
          </a:bodyPr>
          <a:lstStyle/>
          <a:p>
            <a:endParaRPr lang="en-US"/>
          </a:p>
        </p:txBody>
      </p:sp>
      <p:sp>
        <p:nvSpPr>
          <p:cNvPr id="116753" name="Rectangle 17"/>
          <p:cNvSpPr>
            <a:spLocks noChangeArrowheads="1"/>
          </p:cNvSpPr>
          <p:nvPr/>
        </p:nvSpPr>
        <p:spPr bwMode="auto">
          <a:xfrm>
            <a:off x="1083734" y="8453121"/>
            <a:ext cx="6610773"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algn="r"/>
            <a:r>
              <a:rPr lang="en-US" sz="2300" i="1">
                <a:solidFill>
                  <a:srgbClr val="0066FF"/>
                </a:solidFill>
                <a:latin typeface="Arial Narrow" charset="0"/>
              </a:rPr>
              <a:t>WHOI blended (OAFlux, Yu&amp;Weller 2007) – monthly/daily</a:t>
            </a:r>
            <a:endParaRPr lang="ru-RU" sz="2300" i="1">
              <a:solidFill>
                <a:srgbClr val="0066FF"/>
              </a:solidFill>
              <a:latin typeface="Arial Narrow" charset="0"/>
            </a:endParaRPr>
          </a:p>
        </p:txBody>
      </p:sp>
      <p:sp>
        <p:nvSpPr>
          <p:cNvPr id="116754" name="Line 18"/>
          <p:cNvSpPr>
            <a:spLocks noChangeShapeType="1"/>
          </p:cNvSpPr>
          <p:nvPr/>
        </p:nvSpPr>
        <p:spPr bwMode="auto">
          <a:xfrm>
            <a:off x="9645227" y="8669867"/>
            <a:ext cx="2600960" cy="0"/>
          </a:xfrm>
          <a:prstGeom prst="line">
            <a:avLst/>
          </a:prstGeom>
          <a:noFill/>
          <a:ln w="82550">
            <a:solidFill>
              <a:srgbClr val="3366FF"/>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30046" tIns="65023" rIns="130046" bIns="65023">
            <a:spAutoFit/>
          </a:bodyPr>
          <a:lstStyle/>
          <a:p>
            <a:endParaRPr lang="en-US"/>
          </a:p>
        </p:txBody>
      </p:sp>
      <p:sp>
        <p:nvSpPr>
          <p:cNvPr id="116755" name="Rectangle 19"/>
          <p:cNvSpPr>
            <a:spLocks noChangeArrowheads="1"/>
          </p:cNvSpPr>
          <p:nvPr/>
        </p:nvSpPr>
        <p:spPr bwMode="auto">
          <a:xfrm>
            <a:off x="11270827" y="8397111"/>
            <a:ext cx="541867" cy="762258"/>
          </a:xfrm>
          <a:prstGeom prst="rect">
            <a:avLst/>
          </a:prstGeom>
          <a:noFill/>
          <a:ln w="254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30046" tIns="65023" rIns="130046" bIns="65023" anchor="ctr">
            <a:spAutoFit/>
          </a:bodyPr>
          <a:lstStyle/>
          <a:p>
            <a:endParaRPr lang="en-US"/>
          </a:p>
        </p:txBody>
      </p:sp>
      <p:sp>
        <p:nvSpPr>
          <p:cNvPr id="10" name="Rectangle 4"/>
          <p:cNvSpPr>
            <a:spLocks/>
          </p:cNvSpPr>
          <p:nvPr/>
        </p:nvSpPr>
        <p:spPr bwMode="auto">
          <a:xfrm>
            <a:off x="136525" y="76200"/>
            <a:ext cx="112014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l"/>
            <a:r>
              <a:rPr lang="en-US" sz="4800" dirty="0" smtClean="0">
                <a:solidFill>
                  <a:srgbClr val="FFFFFF"/>
                </a:solidFill>
                <a:ea typeface="ＭＳ Ｐゴシック" charset="0"/>
                <a:cs typeface="Gill Sans Light" charset="0"/>
              </a:rPr>
              <a:t>Atmospheric </a:t>
            </a:r>
            <a:r>
              <a:rPr lang="en-US" sz="4800" dirty="0" smtClean="0">
                <a:solidFill>
                  <a:srgbClr val="FFFFFF"/>
                </a:solidFill>
                <a:ea typeface="ＭＳ Ｐゴシック" charset="0"/>
                <a:cs typeface="Gill Sans Light" charset="0"/>
              </a:rPr>
              <a:t>Re</a:t>
            </a:r>
            <a:r>
              <a:rPr lang="en-US" sz="4800" dirty="0" smtClean="0">
                <a:solidFill>
                  <a:srgbClr val="FFFFFF"/>
                </a:solidFill>
                <a:ea typeface="ＭＳ Ｐゴシック" charset="0"/>
                <a:cs typeface="Gill Sans Light" charset="0"/>
              </a:rPr>
              <a:t>-analysis</a:t>
            </a:r>
            <a:endParaRPr lang="en-US" sz="4800" dirty="0">
              <a:solidFill>
                <a:srgbClr val="FFFFFF"/>
              </a:solidFill>
              <a:ea typeface="ＭＳ Ｐゴシック" charset="0"/>
              <a:cs typeface="Gill Sans Light" charset="0"/>
            </a:endParaRPr>
          </a:p>
        </p:txBody>
      </p:sp>
      <p:sp>
        <p:nvSpPr>
          <p:cNvPr id="9" name="TextBox 8"/>
          <p:cNvSpPr txBox="1"/>
          <p:nvPr/>
        </p:nvSpPr>
        <p:spPr>
          <a:xfrm>
            <a:off x="814076" y="9383107"/>
            <a:ext cx="1709936" cy="307777"/>
          </a:xfrm>
          <a:prstGeom prst="rect">
            <a:avLst/>
          </a:prstGeom>
          <a:noFill/>
        </p:spPr>
        <p:txBody>
          <a:bodyPr wrap="none" rtlCol="0">
            <a:spAutoFit/>
          </a:bodyPr>
          <a:lstStyle/>
          <a:p>
            <a:r>
              <a:rPr lang="en-US" sz="1400" dirty="0" smtClean="0">
                <a:latin typeface="Gill Sans"/>
                <a:cs typeface="Gill Sans"/>
              </a:rPr>
              <a:t>Source: </a:t>
            </a:r>
            <a:r>
              <a:rPr lang="en-US" sz="1400" dirty="0" smtClean="0">
                <a:latin typeface="Gill Sans"/>
                <a:cs typeface="Gill Sans"/>
              </a:rPr>
              <a:t>Sergey </a:t>
            </a:r>
            <a:r>
              <a:rPr lang="en-US" sz="1400" dirty="0" err="1" smtClean="0">
                <a:latin typeface="Gill Sans"/>
                <a:cs typeface="Gill Sans"/>
              </a:rPr>
              <a:t>Gulev</a:t>
            </a:r>
            <a:endParaRPr lang="en-US" sz="1400" dirty="0">
              <a:latin typeface="Gill Sans"/>
              <a:cs typeface="Gill Sans"/>
            </a:endParaRPr>
          </a:p>
        </p:txBody>
      </p:sp>
    </p:spTree>
    <p:extLst>
      <p:ext uri="{BB962C8B-B14F-4D97-AF65-F5344CB8AC3E}">
        <p14:creationId xmlns:p14="http://schemas.microsoft.com/office/powerpoint/2010/main" val="360101746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193193758"/>
              </p:ext>
            </p:extLst>
          </p:nvPr>
        </p:nvGraphicFramePr>
        <p:xfrm>
          <a:off x="1176761" y="1700499"/>
          <a:ext cx="10582223" cy="6560677"/>
        </p:xfrm>
        <a:graphic>
          <a:graphicData uri="http://schemas.openxmlformats.org/drawingml/2006/table">
            <a:tbl>
              <a:tblPr firstRow="1" firstCol="1" bandRow="1"/>
              <a:tblGrid>
                <a:gridCol w="1886858"/>
                <a:gridCol w="2898455"/>
                <a:gridCol w="2898455"/>
                <a:gridCol w="2898455"/>
              </a:tblGrid>
              <a:tr h="602874">
                <a:tc>
                  <a:txBody>
                    <a:bodyPr/>
                    <a:lstStyle/>
                    <a:p>
                      <a:pPr algn="ctr" fontAlgn="base">
                        <a:lnSpc>
                          <a:spcPct val="115000"/>
                        </a:lnSpc>
                        <a:spcAft>
                          <a:spcPts val="0"/>
                        </a:spcAft>
                      </a:pPr>
                      <a:r>
                        <a:rPr lang="en-GB" sz="1400" dirty="0">
                          <a:effectLst/>
                          <a:latin typeface="Cambria"/>
                          <a:ea typeface="Calibri"/>
                          <a:cs typeface="Times New Roman"/>
                        </a:rPr>
                        <a:t>Product</a:t>
                      </a:r>
                      <a:endParaRPr lang="en-GB" sz="1600" dirty="0">
                        <a:effectLst/>
                        <a:latin typeface="Calibri"/>
                        <a:ea typeface="Calibri"/>
                        <a:cs typeface="Times New Roman"/>
                      </a:endParaRPr>
                    </a:p>
                  </a:txBody>
                  <a:tcPr marL="90033" marR="900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504D"/>
                    </a:solidFill>
                  </a:tcPr>
                </a:tc>
                <a:tc>
                  <a:txBody>
                    <a:bodyPr/>
                    <a:lstStyle/>
                    <a:p>
                      <a:pPr algn="ctr" fontAlgn="base">
                        <a:lnSpc>
                          <a:spcPct val="115000"/>
                        </a:lnSpc>
                        <a:spcAft>
                          <a:spcPts val="0"/>
                        </a:spcAft>
                      </a:pPr>
                      <a:r>
                        <a:rPr lang="en-GB" sz="1400" dirty="0">
                          <a:effectLst/>
                          <a:latin typeface="Cambria"/>
                          <a:ea typeface="Calibri"/>
                          <a:cs typeface="Times New Roman"/>
                        </a:rPr>
                        <a:t>Institution</a:t>
                      </a:r>
                      <a:endParaRPr lang="en-GB" sz="1600" dirty="0">
                        <a:effectLst/>
                        <a:latin typeface="Calibri"/>
                        <a:ea typeface="Calibri"/>
                        <a:cs typeface="Times New Roman"/>
                      </a:endParaRPr>
                    </a:p>
                  </a:txBody>
                  <a:tcPr marL="90033" marR="900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600" dirty="0">
                          <a:effectLst/>
                          <a:latin typeface="Calibri"/>
                          <a:ea typeface="Calibri"/>
                          <a:cs typeface="Times New Roman"/>
                        </a:rPr>
                        <a:t>Product</a:t>
                      </a:r>
                    </a:p>
                  </a:txBody>
                  <a:tcPr marL="90033" marR="900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504D"/>
                    </a:solidFill>
                  </a:tcPr>
                </a:tc>
                <a:tc>
                  <a:txBody>
                    <a:bodyPr/>
                    <a:lstStyle/>
                    <a:p>
                      <a:pPr algn="ctr">
                        <a:lnSpc>
                          <a:spcPct val="115000"/>
                        </a:lnSpc>
                        <a:spcAft>
                          <a:spcPts val="0"/>
                        </a:spcAft>
                      </a:pPr>
                      <a:r>
                        <a:rPr lang="en-GB" sz="1600">
                          <a:effectLst/>
                          <a:latin typeface="Calibri"/>
                          <a:ea typeface="Calibri"/>
                          <a:cs typeface="Times New Roman"/>
                        </a:rPr>
                        <a:t>Institution</a:t>
                      </a:r>
                    </a:p>
                  </a:txBody>
                  <a:tcPr marL="90033" marR="900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r>
              <a:tr h="390132">
                <a:tc>
                  <a:txBody>
                    <a:bodyPr/>
                    <a:lstStyle/>
                    <a:p>
                      <a:pPr algn="l" fontAlgn="base">
                        <a:lnSpc>
                          <a:spcPct val="115000"/>
                        </a:lnSpc>
                        <a:spcAft>
                          <a:spcPts val="0"/>
                        </a:spcAft>
                      </a:pPr>
                      <a:r>
                        <a:rPr lang="en-GB" sz="1400" b="1" dirty="0">
                          <a:effectLst/>
                          <a:latin typeface="Cambria"/>
                          <a:ea typeface="Calibri"/>
                          <a:cs typeface="Times New Roman"/>
                        </a:rPr>
                        <a:t>CFSR</a:t>
                      </a:r>
                      <a:endParaRPr lang="en-GB" sz="1600" b="1" dirty="0">
                        <a:effectLst/>
                        <a:latin typeface="Calibri"/>
                        <a:ea typeface="Calibri"/>
                        <a:cs typeface="Times New Roman"/>
                      </a:endParaRPr>
                    </a:p>
                  </a:txBody>
                  <a:tcPr marL="90033" marR="900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c>
                  <a:txBody>
                    <a:bodyPr/>
                    <a:lstStyle/>
                    <a:p>
                      <a:pPr algn="l" fontAlgn="base">
                        <a:lnSpc>
                          <a:spcPct val="115000"/>
                        </a:lnSpc>
                        <a:spcAft>
                          <a:spcPts val="0"/>
                        </a:spcAft>
                      </a:pPr>
                      <a:r>
                        <a:rPr lang="en-GB" sz="1400">
                          <a:effectLst/>
                          <a:latin typeface="Cambria"/>
                          <a:ea typeface="Calibri"/>
                          <a:cs typeface="Times New Roman"/>
                        </a:rPr>
                        <a:t>NCEP</a:t>
                      </a:r>
                      <a:endParaRPr lang="en-GB" sz="1600">
                        <a:effectLst/>
                        <a:latin typeface="Calibri"/>
                        <a:ea typeface="Calibri"/>
                        <a:cs typeface="Times New Roman"/>
                      </a:endParaRPr>
                    </a:p>
                  </a:txBody>
                  <a:tcPr marL="90033" marR="900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400" b="1" dirty="0">
                          <a:effectLst/>
                          <a:latin typeface="Cambria"/>
                          <a:ea typeface="Calibri"/>
                          <a:cs typeface="Times New Roman"/>
                        </a:rPr>
                        <a:t>ECCO-v4</a:t>
                      </a:r>
                      <a:endParaRPr lang="en-GB" sz="1600" b="1" dirty="0">
                        <a:effectLst/>
                        <a:latin typeface="Calibri"/>
                        <a:ea typeface="Calibri"/>
                        <a:cs typeface="Times New Roman"/>
                      </a:endParaRPr>
                    </a:p>
                  </a:txBody>
                  <a:tcPr marL="90033" marR="900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c>
                  <a:txBody>
                    <a:bodyPr/>
                    <a:lstStyle/>
                    <a:p>
                      <a:pPr algn="l">
                        <a:lnSpc>
                          <a:spcPct val="115000"/>
                        </a:lnSpc>
                        <a:spcAft>
                          <a:spcPts val="0"/>
                        </a:spcAft>
                      </a:pPr>
                      <a:r>
                        <a:rPr lang="en-GB" sz="1400">
                          <a:effectLst/>
                          <a:latin typeface="Cambria"/>
                          <a:ea typeface="Calibri"/>
                          <a:cs typeface="Times New Roman"/>
                        </a:rPr>
                        <a:t>NASA/JPL</a:t>
                      </a:r>
                      <a:endParaRPr lang="en-GB" sz="1600">
                        <a:effectLst/>
                        <a:latin typeface="Calibri"/>
                        <a:ea typeface="Calibri"/>
                        <a:cs typeface="Times New Roman"/>
                      </a:endParaRPr>
                    </a:p>
                  </a:txBody>
                  <a:tcPr marL="90033" marR="900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19854">
                <a:tc>
                  <a:txBody>
                    <a:bodyPr/>
                    <a:lstStyle/>
                    <a:p>
                      <a:pPr algn="l" fontAlgn="base">
                        <a:lnSpc>
                          <a:spcPct val="115000"/>
                        </a:lnSpc>
                        <a:spcAft>
                          <a:spcPts val="0"/>
                        </a:spcAft>
                      </a:pPr>
                      <a:r>
                        <a:rPr lang="en-GB" sz="1400" b="1" dirty="0">
                          <a:effectLst/>
                          <a:latin typeface="Cambria"/>
                          <a:ea typeface="Calibri"/>
                          <a:cs typeface="Times New Roman"/>
                        </a:rPr>
                        <a:t>GODAS</a:t>
                      </a:r>
                      <a:endParaRPr lang="en-GB" sz="1600" b="1" dirty="0">
                        <a:effectLst/>
                        <a:latin typeface="Calibri"/>
                        <a:ea typeface="Calibri"/>
                        <a:cs typeface="Times New Roman"/>
                      </a:endParaRPr>
                    </a:p>
                  </a:txBody>
                  <a:tcPr marL="90033" marR="900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c>
                  <a:txBody>
                    <a:bodyPr/>
                    <a:lstStyle/>
                    <a:p>
                      <a:pPr algn="l" fontAlgn="base">
                        <a:lnSpc>
                          <a:spcPct val="115000"/>
                        </a:lnSpc>
                        <a:spcAft>
                          <a:spcPts val="0"/>
                        </a:spcAft>
                      </a:pPr>
                      <a:r>
                        <a:rPr lang="en-GB" sz="1400">
                          <a:effectLst/>
                          <a:latin typeface="Cambria"/>
                          <a:ea typeface="Calibri"/>
                          <a:cs typeface="Times New Roman"/>
                        </a:rPr>
                        <a:t>NCEP</a:t>
                      </a:r>
                      <a:endParaRPr lang="en-GB" sz="1600">
                        <a:effectLst/>
                        <a:latin typeface="Calibri"/>
                        <a:ea typeface="Calibri"/>
                        <a:cs typeface="Times New Roman"/>
                      </a:endParaRPr>
                    </a:p>
                  </a:txBody>
                  <a:tcPr marL="90033" marR="900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400" b="1" dirty="0">
                          <a:effectLst/>
                          <a:latin typeface="Cambria"/>
                          <a:ea typeface="Calibri"/>
                          <a:cs typeface="Times New Roman"/>
                        </a:rPr>
                        <a:t>GECCO2</a:t>
                      </a:r>
                      <a:endParaRPr lang="en-GB" sz="1600" b="1" dirty="0">
                        <a:effectLst/>
                        <a:latin typeface="Calibri"/>
                        <a:ea typeface="Calibri"/>
                        <a:cs typeface="Times New Roman"/>
                      </a:endParaRPr>
                    </a:p>
                  </a:txBody>
                  <a:tcPr marL="90033" marR="900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c>
                  <a:txBody>
                    <a:bodyPr/>
                    <a:lstStyle/>
                    <a:p>
                      <a:pPr algn="l">
                        <a:lnSpc>
                          <a:spcPct val="115000"/>
                        </a:lnSpc>
                        <a:spcAft>
                          <a:spcPts val="0"/>
                        </a:spcAft>
                      </a:pPr>
                      <a:r>
                        <a:rPr lang="en-GB" sz="1400">
                          <a:effectLst/>
                          <a:latin typeface="Cambria"/>
                          <a:ea typeface="Calibri"/>
                          <a:cs typeface="Times New Roman"/>
                        </a:rPr>
                        <a:t>Hamburg University </a:t>
                      </a:r>
                      <a:endParaRPr lang="en-GB" sz="1600">
                        <a:effectLst/>
                        <a:latin typeface="Calibri"/>
                        <a:ea typeface="Calibri"/>
                        <a:cs typeface="Times New Roman"/>
                      </a:endParaRPr>
                    </a:p>
                  </a:txBody>
                  <a:tcPr marL="90033" marR="900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1829">
                <a:tc>
                  <a:txBody>
                    <a:bodyPr/>
                    <a:lstStyle/>
                    <a:p>
                      <a:pPr algn="l" fontAlgn="base">
                        <a:lnSpc>
                          <a:spcPct val="115000"/>
                        </a:lnSpc>
                        <a:spcAft>
                          <a:spcPts val="0"/>
                        </a:spcAft>
                      </a:pPr>
                      <a:r>
                        <a:rPr lang="en-GB" sz="1400" b="1" dirty="0">
                          <a:effectLst/>
                          <a:latin typeface="Cambria"/>
                          <a:ea typeface="Calibri"/>
                          <a:cs typeface="Times New Roman"/>
                        </a:rPr>
                        <a:t>Glosea5</a:t>
                      </a:r>
                      <a:endParaRPr lang="en-GB" sz="1600" b="1" dirty="0">
                        <a:effectLst/>
                        <a:latin typeface="Calibri"/>
                        <a:ea typeface="Calibri"/>
                        <a:cs typeface="Times New Roman"/>
                      </a:endParaRPr>
                    </a:p>
                  </a:txBody>
                  <a:tcPr marL="90033" marR="900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c>
                  <a:txBody>
                    <a:bodyPr/>
                    <a:lstStyle/>
                    <a:p>
                      <a:pPr algn="l" fontAlgn="base">
                        <a:lnSpc>
                          <a:spcPct val="115000"/>
                        </a:lnSpc>
                        <a:spcAft>
                          <a:spcPts val="0"/>
                        </a:spcAft>
                      </a:pPr>
                      <a:r>
                        <a:rPr lang="en-GB" sz="1400">
                          <a:effectLst/>
                          <a:latin typeface="Cambria"/>
                          <a:ea typeface="Calibri"/>
                          <a:cs typeface="Times New Roman"/>
                        </a:rPr>
                        <a:t>UK MetOffice</a:t>
                      </a:r>
                      <a:endParaRPr lang="en-GB" sz="1600">
                        <a:effectLst/>
                        <a:latin typeface="Calibri"/>
                        <a:ea typeface="Calibri"/>
                        <a:cs typeface="Times New Roman"/>
                      </a:endParaRPr>
                    </a:p>
                  </a:txBody>
                  <a:tcPr marL="90033" marR="900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400" b="1" dirty="0">
                          <a:effectLst/>
                          <a:latin typeface="Cambria"/>
                          <a:ea typeface="Calibri"/>
                          <a:cs typeface="Times New Roman"/>
                        </a:rPr>
                        <a:t>MOVE-C</a:t>
                      </a:r>
                      <a:endParaRPr lang="en-GB" sz="1600" b="1" dirty="0">
                        <a:effectLst/>
                        <a:latin typeface="Calibri"/>
                        <a:ea typeface="Calibri"/>
                        <a:cs typeface="Times New Roman"/>
                      </a:endParaRPr>
                    </a:p>
                  </a:txBody>
                  <a:tcPr marL="90033" marR="900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c>
                  <a:txBody>
                    <a:bodyPr/>
                    <a:lstStyle/>
                    <a:p>
                      <a:pPr algn="l">
                        <a:lnSpc>
                          <a:spcPct val="115000"/>
                        </a:lnSpc>
                        <a:spcAft>
                          <a:spcPts val="0"/>
                        </a:spcAft>
                      </a:pPr>
                      <a:r>
                        <a:rPr lang="en-GB" sz="1400">
                          <a:effectLst/>
                          <a:latin typeface="Cambria"/>
                          <a:ea typeface="Calibri"/>
                          <a:cs typeface="Times New Roman"/>
                        </a:rPr>
                        <a:t>MRI/JMA</a:t>
                      </a:r>
                      <a:endParaRPr lang="en-GB" sz="1600">
                        <a:effectLst/>
                        <a:latin typeface="Calibri"/>
                        <a:ea typeface="Calibri"/>
                        <a:cs typeface="Times New Roman"/>
                      </a:endParaRPr>
                    </a:p>
                  </a:txBody>
                  <a:tcPr marL="90033" marR="900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1829">
                <a:tc>
                  <a:txBody>
                    <a:bodyPr/>
                    <a:lstStyle/>
                    <a:p>
                      <a:pPr algn="l" fontAlgn="base">
                        <a:lnSpc>
                          <a:spcPct val="115000"/>
                        </a:lnSpc>
                        <a:spcAft>
                          <a:spcPts val="0"/>
                        </a:spcAft>
                      </a:pPr>
                      <a:r>
                        <a:rPr lang="en-GB" sz="1400" b="1" dirty="0">
                          <a:effectLst/>
                          <a:latin typeface="Cambria"/>
                          <a:ea typeface="Calibri"/>
                          <a:cs typeface="Times New Roman"/>
                        </a:rPr>
                        <a:t>ORAS4</a:t>
                      </a:r>
                      <a:endParaRPr lang="en-GB" sz="1600" b="1" dirty="0">
                        <a:effectLst/>
                        <a:latin typeface="Calibri"/>
                        <a:ea typeface="Calibri"/>
                        <a:cs typeface="Times New Roman"/>
                      </a:endParaRPr>
                    </a:p>
                  </a:txBody>
                  <a:tcPr marL="90033" marR="900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c>
                  <a:txBody>
                    <a:bodyPr/>
                    <a:lstStyle/>
                    <a:p>
                      <a:pPr algn="l" fontAlgn="base">
                        <a:lnSpc>
                          <a:spcPct val="115000"/>
                        </a:lnSpc>
                        <a:spcAft>
                          <a:spcPts val="0"/>
                        </a:spcAft>
                      </a:pPr>
                      <a:r>
                        <a:rPr lang="en-GB" sz="1400">
                          <a:effectLst/>
                          <a:latin typeface="Cambria"/>
                          <a:ea typeface="Calibri"/>
                          <a:cs typeface="Times New Roman"/>
                        </a:rPr>
                        <a:t>ECMWF</a:t>
                      </a:r>
                      <a:endParaRPr lang="en-GB" sz="1600">
                        <a:effectLst/>
                        <a:latin typeface="Calibri"/>
                        <a:ea typeface="Calibri"/>
                        <a:cs typeface="Times New Roman"/>
                      </a:endParaRPr>
                    </a:p>
                  </a:txBody>
                  <a:tcPr marL="90033" marR="900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400" b="1" dirty="0">
                          <a:solidFill>
                            <a:srgbClr val="00B050"/>
                          </a:solidFill>
                          <a:effectLst/>
                          <a:latin typeface="Cambria"/>
                          <a:ea typeface="Calibri"/>
                          <a:cs typeface="Times New Roman"/>
                        </a:rPr>
                        <a:t>MOVE-G2 </a:t>
                      </a:r>
                      <a:endParaRPr lang="en-GB" sz="1600" b="1" dirty="0">
                        <a:solidFill>
                          <a:srgbClr val="00B050"/>
                        </a:solidFill>
                        <a:effectLst/>
                        <a:latin typeface="Calibri"/>
                        <a:ea typeface="Calibri"/>
                        <a:cs typeface="Times New Roman"/>
                      </a:endParaRPr>
                    </a:p>
                  </a:txBody>
                  <a:tcPr marL="90033" marR="900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c>
                  <a:txBody>
                    <a:bodyPr/>
                    <a:lstStyle/>
                    <a:p>
                      <a:pPr algn="l">
                        <a:lnSpc>
                          <a:spcPct val="115000"/>
                        </a:lnSpc>
                        <a:spcAft>
                          <a:spcPts val="0"/>
                        </a:spcAft>
                      </a:pPr>
                      <a:r>
                        <a:rPr lang="en-GB" sz="1400">
                          <a:effectLst/>
                          <a:latin typeface="Cambria"/>
                          <a:ea typeface="Calibri"/>
                          <a:cs typeface="Times New Roman"/>
                        </a:rPr>
                        <a:t>MRI/JMA</a:t>
                      </a:r>
                      <a:endParaRPr lang="en-GB" sz="1600">
                        <a:effectLst/>
                        <a:latin typeface="Calibri"/>
                        <a:ea typeface="Calibri"/>
                        <a:cs typeface="Times New Roman"/>
                      </a:endParaRPr>
                    </a:p>
                  </a:txBody>
                  <a:tcPr marL="90033" marR="900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9183">
                <a:tc>
                  <a:txBody>
                    <a:bodyPr/>
                    <a:lstStyle/>
                    <a:p>
                      <a:pPr algn="l" fontAlgn="base">
                        <a:lnSpc>
                          <a:spcPct val="115000"/>
                        </a:lnSpc>
                        <a:spcAft>
                          <a:spcPts val="0"/>
                        </a:spcAft>
                      </a:pPr>
                      <a:r>
                        <a:rPr lang="en-GB" sz="1400" b="1" dirty="0">
                          <a:effectLst/>
                          <a:latin typeface="Cambria"/>
                          <a:ea typeface="Calibri"/>
                          <a:cs typeface="Times New Roman"/>
                        </a:rPr>
                        <a:t>PEODAS</a:t>
                      </a:r>
                      <a:endParaRPr lang="en-GB" sz="1600" b="1" dirty="0">
                        <a:effectLst/>
                        <a:latin typeface="Calibri"/>
                        <a:ea typeface="Calibri"/>
                        <a:cs typeface="Times New Roman"/>
                      </a:endParaRPr>
                    </a:p>
                  </a:txBody>
                  <a:tcPr marL="90033" marR="900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c>
                  <a:txBody>
                    <a:bodyPr/>
                    <a:lstStyle/>
                    <a:p>
                      <a:pPr algn="l" fontAlgn="base">
                        <a:lnSpc>
                          <a:spcPct val="115000"/>
                        </a:lnSpc>
                        <a:spcAft>
                          <a:spcPts val="0"/>
                        </a:spcAft>
                      </a:pPr>
                      <a:r>
                        <a:rPr lang="en-GB" sz="1400">
                          <a:effectLst/>
                          <a:latin typeface="Cambria"/>
                          <a:ea typeface="Calibri"/>
                          <a:cs typeface="Times New Roman"/>
                        </a:rPr>
                        <a:t>BMRC</a:t>
                      </a:r>
                      <a:endParaRPr lang="en-GB" sz="1600">
                        <a:effectLst/>
                        <a:latin typeface="Calibri"/>
                        <a:ea typeface="Calibri"/>
                        <a:cs typeface="Times New Roman"/>
                      </a:endParaRPr>
                    </a:p>
                  </a:txBody>
                  <a:tcPr marL="90033" marR="900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400" b="1" dirty="0">
                          <a:solidFill>
                            <a:schemeClr val="tx1"/>
                          </a:solidFill>
                          <a:effectLst/>
                          <a:latin typeface="Cambria"/>
                          <a:ea typeface="Calibri"/>
                          <a:cs typeface="Times New Roman"/>
                        </a:rPr>
                        <a:t>MOVE-CORE </a:t>
                      </a:r>
                      <a:endParaRPr lang="en-GB" sz="1600" b="1" dirty="0">
                        <a:solidFill>
                          <a:schemeClr val="tx1"/>
                        </a:solidFill>
                        <a:effectLst/>
                        <a:latin typeface="Calibri"/>
                        <a:ea typeface="Calibri"/>
                        <a:cs typeface="Times New Roman"/>
                      </a:endParaRPr>
                    </a:p>
                  </a:txBody>
                  <a:tcPr marL="90033" marR="900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c>
                  <a:txBody>
                    <a:bodyPr/>
                    <a:lstStyle/>
                    <a:p>
                      <a:pPr algn="l">
                        <a:lnSpc>
                          <a:spcPct val="115000"/>
                        </a:lnSpc>
                        <a:spcAft>
                          <a:spcPts val="0"/>
                        </a:spcAft>
                      </a:pPr>
                      <a:r>
                        <a:rPr lang="en-GB" sz="1400">
                          <a:effectLst/>
                          <a:latin typeface="Cambria"/>
                          <a:ea typeface="Calibri"/>
                          <a:cs typeface="Times New Roman"/>
                        </a:rPr>
                        <a:t>MRI/JMA</a:t>
                      </a:r>
                      <a:endParaRPr lang="en-GB" sz="1600">
                        <a:effectLst/>
                        <a:latin typeface="Calibri"/>
                        <a:ea typeface="Calibri"/>
                        <a:cs typeface="Times New Roman"/>
                      </a:endParaRPr>
                    </a:p>
                  </a:txBody>
                  <a:tcPr marL="90033" marR="900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927">
                <a:tc>
                  <a:txBody>
                    <a:bodyPr/>
                    <a:lstStyle/>
                    <a:p>
                      <a:pPr algn="l" fontAlgn="base">
                        <a:lnSpc>
                          <a:spcPct val="115000"/>
                        </a:lnSpc>
                        <a:spcAft>
                          <a:spcPts val="0"/>
                        </a:spcAft>
                      </a:pPr>
                      <a:r>
                        <a:rPr lang="en-GB" sz="1400" b="1" dirty="0">
                          <a:effectLst/>
                          <a:latin typeface="Cambria"/>
                          <a:ea typeface="Calibri"/>
                          <a:cs typeface="Times New Roman"/>
                        </a:rPr>
                        <a:t>GLORYS</a:t>
                      </a:r>
                      <a:endParaRPr lang="en-GB" sz="1600" b="1" dirty="0">
                        <a:effectLst/>
                        <a:latin typeface="Calibri"/>
                        <a:ea typeface="Calibri"/>
                        <a:cs typeface="Times New Roman"/>
                      </a:endParaRPr>
                    </a:p>
                  </a:txBody>
                  <a:tcPr marL="90033" marR="900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c>
                  <a:txBody>
                    <a:bodyPr/>
                    <a:lstStyle/>
                    <a:p>
                      <a:pPr algn="l" fontAlgn="base">
                        <a:lnSpc>
                          <a:spcPct val="115000"/>
                        </a:lnSpc>
                        <a:spcAft>
                          <a:spcPts val="0"/>
                        </a:spcAft>
                      </a:pPr>
                      <a:r>
                        <a:rPr lang="en-GB" sz="1400">
                          <a:effectLst/>
                          <a:latin typeface="Cambria"/>
                          <a:ea typeface="Calibri"/>
                          <a:cs typeface="Times New Roman"/>
                        </a:rPr>
                        <a:t>Mercator</a:t>
                      </a:r>
                      <a:endParaRPr lang="en-GB" sz="1600">
                        <a:effectLst/>
                        <a:latin typeface="Calibri"/>
                        <a:ea typeface="Calibri"/>
                        <a:cs typeface="Times New Roman"/>
                      </a:endParaRPr>
                    </a:p>
                  </a:txBody>
                  <a:tcPr marL="90033" marR="900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400" b="1" dirty="0">
                          <a:effectLst/>
                          <a:latin typeface="Cambria"/>
                          <a:ea typeface="Calibri"/>
                          <a:cs typeface="Times New Roman"/>
                        </a:rPr>
                        <a:t>K7-ODA</a:t>
                      </a:r>
                      <a:endParaRPr lang="en-GB" sz="1600" b="1" dirty="0">
                        <a:effectLst/>
                        <a:latin typeface="Calibri"/>
                        <a:ea typeface="Calibri"/>
                        <a:cs typeface="Times New Roman"/>
                      </a:endParaRPr>
                    </a:p>
                  </a:txBody>
                  <a:tcPr marL="90033" marR="900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c>
                  <a:txBody>
                    <a:bodyPr/>
                    <a:lstStyle/>
                    <a:p>
                      <a:pPr algn="l">
                        <a:lnSpc>
                          <a:spcPct val="115000"/>
                        </a:lnSpc>
                        <a:spcAft>
                          <a:spcPts val="0"/>
                        </a:spcAft>
                      </a:pPr>
                      <a:r>
                        <a:rPr lang="en-GB" sz="1400">
                          <a:effectLst/>
                          <a:latin typeface="Cambria"/>
                          <a:ea typeface="Calibri"/>
                          <a:cs typeface="Times New Roman"/>
                        </a:rPr>
                        <a:t>JAMSTEC</a:t>
                      </a:r>
                      <a:endParaRPr lang="en-GB" sz="1600">
                        <a:effectLst/>
                        <a:latin typeface="Calibri"/>
                        <a:ea typeface="Calibri"/>
                        <a:cs typeface="Times New Roman"/>
                      </a:endParaRPr>
                    </a:p>
                  </a:txBody>
                  <a:tcPr marL="90033" marR="900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1829">
                <a:tc>
                  <a:txBody>
                    <a:bodyPr/>
                    <a:lstStyle/>
                    <a:p>
                      <a:pPr algn="l" fontAlgn="base">
                        <a:lnSpc>
                          <a:spcPct val="115000"/>
                        </a:lnSpc>
                        <a:spcAft>
                          <a:spcPts val="0"/>
                        </a:spcAft>
                      </a:pPr>
                      <a:r>
                        <a:rPr lang="en-GB" sz="1400" b="1" dirty="0">
                          <a:effectLst/>
                          <a:latin typeface="Cambria"/>
                          <a:ea typeface="Calibri"/>
                          <a:cs typeface="Times New Roman"/>
                        </a:rPr>
                        <a:t>C-GLORS</a:t>
                      </a:r>
                      <a:endParaRPr lang="en-GB" sz="1600" b="1" dirty="0">
                        <a:effectLst/>
                        <a:latin typeface="Calibri"/>
                        <a:ea typeface="Calibri"/>
                        <a:cs typeface="Times New Roman"/>
                      </a:endParaRPr>
                    </a:p>
                  </a:txBody>
                  <a:tcPr marL="90033" marR="900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c>
                  <a:txBody>
                    <a:bodyPr/>
                    <a:lstStyle/>
                    <a:p>
                      <a:pPr algn="l" fontAlgn="base">
                        <a:lnSpc>
                          <a:spcPct val="115000"/>
                        </a:lnSpc>
                        <a:spcAft>
                          <a:spcPts val="0"/>
                        </a:spcAft>
                      </a:pPr>
                      <a:r>
                        <a:rPr lang="en-GB" sz="1400">
                          <a:effectLst/>
                          <a:latin typeface="Cambria"/>
                          <a:ea typeface="Calibri"/>
                          <a:cs typeface="Times New Roman"/>
                        </a:rPr>
                        <a:t>CMCC</a:t>
                      </a:r>
                      <a:endParaRPr lang="en-GB" sz="1600">
                        <a:effectLst/>
                        <a:latin typeface="Calibri"/>
                        <a:ea typeface="Calibri"/>
                        <a:cs typeface="Times New Roman"/>
                      </a:endParaRPr>
                    </a:p>
                  </a:txBody>
                  <a:tcPr marL="90033" marR="900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400" b="1" dirty="0">
                          <a:effectLst/>
                          <a:latin typeface="Cambria"/>
                          <a:ea typeface="Calibri"/>
                          <a:cs typeface="Times New Roman"/>
                        </a:rPr>
                        <a:t>K7-CDA</a:t>
                      </a:r>
                      <a:endParaRPr lang="en-GB" sz="1600" b="1" dirty="0">
                        <a:effectLst/>
                        <a:latin typeface="Calibri"/>
                        <a:ea typeface="Calibri"/>
                        <a:cs typeface="Times New Roman"/>
                      </a:endParaRPr>
                    </a:p>
                  </a:txBody>
                  <a:tcPr marL="90033" marR="900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c>
                  <a:txBody>
                    <a:bodyPr/>
                    <a:lstStyle/>
                    <a:p>
                      <a:pPr algn="l">
                        <a:lnSpc>
                          <a:spcPct val="115000"/>
                        </a:lnSpc>
                        <a:spcAft>
                          <a:spcPts val="0"/>
                        </a:spcAft>
                      </a:pPr>
                      <a:r>
                        <a:rPr lang="en-GB" sz="1400">
                          <a:effectLst/>
                          <a:latin typeface="Cambria"/>
                          <a:ea typeface="Calibri"/>
                          <a:cs typeface="Times New Roman"/>
                        </a:rPr>
                        <a:t>JAMSTEC</a:t>
                      </a:r>
                      <a:endParaRPr lang="en-GB" sz="1600">
                        <a:effectLst/>
                        <a:latin typeface="Calibri"/>
                        <a:ea typeface="Calibri"/>
                        <a:cs typeface="Times New Roman"/>
                      </a:endParaRPr>
                    </a:p>
                  </a:txBody>
                  <a:tcPr marL="90033" marR="900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19854">
                <a:tc>
                  <a:txBody>
                    <a:bodyPr/>
                    <a:lstStyle/>
                    <a:p>
                      <a:pPr algn="l" fontAlgn="base">
                        <a:lnSpc>
                          <a:spcPct val="115000"/>
                        </a:lnSpc>
                        <a:spcAft>
                          <a:spcPts val="0"/>
                        </a:spcAft>
                      </a:pPr>
                      <a:r>
                        <a:rPr lang="en-GB" sz="1400" b="1" dirty="0">
                          <a:effectLst/>
                          <a:latin typeface="Cambria"/>
                          <a:ea typeface="Calibri"/>
                          <a:cs typeface="Times New Roman"/>
                        </a:rPr>
                        <a:t>UR025.4</a:t>
                      </a:r>
                      <a:endParaRPr lang="en-GB" sz="1600" b="1" dirty="0">
                        <a:effectLst/>
                        <a:latin typeface="Calibri"/>
                        <a:ea typeface="Calibri"/>
                        <a:cs typeface="Times New Roman"/>
                      </a:endParaRPr>
                    </a:p>
                  </a:txBody>
                  <a:tcPr marL="90033" marR="900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c>
                  <a:txBody>
                    <a:bodyPr/>
                    <a:lstStyle/>
                    <a:p>
                      <a:pPr algn="l" fontAlgn="base">
                        <a:lnSpc>
                          <a:spcPct val="115000"/>
                        </a:lnSpc>
                        <a:spcAft>
                          <a:spcPts val="0"/>
                        </a:spcAft>
                      </a:pPr>
                      <a:r>
                        <a:rPr lang="en-GB" sz="1400">
                          <a:effectLst/>
                          <a:latin typeface="Cambria"/>
                          <a:ea typeface="Calibri"/>
                          <a:cs typeface="Times New Roman"/>
                        </a:rPr>
                        <a:t>Reading University</a:t>
                      </a:r>
                      <a:endParaRPr lang="en-GB" sz="1600">
                        <a:effectLst/>
                        <a:latin typeface="Calibri"/>
                        <a:ea typeface="Calibri"/>
                        <a:cs typeface="Times New Roman"/>
                      </a:endParaRPr>
                    </a:p>
                  </a:txBody>
                  <a:tcPr marL="90033" marR="900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600" b="1" dirty="0">
                          <a:effectLst/>
                          <a:latin typeface="Calibri"/>
                          <a:ea typeface="Calibri"/>
                          <a:cs typeface="Times New Roman"/>
                        </a:rPr>
                        <a:t> </a:t>
                      </a:r>
                    </a:p>
                  </a:txBody>
                  <a:tcPr marL="90033" marR="900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c>
                  <a:txBody>
                    <a:bodyPr/>
                    <a:lstStyle/>
                    <a:p>
                      <a:pPr algn="l">
                        <a:lnSpc>
                          <a:spcPct val="115000"/>
                        </a:lnSpc>
                        <a:spcAft>
                          <a:spcPts val="0"/>
                        </a:spcAft>
                      </a:pPr>
                      <a:r>
                        <a:rPr lang="en-GB" sz="1600">
                          <a:effectLst/>
                          <a:latin typeface="Calibri"/>
                          <a:ea typeface="Calibri"/>
                          <a:cs typeface="Times New Roman"/>
                        </a:rPr>
                        <a:t> </a:t>
                      </a:r>
                    </a:p>
                  </a:txBody>
                  <a:tcPr marL="90033" marR="900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1829">
                <a:tc>
                  <a:txBody>
                    <a:bodyPr/>
                    <a:lstStyle/>
                    <a:p>
                      <a:pPr algn="l" fontAlgn="base">
                        <a:lnSpc>
                          <a:spcPct val="115000"/>
                        </a:lnSpc>
                        <a:spcAft>
                          <a:spcPts val="0"/>
                        </a:spcAft>
                      </a:pPr>
                      <a:r>
                        <a:rPr lang="en-GB" sz="1400" b="1" dirty="0">
                          <a:effectLst/>
                          <a:latin typeface="Cambria"/>
                          <a:ea typeface="Calibri"/>
                          <a:cs typeface="Times New Roman"/>
                        </a:rPr>
                        <a:t>GEOS5</a:t>
                      </a:r>
                      <a:endParaRPr lang="en-GB" sz="1600" b="1" dirty="0">
                        <a:effectLst/>
                        <a:latin typeface="Calibri"/>
                        <a:ea typeface="Calibri"/>
                        <a:cs typeface="Times New Roman"/>
                      </a:endParaRPr>
                    </a:p>
                  </a:txBody>
                  <a:tcPr marL="90033" marR="900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c>
                  <a:txBody>
                    <a:bodyPr/>
                    <a:lstStyle/>
                    <a:p>
                      <a:pPr algn="l" fontAlgn="base">
                        <a:lnSpc>
                          <a:spcPct val="115000"/>
                        </a:lnSpc>
                        <a:spcAft>
                          <a:spcPts val="0"/>
                        </a:spcAft>
                      </a:pPr>
                      <a:r>
                        <a:rPr lang="en-GB" sz="1400">
                          <a:effectLst/>
                          <a:latin typeface="Cambria"/>
                          <a:ea typeface="Calibri"/>
                          <a:cs typeface="Times New Roman"/>
                        </a:rPr>
                        <a:t>NASA/GMAO</a:t>
                      </a:r>
                      <a:endParaRPr lang="en-GB" sz="1600">
                        <a:effectLst/>
                        <a:latin typeface="Calibri"/>
                        <a:ea typeface="Calibri"/>
                        <a:cs typeface="Times New Roman"/>
                      </a:endParaRPr>
                    </a:p>
                  </a:txBody>
                  <a:tcPr marL="90033" marR="900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400" b="1" dirty="0">
                          <a:solidFill>
                            <a:srgbClr val="17365D"/>
                          </a:solidFill>
                          <a:effectLst/>
                          <a:latin typeface="Cambria"/>
                          <a:ea typeface="Calibri"/>
                          <a:cs typeface="Times New Roman"/>
                        </a:rPr>
                        <a:t>ARMOR3D</a:t>
                      </a:r>
                      <a:endParaRPr lang="en-GB" sz="1600" b="1" dirty="0">
                        <a:effectLst/>
                        <a:latin typeface="Calibri"/>
                        <a:ea typeface="Calibri"/>
                        <a:cs typeface="Times New Roman"/>
                      </a:endParaRPr>
                    </a:p>
                  </a:txBody>
                  <a:tcPr marL="90033" marR="900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c>
                  <a:txBody>
                    <a:bodyPr/>
                    <a:lstStyle/>
                    <a:p>
                      <a:pPr algn="l">
                        <a:lnSpc>
                          <a:spcPct val="115000"/>
                        </a:lnSpc>
                        <a:spcAft>
                          <a:spcPts val="0"/>
                        </a:spcAft>
                      </a:pPr>
                      <a:r>
                        <a:rPr lang="en-GB" sz="1400" dirty="0">
                          <a:effectLst/>
                          <a:latin typeface="Cambria"/>
                          <a:ea typeface="Calibri"/>
                          <a:cs typeface="Times New Roman"/>
                        </a:rPr>
                        <a:t>CLS (</a:t>
                      </a:r>
                      <a:r>
                        <a:rPr lang="en-GB" sz="1400" dirty="0" smtClean="0">
                          <a:effectLst/>
                          <a:latin typeface="Cambria"/>
                          <a:ea typeface="Calibri"/>
                          <a:cs typeface="Times New Roman"/>
                        </a:rPr>
                        <a:t>T/S/SLA)</a:t>
                      </a:r>
                      <a:endParaRPr lang="en-GB" sz="1600" dirty="0">
                        <a:effectLst/>
                        <a:latin typeface="Calibri"/>
                        <a:ea typeface="Calibri"/>
                        <a:cs typeface="Times New Roman"/>
                      </a:endParaRPr>
                    </a:p>
                  </a:txBody>
                  <a:tcPr marL="90033" marR="900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81829">
                <a:tc>
                  <a:txBody>
                    <a:bodyPr/>
                    <a:lstStyle/>
                    <a:p>
                      <a:pPr algn="l" fontAlgn="base">
                        <a:lnSpc>
                          <a:spcPct val="115000"/>
                        </a:lnSpc>
                        <a:spcAft>
                          <a:spcPts val="0"/>
                        </a:spcAft>
                      </a:pPr>
                      <a:r>
                        <a:rPr lang="en-GB" sz="1400" b="1" dirty="0">
                          <a:effectLst/>
                          <a:latin typeface="Cambria"/>
                          <a:ea typeface="Calibri"/>
                          <a:cs typeface="Times New Roman"/>
                        </a:rPr>
                        <a:t>ECDA</a:t>
                      </a:r>
                      <a:endParaRPr lang="en-GB" sz="1600" b="1" dirty="0">
                        <a:effectLst/>
                        <a:latin typeface="Calibri"/>
                        <a:ea typeface="Calibri"/>
                        <a:cs typeface="Times New Roman"/>
                      </a:endParaRPr>
                    </a:p>
                  </a:txBody>
                  <a:tcPr marL="90033" marR="900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c>
                  <a:txBody>
                    <a:bodyPr/>
                    <a:lstStyle/>
                    <a:p>
                      <a:pPr algn="l" fontAlgn="base">
                        <a:lnSpc>
                          <a:spcPct val="115000"/>
                        </a:lnSpc>
                        <a:spcAft>
                          <a:spcPts val="0"/>
                        </a:spcAft>
                      </a:pPr>
                      <a:r>
                        <a:rPr lang="en-GB" sz="1400">
                          <a:effectLst/>
                          <a:latin typeface="Cambria"/>
                          <a:ea typeface="Calibri"/>
                          <a:cs typeface="Times New Roman"/>
                        </a:rPr>
                        <a:t>GFDL</a:t>
                      </a:r>
                      <a:endParaRPr lang="en-GB" sz="1600">
                        <a:effectLst/>
                        <a:latin typeface="Calibri"/>
                        <a:ea typeface="Calibri"/>
                        <a:cs typeface="Times New Roman"/>
                      </a:endParaRPr>
                    </a:p>
                  </a:txBody>
                  <a:tcPr marL="90033" marR="900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400" b="1" dirty="0">
                          <a:solidFill>
                            <a:srgbClr val="17365D"/>
                          </a:solidFill>
                          <a:effectLst/>
                          <a:latin typeface="Cambria"/>
                          <a:ea typeface="Calibri"/>
                          <a:cs typeface="Times New Roman"/>
                        </a:rPr>
                        <a:t>NODC</a:t>
                      </a:r>
                      <a:endParaRPr lang="en-GB" sz="1600" b="1" dirty="0">
                        <a:effectLst/>
                        <a:latin typeface="Calibri"/>
                        <a:ea typeface="Calibri"/>
                        <a:cs typeface="Times New Roman"/>
                      </a:endParaRPr>
                    </a:p>
                  </a:txBody>
                  <a:tcPr marL="90033" marR="900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c>
                  <a:txBody>
                    <a:bodyPr/>
                    <a:lstStyle/>
                    <a:p>
                      <a:pPr algn="l">
                        <a:lnSpc>
                          <a:spcPct val="115000"/>
                        </a:lnSpc>
                        <a:spcAft>
                          <a:spcPts val="0"/>
                        </a:spcAft>
                      </a:pPr>
                      <a:r>
                        <a:rPr lang="en-GB" sz="1400" dirty="0">
                          <a:effectLst/>
                          <a:latin typeface="Cambria"/>
                          <a:ea typeface="Calibri"/>
                          <a:cs typeface="Times New Roman"/>
                        </a:rPr>
                        <a:t>NOAA (</a:t>
                      </a:r>
                      <a:r>
                        <a:rPr lang="en-GB" sz="1400" dirty="0" smtClean="0">
                          <a:effectLst/>
                          <a:latin typeface="Cambria"/>
                          <a:ea typeface="Calibri"/>
                          <a:cs typeface="Times New Roman"/>
                        </a:rPr>
                        <a:t>T/S )</a:t>
                      </a:r>
                      <a:endParaRPr lang="en-GB" sz="1600" dirty="0">
                        <a:effectLst/>
                        <a:latin typeface="Calibri"/>
                        <a:ea typeface="Calibri"/>
                        <a:cs typeface="Times New Roman"/>
                      </a:endParaRPr>
                    </a:p>
                  </a:txBody>
                  <a:tcPr marL="90033" marR="900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719854">
                <a:tc>
                  <a:txBody>
                    <a:bodyPr/>
                    <a:lstStyle/>
                    <a:p>
                      <a:pPr algn="l" fontAlgn="base">
                        <a:lnSpc>
                          <a:spcPct val="115000"/>
                        </a:lnSpc>
                        <a:spcAft>
                          <a:spcPts val="0"/>
                        </a:spcAft>
                      </a:pPr>
                      <a:r>
                        <a:rPr lang="en-GB" sz="1400" b="1" dirty="0">
                          <a:effectLst/>
                          <a:latin typeface="Cambria"/>
                          <a:ea typeface="Calibri"/>
                          <a:cs typeface="Times New Roman"/>
                        </a:rPr>
                        <a:t>SODA</a:t>
                      </a:r>
                      <a:endParaRPr lang="en-GB" sz="1600" b="1" dirty="0">
                        <a:effectLst/>
                        <a:latin typeface="Calibri"/>
                        <a:ea typeface="Calibri"/>
                        <a:cs typeface="Times New Roman"/>
                      </a:endParaRPr>
                    </a:p>
                  </a:txBody>
                  <a:tcPr marL="90033" marR="900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c>
                  <a:txBody>
                    <a:bodyPr/>
                    <a:lstStyle/>
                    <a:p>
                      <a:pPr algn="l" fontAlgn="base">
                        <a:lnSpc>
                          <a:spcPct val="115000"/>
                        </a:lnSpc>
                        <a:spcAft>
                          <a:spcPts val="0"/>
                        </a:spcAft>
                      </a:pPr>
                      <a:r>
                        <a:rPr lang="en-GB" sz="1400">
                          <a:effectLst/>
                          <a:latin typeface="Cambria"/>
                          <a:ea typeface="Calibri"/>
                          <a:cs typeface="Times New Roman"/>
                        </a:rPr>
                        <a:t>University Meryland</a:t>
                      </a:r>
                      <a:endParaRPr lang="en-GB" sz="1600">
                        <a:effectLst/>
                        <a:latin typeface="Calibri"/>
                        <a:ea typeface="Calibri"/>
                        <a:cs typeface="Times New Roman"/>
                      </a:endParaRPr>
                    </a:p>
                  </a:txBody>
                  <a:tcPr marL="90033" marR="900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400" b="1" dirty="0">
                          <a:solidFill>
                            <a:srgbClr val="17365D"/>
                          </a:solidFill>
                          <a:effectLst/>
                          <a:latin typeface="Cambria"/>
                          <a:ea typeface="Calibri"/>
                          <a:cs typeface="Times New Roman"/>
                        </a:rPr>
                        <a:t>EN3</a:t>
                      </a:r>
                      <a:endParaRPr lang="en-GB" sz="1600" b="1" dirty="0">
                        <a:effectLst/>
                        <a:latin typeface="Calibri"/>
                        <a:ea typeface="Calibri"/>
                        <a:cs typeface="Times New Roman"/>
                      </a:endParaRPr>
                    </a:p>
                  </a:txBody>
                  <a:tcPr marL="90033" marR="900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c>
                  <a:txBody>
                    <a:bodyPr/>
                    <a:lstStyle/>
                    <a:p>
                      <a:pPr algn="l">
                        <a:lnSpc>
                          <a:spcPct val="115000"/>
                        </a:lnSpc>
                        <a:spcAft>
                          <a:spcPts val="0"/>
                        </a:spcAft>
                      </a:pPr>
                      <a:r>
                        <a:rPr lang="en-GB" sz="1400" dirty="0" err="1">
                          <a:effectLst/>
                          <a:latin typeface="Cambria"/>
                          <a:ea typeface="Calibri"/>
                          <a:cs typeface="Times New Roman"/>
                        </a:rPr>
                        <a:t>MetOffice</a:t>
                      </a:r>
                      <a:r>
                        <a:rPr lang="en-GB" sz="1400" dirty="0">
                          <a:effectLst/>
                          <a:latin typeface="Cambria"/>
                          <a:ea typeface="Calibri"/>
                          <a:cs typeface="Times New Roman"/>
                        </a:rPr>
                        <a:t> (</a:t>
                      </a:r>
                      <a:r>
                        <a:rPr lang="en-GB" sz="1400" dirty="0" smtClean="0">
                          <a:effectLst/>
                          <a:latin typeface="Cambria"/>
                          <a:ea typeface="Calibri"/>
                          <a:cs typeface="Times New Roman"/>
                        </a:rPr>
                        <a:t>T/S )</a:t>
                      </a:r>
                      <a:endParaRPr lang="en-GB" sz="1600" dirty="0">
                        <a:effectLst/>
                        <a:latin typeface="Calibri"/>
                        <a:ea typeface="Calibri"/>
                        <a:cs typeface="Times New Roman"/>
                      </a:endParaRPr>
                    </a:p>
                  </a:txBody>
                  <a:tcPr marL="90033" marR="900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719854">
                <a:tc>
                  <a:txBody>
                    <a:bodyPr/>
                    <a:lstStyle/>
                    <a:p>
                      <a:pPr algn="l" fontAlgn="base">
                        <a:lnSpc>
                          <a:spcPct val="115000"/>
                        </a:lnSpc>
                        <a:spcAft>
                          <a:spcPts val="0"/>
                        </a:spcAft>
                      </a:pPr>
                      <a:r>
                        <a:rPr lang="en-GB" sz="1400" b="1" dirty="0">
                          <a:effectLst/>
                          <a:latin typeface="Cambria"/>
                          <a:ea typeface="Calibri"/>
                          <a:cs typeface="Times New Roman"/>
                        </a:rPr>
                        <a:t>ECCO-NRT</a:t>
                      </a:r>
                      <a:endParaRPr lang="en-GB" sz="1600" b="1" dirty="0">
                        <a:effectLst/>
                        <a:latin typeface="Calibri"/>
                        <a:ea typeface="Calibri"/>
                        <a:cs typeface="Times New Roman"/>
                      </a:endParaRPr>
                    </a:p>
                  </a:txBody>
                  <a:tcPr marL="90033" marR="900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c>
                  <a:txBody>
                    <a:bodyPr/>
                    <a:lstStyle/>
                    <a:p>
                      <a:pPr algn="l" fontAlgn="base">
                        <a:lnSpc>
                          <a:spcPct val="115000"/>
                        </a:lnSpc>
                        <a:spcAft>
                          <a:spcPts val="0"/>
                        </a:spcAft>
                      </a:pPr>
                      <a:r>
                        <a:rPr lang="en-GB" sz="1400" dirty="0">
                          <a:effectLst/>
                          <a:latin typeface="Cambria"/>
                          <a:ea typeface="Calibri"/>
                          <a:cs typeface="Times New Roman"/>
                        </a:rPr>
                        <a:t>NASA/JPL</a:t>
                      </a:r>
                      <a:endParaRPr lang="en-GB" sz="1600" dirty="0">
                        <a:effectLst/>
                        <a:latin typeface="Calibri"/>
                        <a:ea typeface="Calibri"/>
                        <a:cs typeface="Times New Roman"/>
                      </a:endParaRPr>
                    </a:p>
                  </a:txBody>
                  <a:tcPr marL="90033" marR="900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400" b="1" dirty="0">
                          <a:solidFill>
                            <a:srgbClr val="17365D"/>
                          </a:solidFill>
                          <a:effectLst/>
                          <a:latin typeface="Cambria"/>
                          <a:ea typeface="Calibri"/>
                          <a:cs typeface="Times New Roman"/>
                        </a:rPr>
                        <a:t>LEGOS</a:t>
                      </a:r>
                      <a:endParaRPr lang="en-GB" sz="1600" b="1" dirty="0">
                        <a:effectLst/>
                        <a:latin typeface="Calibri"/>
                        <a:ea typeface="Calibri"/>
                        <a:cs typeface="Times New Roman"/>
                      </a:endParaRPr>
                    </a:p>
                  </a:txBody>
                  <a:tcPr marL="90033" marR="900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c>
                  <a:txBody>
                    <a:bodyPr/>
                    <a:lstStyle/>
                    <a:p>
                      <a:pPr algn="l">
                        <a:lnSpc>
                          <a:spcPct val="115000"/>
                        </a:lnSpc>
                        <a:spcAft>
                          <a:spcPts val="0"/>
                        </a:spcAft>
                      </a:pPr>
                      <a:r>
                        <a:rPr lang="en-GB" sz="1400" dirty="0">
                          <a:effectLst/>
                          <a:latin typeface="Cambria"/>
                          <a:ea typeface="Calibri"/>
                          <a:cs typeface="Times New Roman"/>
                        </a:rPr>
                        <a:t>LEGOS (</a:t>
                      </a:r>
                      <a:r>
                        <a:rPr lang="en-GB" sz="1400" dirty="0" smtClean="0">
                          <a:effectLst/>
                          <a:latin typeface="Cambria"/>
                          <a:ea typeface="Calibri"/>
                          <a:cs typeface="Times New Roman"/>
                        </a:rPr>
                        <a:t>SLA)</a:t>
                      </a:r>
                      <a:endParaRPr lang="en-GB" sz="1600" dirty="0">
                        <a:effectLst/>
                        <a:latin typeface="Calibri"/>
                        <a:ea typeface="Calibri"/>
                        <a:cs typeface="Times New Roman"/>
                      </a:endParaRPr>
                    </a:p>
                  </a:txBody>
                  <a:tcPr marL="90033" marR="900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sp>
        <p:nvSpPr>
          <p:cNvPr id="10" name="Rectangle 3"/>
          <p:cNvSpPr>
            <a:spLocks/>
          </p:cNvSpPr>
          <p:nvPr/>
        </p:nvSpPr>
        <p:spPr bwMode="auto">
          <a:xfrm>
            <a:off x="136525" y="76200"/>
            <a:ext cx="112014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l"/>
            <a:r>
              <a:rPr lang="en-US" sz="4800" dirty="0" smtClean="0">
                <a:solidFill>
                  <a:srgbClr val="FFFFFF"/>
                </a:solidFill>
                <a:ea typeface="ＭＳ Ｐゴシック" charset="0"/>
                <a:cs typeface="Gill Sans Light" charset="0"/>
              </a:rPr>
              <a:t>Ocean Synthesis</a:t>
            </a:r>
            <a:endParaRPr lang="en-US" sz="4800" dirty="0">
              <a:solidFill>
                <a:srgbClr val="FFFFFF"/>
              </a:solidFill>
              <a:ea typeface="ＭＳ Ｐゴシック" charset="0"/>
              <a:cs typeface="Gill Sans Light" charset="0"/>
            </a:endParaRPr>
          </a:p>
        </p:txBody>
      </p:sp>
      <p:sp>
        <p:nvSpPr>
          <p:cNvPr id="2" name="TextBox 1"/>
          <p:cNvSpPr txBox="1"/>
          <p:nvPr/>
        </p:nvSpPr>
        <p:spPr>
          <a:xfrm>
            <a:off x="563442" y="9383107"/>
            <a:ext cx="2211200" cy="307777"/>
          </a:xfrm>
          <a:prstGeom prst="rect">
            <a:avLst/>
          </a:prstGeom>
          <a:noFill/>
        </p:spPr>
        <p:txBody>
          <a:bodyPr wrap="none" rtlCol="0">
            <a:spAutoFit/>
          </a:bodyPr>
          <a:lstStyle/>
          <a:p>
            <a:r>
              <a:rPr lang="en-US" sz="1400" dirty="0" smtClean="0">
                <a:latin typeface="Gill Sans"/>
                <a:cs typeface="Gill Sans"/>
              </a:rPr>
              <a:t>Source: Magdalena, ECMWF</a:t>
            </a:r>
            <a:endParaRPr lang="en-US" sz="1400" dirty="0">
              <a:latin typeface="Gill Sans"/>
              <a:cs typeface="Gill Sans"/>
            </a:endParaRPr>
          </a:p>
        </p:txBody>
      </p:sp>
    </p:spTree>
    <p:extLst>
      <p:ext uri="{BB962C8B-B14F-4D97-AF65-F5344CB8AC3E}">
        <p14:creationId xmlns:p14="http://schemas.microsoft.com/office/powerpoint/2010/main" val="418732867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p:cNvSpPr>
            <a:spLocks/>
          </p:cNvSpPr>
          <p:nvPr/>
        </p:nvSpPr>
        <p:spPr bwMode="auto">
          <a:xfrm>
            <a:off x="885776" y="4084712"/>
            <a:ext cx="112014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7200" dirty="0" smtClean="0">
                <a:solidFill>
                  <a:schemeClr val="tx1"/>
                </a:solidFill>
                <a:ea typeface="ＭＳ Ｐゴシック" charset="0"/>
                <a:cs typeface="Gill Sans Light" charset="0"/>
              </a:rPr>
              <a:t>Data Quality</a:t>
            </a:r>
            <a:endParaRPr lang="en-US" sz="7200" dirty="0">
              <a:solidFill>
                <a:schemeClr val="tx1"/>
              </a:solidFill>
              <a:ea typeface="ＭＳ Ｐゴシック" charset="0"/>
              <a:cs typeface="Gill Sans Light" charset="0"/>
            </a:endParaRPr>
          </a:p>
        </p:txBody>
      </p:sp>
    </p:spTree>
    <p:extLst>
      <p:ext uri="{BB962C8B-B14F-4D97-AF65-F5344CB8AC3E}">
        <p14:creationId xmlns:p14="http://schemas.microsoft.com/office/powerpoint/2010/main" val="252028885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1"/>
          <p:cNvPicPr>
            <a:picLocks noChangeArrowheads="1"/>
          </p:cNvPicPr>
          <p:nvPr/>
        </p:nvPicPr>
        <p:blipFill>
          <a:blip r:embed="rId2">
            <a:extLst>
              <a:ext uri="{28A0092B-C50C-407E-A947-70E740481C1C}">
                <a14:useLocalDpi xmlns:a14="http://schemas.microsoft.com/office/drawing/2010/main" val="0"/>
              </a:ext>
            </a:extLst>
          </a:blip>
          <a:srcRect l="3197" t="12721" r="4820" b="17274"/>
          <a:stretch>
            <a:fillRect/>
          </a:stretch>
        </p:blipFill>
        <p:spPr bwMode="auto">
          <a:xfrm>
            <a:off x="8878664" y="6316960"/>
            <a:ext cx="4660900" cy="265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56322" name="Picture 2"/>
          <p:cNvPicPr>
            <a:picLocks noChangeArrowheads="1"/>
          </p:cNvPicPr>
          <p:nvPr/>
        </p:nvPicPr>
        <p:blipFill>
          <a:blip r:embed="rId3">
            <a:extLst>
              <a:ext uri="{28A0092B-C50C-407E-A947-70E740481C1C}">
                <a14:useLocalDpi xmlns:a14="http://schemas.microsoft.com/office/drawing/2010/main" val="0"/>
              </a:ext>
            </a:extLst>
          </a:blip>
          <a:srcRect l="3214" t="12833" r="6427" b="17163"/>
          <a:stretch>
            <a:fillRect/>
          </a:stretch>
        </p:blipFill>
        <p:spPr bwMode="auto">
          <a:xfrm>
            <a:off x="4846216" y="6244952"/>
            <a:ext cx="4483100"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56323" name="Picture 3"/>
          <p:cNvPicPr>
            <a:picLocks noChangeArrowheads="1"/>
          </p:cNvPicPr>
          <p:nvPr/>
        </p:nvPicPr>
        <p:blipFill>
          <a:blip r:embed="rId4">
            <a:extLst>
              <a:ext uri="{28A0092B-C50C-407E-A947-70E740481C1C}">
                <a14:useLocalDpi xmlns:a14="http://schemas.microsoft.com/office/drawing/2010/main" val="0"/>
              </a:ext>
            </a:extLst>
          </a:blip>
          <a:srcRect l="3128" t="12833" r="6512" b="17163"/>
          <a:stretch>
            <a:fillRect/>
          </a:stretch>
        </p:blipFill>
        <p:spPr bwMode="auto">
          <a:xfrm>
            <a:off x="4918224" y="1132384"/>
            <a:ext cx="4546600" cy="276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56324" name="Picture 4"/>
          <p:cNvPicPr>
            <a:picLocks noChangeArrowheads="1"/>
          </p:cNvPicPr>
          <p:nvPr/>
        </p:nvPicPr>
        <p:blipFill>
          <a:blip r:embed="rId5">
            <a:extLst>
              <a:ext uri="{28A0092B-C50C-407E-A947-70E740481C1C}">
                <a14:useLocalDpi xmlns:a14="http://schemas.microsoft.com/office/drawing/2010/main" val="0"/>
              </a:ext>
            </a:extLst>
          </a:blip>
          <a:srcRect l="3214" t="12886" r="4820" b="19330"/>
          <a:stretch>
            <a:fillRect/>
          </a:stretch>
        </p:blipFill>
        <p:spPr bwMode="auto">
          <a:xfrm>
            <a:off x="4846216" y="3868688"/>
            <a:ext cx="4546600"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56325" name="Picture 5"/>
          <p:cNvPicPr>
            <a:picLocks noChangeArrowheads="1"/>
          </p:cNvPicPr>
          <p:nvPr/>
        </p:nvPicPr>
        <p:blipFill>
          <a:blip r:embed="rId6">
            <a:extLst>
              <a:ext uri="{28A0092B-C50C-407E-A947-70E740481C1C}">
                <a14:useLocalDpi xmlns:a14="http://schemas.microsoft.com/office/drawing/2010/main" val="0"/>
              </a:ext>
            </a:extLst>
          </a:blip>
          <a:srcRect l="3279" t="12854" r="4643" b="17145"/>
          <a:stretch>
            <a:fillRect/>
          </a:stretch>
        </p:blipFill>
        <p:spPr bwMode="auto">
          <a:xfrm>
            <a:off x="0" y="6388968"/>
            <a:ext cx="4991100"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56326" name="Picture 6"/>
          <p:cNvPicPr>
            <a:picLocks noChangeArrowheads="1"/>
          </p:cNvPicPr>
          <p:nvPr/>
        </p:nvPicPr>
        <p:blipFill>
          <a:blip r:embed="rId7">
            <a:extLst>
              <a:ext uri="{28A0092B-C50C-407E-A947-70E740481C1C}">
                <a14:useLocalDpi xmlns:a14="http://schemas.microsoft.com/office/drawing/2010/main" val="0"/>
              </a:ext>
            </a:extLst>
          </a:blip>
          <a:srcRect l="3296" t="17012" r="17593" b="23697"/>
          <a:stretch>
            <a:fillRect/>
          </a:stretch>
        </p:blipFill>
        <p:spPr bwMode="auto">
          <a:xfrm>
            <a:off x="0" y="1132384"/>
            <a:ext cx="4991100" cy="2743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56327" name="Picture 7"/>
          <p:cNvPicPr>
            <a:picLocks noChangeArrowheads="1"/>
          </p:cNvPicPr>
          <p:nvPr/>
        </p:nvPicPr>
        <p:blipFill>
          <a:blip r:embed="rId8">
            <a:extLst>
              <a:ext uri="{28A0092B-C50C-407E-A947-70E740481C1C}">
                <a14:useLocalDpi xmlns:a14="http://schemas.microsoft.com/office/drawing/2010/main" val="0"/>
              </a:ext>
            </a:extLst>
          </a:blip>
          <a:srcRect l="3279" t="12772" r="4643" b="17224"/>
          <a:stretch>
            <a:fillRect/>
          </a:stretch>
        </p:blipFill>
        <p:spPr bwMode="auto">
          <a:xfrm>
            <a:off x="5252" y="3796680"/>
            <a:ext cx="4991100" cy="2846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56328" name="Picture 8"/>
          <p:cNvPicPr>
            <a:picLocks noChangeArrowheads="1"/>
          </p:cNvPicPr>
          <p:nvPr/>
        </p:nvPicPr>
        <p:blipFill>
          <a:blip r:embed="rId7">
            <a:extLst>
              <a:ext uri="{28A0092B-C50C-407E-A947-70E740481C1C}">
                <a14:useLocalDpi xmlns:a14="http://schemas.microsoft.com/office/drawing/2010/main" val="0"/>
              </a:ext>
            </a:extLst>
          </a:blip>
          <a:srcRect l="80360" t="17140" r="6416" b="23569"/>
          <a:stretch>
            <a:fillRect/>
          </a:stretch>
        </p:blipFill>
        <p:spPr bwMode="auto">
          <a:xfrm>
            <a:off x="10494738" y="2397624"/>
            <a:ext cx="1012826" cy="341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56329" name="Rectangle 9"/>
          <p:cNvSpPr>
            <a:spLocks/>
          </p:cNvSpPr>
          <p:nvPr/>
        </p:nvSpPr>
        <p:spPr bwMode="auto">
          <a:xfrm>
            <a:off x="10358213" y="1832474"/>
            <a:ext cx="1295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nchor="ctr"/>
          <a:lstStyle/>
          <a:p>
            <a:pPr algn="ctr"/>
            <a:r>
              <a:rPr lang="en-US" sz="2800">
                <a:latin typeface="Helvetica" charset="0"/>
                <a:ea typeface="ＭＳ Ｐゴシック" charset="0"/>
                <a:cs typeface="Helvetica" charset="0"/>
                <a:sym typeface="Helvetica" charset="0"/>
              </a:rPr>
              <a:t>W m</a:t>
            </a:r>
            <a:r>
              <a:rPr lang="en-US" sz="2800" baseline="31000">
                <a:latin typeface="Helvetica" charset="0"/>
                <a:ea typeface="ＭＳ Ｐゴシック" charset="0"/>
                <a:cs typeface="Helvetica" charset="0"/>
                <a:sym typeface="Helvetica" charset="0"/>
              </a:rPr>
              <a:t>-2</a:t>
            </a:r>
          </a:p>
        </p:txBody>
      </p:sp>
      <p:sp>
        <p:nvSpPr>
          <p:cNvPr id="13" name="Rectangle 4"/>
          <p:cNvSpPr>
            <a:spLocks/>
          </p:cNvSpPr>
          <p:nvPr/>
        </p:nvSpPr>
        <p:spPr bwMode="auto">
          <a:xfrm>
            <a:off x="136525" y="76200"/>
            <a:ext cx="112014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l"/>
            <a:r>
              <a:rPr lang="en-US" sz="4800" dirty="0" smtClean="0">
                <a:solidFill>
                  <a:srgbClr val="FFFFFF"/>
                </a:solidFill>
                <a:ea typeface="ＭＳ Ｐゴシック" charset="0"/>
                <a:cs typeface="Gill Sans Light" charset="0"/>
              </a:rPr>
              <a:t>Inter-comparison of Fluxes (Latent)</a:t>
            </a:r>
            <a:endParaRPr lang="en-US" sz="4800" dirty="0">
              <a:solidFill>
                <a:srgbClr val="FFFFFF"/>
              </a:solidFill>
              <a:ea typeface="ＭＳ Ｐゴシック" charset="0"/>
              <a:cs typeface="Gill Sans Light" charset="0"/>
            </a:endParaRPr>
          </a:p>
        </p:txBody>
      </p:sp>
    </p:spTree>
    <p:extLst>
      <p:ext uri="{BB962C8B-B14F-4D97-AF65-F5344CB8AC3E}">
        <p14:creationId xmlns:p14="http://schemas.microsoft.com/office/powerpoint/2010/main" val="38460542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1"/>
          <p:cNvPicPr>
            <a:picLocks noChangeArrowheads="1"/>
          </p:cNvPicPr>
          <p:nvPr/>
        </p:nvPicPr>
        <p:blipFill>
          <a:blip r:embed="rId2">
            <a:extLst>
              <a:ext uri="{28A0092B-C50C-407E-A947-70E740481C1C}">
                <a14:useLocalDpi xmlns:a14="http://schemas.microsoft.com/office/drawing/2010/main" val="0"/>
              </a:ext>
            </a:extLst>
          </a:blip>
          <a:srcRect l="3214" t="12854" r="6427" b="17159"/>
          <a:stretch>
            <a:fillRect/>
          </a:stretch>
        </p:blipFill>
        <p:spPr bwMode="auto">
          <a:xfrm>
            <a:off x="8518624" y="6310063"/>
            <a:ext cx="4724400" cy="2743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57346" name="Picture 2"/>
          <p:cNvPicPr>
            <a:picLocks noChangeArrowheads="1"/>
          </p:cNvPicPr>
          <p:nvPr/>
        </p:nvPicPr>
        <p:blipFill>
          <a:blip r:embed="rId3">
            <a:extLst>
              <a:ext uri="{28A0092B-C50C-407E-A947-70E740481C1C}">
                <a14:useLocalDpi xmlns:a14="http://schemas.microsoft.com/office/drawing/2010/main" val="0"/>
              </a:ext>
            </a:extLst>
          </a:blip>
          <a:srcRect l="3212" t="12773" r="6429" b="17418"/>
          <a:stretch>
            <a:fillRect/>
          </a:stretch>
        </p:blipFill>
        <p:spPr bwMode="auto">
          <a:xfrm>
            <a:off x="4508426" y="6364783"/>
            <a:ext cx="4724400"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57347" name="Picture 3"/>
          <p:cNvPicPr>
            <a:picLocks noChangeArrowheads="1"/>
          </p:cNvPicPr>
          <p:nvPr/>
        </p:nvPicPr>
        <p:blipFill>
          <a:blip r:embed="rId4">
            <a:extLst>
              <a:ext uri="{28A0092B-C50C-407E-A947-70E740481C1C}">
                <a14:useLocalDpi xmlns:a14="http://schemas.microsoft.com/office/drawing/2010/main" val="0"/>
              </a:ext>
            </a:extLst>
          </a:blip>
          <a:srcRect l="3204" t="10712" r="6436" b="19284"/>
          <a:stretch>
            <a:fillRect/>
          </a:stretch>
        </p:blipFill>
        <p:spPr bwMode="auto">
          <a:xfrm>
            <a:off x="4540176" y="3683496"/>
            <a:ext cx="4724400" cy="2743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57348" name="Picture 4"/>
          <p:cNvPicPr>
            <a:picLocks noChangeArrowheads="1"/>
          </p:cNvPicPr>
          <p:nvPr/>
        </p:nvPicPr>
        <p:blipFill>
          <a:blip r:embed="rId5">
            <a:extLst>
              <a:ext uri="{28A0092B-C50C-407E-A947-70E740481C1C}">
                <a14:useLocalDpi xmlns:a14="http://schemas.microsoft.com/office/drawing/2010/main" val="0"/>
              </a:ext>
            </a:extLst>
          </a:blip>
          <a:srcRect l="3149" t="12856" r="6491" b="17140"/>
          <a:stretch>
            <a:fillRect/>
          </a:stretch>
        </p:blipFill>
        <p:spPr bwMode="auto">
          <a:xfrm>
            <a:off x="4521128" y="1132384"/>
            <a:ext cx="4737099" cy="271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57349" name="Picture 5"/>
          <p:cNvPicPr>
            <a:picLocks noChangeArrowheads="1"/>
          </p:cNvPicPr>
          <p:nvPr/>
        </p:nvPicPr>
        <p:blipFill>
          <a:blip r:embed="rId6">
            <a:extLst>
              <a:ext uri="{28A0092B-C50C-407E-A947-70E740481C1C}">
                <a14:useLocalDpi xmlns:a14="http://schemas.microsoft.com/office/drawing/2010/main" val="0"/>
              </a:ext>
            </a:extLst>
          </a:blip>
          <a:srcRect l="3232" t="17142" r="19264" b="21425"/>
          <a:stretch>
            <a:fillRect/>
          </a:stretch>
        </p:blipFill>
        <p:spPr bwMode="auto">
          <a:xfrm>
            <a:off x="-114300" y="1132384"/>
            <a:ext cx="4724400" cy="280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57350" name="Picture 6"/>
          <p:cNvPicPr>
            <a:picLocks noChangeArrowheads="1"/>
          </p:cNvPicPr>
          <p:nvPr/>
        </p:nvPicPr>
        <p:blipFill>
          <a:blip r:embed="rId7">
            <a:extLst>
              <a:ext uri="{28A0092B-C50C-407E-A947-70E740481C1C}">
                <a14:useLocalDpi xmlns:a14="http://schemas.microsoft.com/office/drawing/2010/main" val="0"/>
              </a:ext>
            </a:extLst>
          </a:blip>
          <a:srcRect l="3168" t="12744" r="6473" b="19411"/>
          <a:stretch>
            <a:fillRect/>
          </a:stretch>
        </p:blipFill>
        <p:spPr bwMode="auto">
          <a:xfrm>
            <a:off x="-122336" y="6388968"/>
            <a:ext cx="4737099"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57351" name="Picture 7"/>
          <p:cNvPicPr>
            <a:picLocks noChangeArrowheads="1"/>
          </p:cNvPicPr>
          <p:nvPr/>
        </p:nvPicPr>
        <p:blipFill>
          <a:blip r:embed="rId6">
            <a:extLst>
              <a:ext uri="{28A0092B-C50C-407E-A947-70E740481C1C}">
                <a14:useLocalDpi xmlns:a14="http://schemas.microsoft.com/office/drawing/2010/main" val="0"/>
              </a:ext>
            </a:extLst>
          </a:blip>
          <a:srcRect l="79758" t="17113" r="6537" b="21454"/>
          <a:stretch>
            <a:fillRect/>
          </a:stretch>
        </p:blipFill>
        <p:spPr bwMode="auto">
          <a:xfrm>
            <a:off x="10693327" y="1970583"/>
            <a:ext cx="1104900" cy="372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57352" name="Picture 8"/>
          <p:cNvPicPr>
            <a:picLocks noChangeArrowheads="1"/>
          </p:cNvPicPr>
          <p:nvPr/>
        </p:nvPicPr>
        <p:blipFill>
          <a:blip r:embed="rId8">
            <a:extLst>
              <a:ext uri="{28A0092B-C50C-407E-A947-70E740481C1C}">
                <a14:useLocalDpi xmlns:a14="http://schemas.microsoft.com/office/drawing/2010/main" val="0"/>
              </a:ext>
            </a:extLst>
          </a:blip>
          <a:srcRect l="3287" t="12756" r="6429" b="17241"/>
          <a:stretch>
            <a:fillRect/>
          </a:stretch>
        </p:blipFill>
        <p:spPr bwMode="auto">
          <a:xfrm>
            <a:off x="-88899" y="3810495"/>
            <a:ext cx="4737099" cy="275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57353" name="Rectangle 9"/>
          <p:cNvSpPr>
            <a:spLocks/>
          </p:cNvSpPr>
          <p:nvPr/>
        </p:nvSpPr>
        <p:spPr bwMode="auto">
          <a:xfrm>
            <a:off x="10607600" y="1753097"/>
            <a:ext cx="1295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nchor="ctr"/>
          <a:lstStyle/>
          <a:p>
            <a:pPr algn="ctr"/>
            <a:r>
              <a:rPr lang="en-US" sz="2800">
                <a:latin typeface="Helvetica" charset="0"/>
                <a:ea typeface="ＭＳ Ｐゴシック" charset="0"/>
                <a:cs typeface="Helvetica" charset="0"/>
                <a:sym typeface="Helvetica" charset="0"/>
              </a:rPr>
              <a:t>W m</a:t>
            </a:r>
            <a:r>
              <a:rPr lang="en-US" sz="2800" baseline="31000">
                <a:latin typeface="Helvetica" charset="0"/>
                <a:ea typeface="ＭＳ Ｐゴシック" charset="0"/>
                <a:cs typeface="Helvetica" charset="0"/>
                <a:sym typeface="Helvetica" charset="0"/>
              </a:rPr>
              <a:t>-2</a:t>
            </a:r>
          </a:p>
        </p:txBody>
      </p:sp>
      <p:sp>
        <p:nvSpPr>
          <p:cNvPr id="12" name="Rectangle 4"/>
          <p:cNvSpPr>
            <a:spLocks/>
          </p:cNvSpPr>
          <p:nvPr/>
        </p:nvSpPr>
        <p:spPr bwMode="auto">
          <a:xfrm>
            <a:off x="136525" y="76200"/>
            <a:ext cx="112014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l"/>
            <a:r>
              <a:rPr lang="en-US" sz="4800" dirty="0" smtClean="0">
                <a:solidFill>
                  <a:srgbClr val="FFFFFF"/>
                </a:solidFill>
                <a:ea typeface="ＭＳ Ｐゴシック" charset="0"/>
                <a:cs typeface="Gill Sans Light" charset="0"/>
              </a:rPr>
              <a:t>Inter-comparison of Fluxes (Sensible)</a:t>
            </a:r>
            <a:endParaRPr lang="en-US" sz="4800" dirty="0">
              <a:solidFill>
                <a:srgbClr val="FFFFFF"/>
              </a:solidFill>
              <a:ea typeface="ＭＳ Ｐゴシック" charset="0"/>
              <a:cs typeface="Gill Sans Light" charset="0"/>
            </a:endParaRPr>
          </a:p>
        </p:txBody>
      </p:sp>
    </p:spTree>
    <p:extLst>
      <p:ext uri="{BB962C8B-B14F-4D97-AF65-F5344CB8AC3E}">
        <p14:creationId xmlns:p14="http://schemas.microsoft.com/office/powerpoint/2010/main" val="12397097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4-05-05 at 13.43.5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18824" y="7613104"/>
            <a:ext cx="1371472" cy="1764184"/>
          </a:xfrm>
          <a:prstGeom prst="rect">
            <a:avLst/>
          </a:prstGeom>
        </p:spPr>
      </p:pic>
      <p:pic>
        <p:nvPicPr>
          <p:cNvPr id="3" name="Picture 2" descr="Screen Shot 2014-05-05 at 13.43.4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784" y="1204392"/>
            <a:ext cx="10945216" cy="6489328"/>
          </a:xfrm>
          <a:prstGeom prst="rect">
            <a:avLst/>
          </a:prstGeom>
        </p:spPr>
      </p:pic>
      <p:sp>
        <p:nvSpPr>
          <p:cNvPr id="14" name="Rectangle 10"/>
          <p:cNvSpPr>
            <a:spLocks/>
          </p:cNvSpPr>
          <p:nvPr/>
        </p:nvSpPr>
        <p:spPr bwMode="auto">
          <a:xfrm>
            <a:off x="428350" y="9413304"/>
            <a:ext cx="113604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400" dirty="0" smtClean="0">
                <a:solidFill>
                  <a:schemeClr val="tx1"/>
                </a:solidFill>
                <a:latin typeface="Gill Sans" charset="0"/>
                <a:ea typeface="ＭＳ Ｐゴシック" charset="0"/>
                <a:cs typeface="Gill Sans" charset="0"/>
                <a:sym typeface="Gill Sans" charset="0"/>
              </a:rPr>
              <a:t>Source</a:t>
            </a:r>
            <a:r>
              <a:rPr lang="en-US" sz="1400" dirty="0" smtClean="0">
                <a:solidFill>
                  <a:schemeClr val="tx1"/>
                </a:solidFill>
                <a:latin typeface="Gill Sans" charset="0"/>
                <a:ea typeface="ＭＳ Ｐゴシック" charset="0"/>
                <a:cs typeface="Gill Sans" charset="0"/>
                <a:sym typeface="Gill Sans" charset="0"/>
              </a:rPr>
              <a:t>: </a:t>
            </a:r>
            <a:r>
              <a:rPr lang="en-US" sz="1400" dirty="0" err="1" smtClean="0">
                <a:solidFill>
                  <a:schemeClr val="tx1"/>
                </a:solidFill>
                <a:latin typeface="Gill Sans" charset="0"/>
                <a:ea typeface="ＭＳ Ｐゴシック" charset="0"/>
                <a:cs typeface="Gill Sans" charset="0"/>
                <a:sym typeface="Gill Sans" charset="0"/>
              </a:rPr>
              <a:t>Lisan</a:t>
            </a:r>
            <a:r>
              <a:rPr lang="en-US" sz="1400" dirty="0" smtClean="0">
                <a:solidFill>
                  <a:schemeClr val="tx1"/>
                </a:solidFill>
                <a:latin typeface="Gill Sans" charset="0"/>
                <a:ea typeface="ＭＳ Ｐゴシック" charset="0"/>
                <a:cs typeface="Gill Sans" charset="0"/>
                <a:sym typeface="Gill Sans" charset="0"/>
              </a:rPr>
              <a:t> Yu</a:t>
            </a:r>
            <a:endParaRPr lang="en-US" sz="1400" dirty="0">
              <a:solidFill>
                <a:schemeClr val="tx1"/>
              </a:solidFill>
              <a:latin typeface="Gill Sans" charset="0"/>
              <a:ea typeface="ＭＳ Ｐゴシック" charset="0"/>
              <a:cs typeface="Gill Sans" charset="0"/>
              <a:sym typeface="Gill Sans" charset="0"/>
            </a:endParaRPr>
          </a:p>
        </p:txBody>
      </p:sp>
      <p:sp>
        <p:nvSpPr>
          <p:cNvPr id="15" name="Rectangle 4"/>
          <p:cNvSpPr>
            <a:spLocks/>
          </p:cNvSpPr>
          <p:nvPr/>
        </p:nvSpPr>
        <p:spPr bwMode="auto">
          <a:xfrm>
            <a:off x="136525" y="76200"/>
            <a:ext cx="112014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l"/>
            <a:r>
              <a:rPr lang="en-US" sz="4800" dirty="0" smtClean="0">
                <a:solidFill>
                  <a:srgbClr val="FFFFFF"/>
                </a:solidFill>
                <a:ea typeface="ＭＳ Ｐゴシック" charset="0"/>
                <a:cs typeface="Gill Sans Light" charset="0"/>
              </a:rPr>
              <a:t>Inter-comparison of Fluxes (Net)</a:t>
            </a:r>
            <a:endParaRPr lang="en-US" sz="4800" dirty="0">
              <a:solidFill>
                <a:srgbClr val="FFFFFF"/>
              </a:solidFill>
              <a:ea typeface="ＭＳ Ｐゴシック" charset="0"/>
              <a:cs typeface="Gill Sans Light" charset="0"/>
            </a:endParaRPr>
          </a:p>
        </p:txBody>
      </p:sp>
    </p:spTree>
    <p:extLst>
      <p:ext uri="{BB962C8B-B14F-4D97-AF65-F5344CB8AC3E}">
        <p14:creationId xmlns:p14="http://schemas.microsoft.com/office/powerpoint/2010/main" val="183196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399132469"/>
              </p:ext>
            </p:extLst>
          </p:nvPr>
        </p:nvGraphicFramePr>
        <p:xfrm>
          <a:off x="453728" y="1204392"/>
          <a:ext cx="5760640" cy="3587622"/>
        </p:xfrm>
        <a:graphic>
          <a:graphicData uri="http://schemas.openxmlformats.org/drawingml/2006/table">
            <a:tbl>
              <a:tblPr firstRow="1"/>
              <a:tblGrid>
                <a:gridCol w="2303906"/>
                <a:gridCol w="2137303"/>
                <a:gridCol w="1319431"/>
              </a:tblGrid>
              <a:tr h="208558">
                <a:tc>
                  <a:txBody>
                    <a:bodyPr/>
                    <a:lstStyle/>
                    <a:p>
                      <a:pPr>
                        <a:lnSpc>
                          <a:spcPct val="115000"/>
                        </a:lnSpc>
                        <a:spcAft>
                          <a:spcPts val="0"/>
                        </a:spcAft>
                      </a:pPr>
                      <a:r>
                        <a:rPr lang="en-US" sz="1200" b="1" dirty="0">
                          <a:solidFill>
                            <a:srgbClr val="FFFFFF"/>
                          </a:solidFill>
                          <a:effectLst/>
                          <a:latin typeface="Calibri"/>
                          <a:ea typeface="MS Mincho"/>
                          <a:cs typeface="Times New Roman"/>
                        </a:rPr>
                        <a:t>Variable</a:t>
                      </a:r>
                      <a:endParaRPr lang="en-GB" sz="1200" dirty="0">
                        <a:effectLst/>
                        <a:latin typeface="Calibri"/>
                        <a:ea typeface="Calibri"/>
                        <a:cs typeface="Times New Roman"/>
                      </a:endParaRPr>
                    </a:p>
                  </a:txBody>
                  <a:tcPr marL="90033" marR="90033" marT="0" marB="0">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a:noFill/>
                    </a:lnB>
                    <a:solidFill>
                      <a:srgbClr val="9BBB59"/>
                    </a:solidFill>
                  </a:tcPr>
                </a:tc>
                <a:tc>
                  <a:txBody>
                    <a:bodyPr/>
                    <a:lstStyle/>
                    <a:p>
                      <a:pPr>
                        <a:lnSpc>
                          <a:spcPct val="115000"/>
                        </a:lnSpc>
                        <a:spcAft>
                          <a:spcPts val="0"/>
                        </a:spcAft>
                      </a:pPr>
                      <a:r>
                        <a:rPr lang="en-US" sz="1200" b="1" dirty="0">
                          <a:solidFill>
                            <a:srgbClr val="FFFFFF"/>
                          </a:solidFill>
                          <a:effectLst/>
                          <a:latin typeface="Calibri"/>
                          <a:ea typeface="MS Mincho"/>
                          <a:cs typeface="Times New Roman"/>
                        </a:rPr>
                        <a:t>Responsible</a:t>
                      </a:r>
                      <a:endParaRPr lang="en-GB" sz="1200" dirty="0">
                        <a:effectLst/>
                        <a:latin typeface="Calibri"/>
                        <a:ea typeface="Calibri"/>
                        <a:cs typeface="Times New Roman"/>
                      </a:endParaRPr>
                    </a:p>
                  </a:txBody>
                  <a:tcPr marL="90033" marR="90033" marT="0" marB="0">
                    <a:lnL>
                      <a:noFill/>
                    </a:lnL>
                    <a:lnR>
                      <a:noFill/>
                    </a:lnR>
                    <a:lnT w="12700" cap="flat" cmpd="sng" algn="ctr">
                      <a:solidFill>
                        <a:srgbClr val="9BBB59"/>
                      </a:solidFill>
                      <a:prstDash val="solid"/>
                      <a:round/>
                      <a:headEnd type="none" w="med" len="med"/>
                      <a:tailEnd type="none" w="med" len="med"/>
                    </a:lnT>
                    <a:lnB>
                      <a:noFill/>
                    </a:lnB>
                    <a:solidFill>
                      <a:srgbClr val="9BBB59"/>
                    </a:solidFill>
                  </a:tcPr>
                </a:tc>
                <a:tc>
                  <a:txBody>
                    <a:bodyPr/>
                    <a:lstStyle/>
                    <a:p>
                      <a:pPr>
                        <a:lnSpc>
                          <a:spcPct val="115000"/>
                        </a:lnSpc>
                        <a:spcAft>
                          <a:spcPts val="0"/>
                        </a:spcAft>
                      </a:pPr>
                      <a:r>
                        <a:rPr lang="en-US" sz="1200" b="1" dirty="0">
                          <a:solidFill>
                            <a:srgbClr val="FFFFFF"/>
                          </a:solidFill>
                          <a:effectLst/>
                          <a:latin typeface="Calibri"/>
                          <a:ea typeface="MS Mincho"/>
                          <a:cs typeface="Times New Roman"/>
                        </a:rPr>
                        <a:t>Institution</a:t>
                      </a:r>
                      <a:endParaRPr lang="en-GB" sz="1200" dirty="0">
                        <a:effectLst/>
                        <a:latin typeface="Calibri"/>
                        <a:ea typeface="Calibri"/>
                        <a:cs typeface="Times New Roman"/>
                      </a:endParaRPr>
                    </a:p>
                  </a:txBody>
                  <a:tcPr marL="90033" marR="90033" marT="0" marB="0">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a:noFill/>
                    </a:lnB>
                    <a:solidFill>
                      <a:srgbClr val="9BBB59"/>
                    </a:solidFill>
                  </a:tcPr>
                </a:tc>
              </a:tr>
              <a:tr h="352573">
                <a:tc>
                  <a:txBody>
                    <a:bodyPr/>
                    <a:lstStyle/>
                    <a:p>
                      <a:pPr>
                        <a:lnSpc>
                          <a:spcPct val="115000"/>
                        </a:lnSpc>
                        <a:spcAft>
                          <a:spcPts val="0"/>
                        </a:spcAft>
                      </a:pPr>
                      <a:r>
                        <a:rPr lang="en-US" sz="1200" b="1" dirty="0">
                          <a:effectLst/>
                          <a:latin typeface="Calibri"/>
                          <a:ea typeface="MS Mincho"/>
                          <a:cs typeface="Times New Roman"/>
                        </a:rPr>
                        <a:t>Steric Height</a:t>
                      </a:r>
                      <a:endParaRPr lang="en-GB" sz="1200" b="1" dirty="0">
                        <a:effectLst/>
                        <a:latin typeface="Calibri"/>
                        <a:ea typeface="Calibri"/>
                        <a:cs typeface="Times New Roman"/>
                      </a:endParaRPr>
                    </a:p>
                  </a:txBody>
                  <a:tcPr marL="90033" marR="90033" marT="0" marB="0">
                    <a:lnL w="12700" cap="flat" cmpd="sng" algn="ctr">
                      <a:solidFill>
                        <a:srgbClr val="9BBB59"/>
                      </a:solidFill>
                      <a:prstDash val="solid"/>
                      <a:round/>
                      <a:headEnd type="none" w="med" len="med"/>
                      <a:tailEnd type="none" w="med" len="med"/>
                    </a:lnL>
                    <a:lnR>
                      <a:noFill/>
                    </a:lnR>
                    <a:lnT>
                      <a:noFill/>
                    </a:lnT>
                    <a:lnB>
                      <a:noFill/>
                    </a:lnB>
                  </a:tcPr>
                </a:tc>
                <a:tc>
                  <a:txBody>
                    <a:bodyPr/>
                    <a:lstStyle/>
                    <a:p>
                      <a:pPr>
                        <a:lnSpc>
                          <a:spcPct val="115000"/>
                        </a:lnSpc>
                        <a:spcAft>
                          <a:spcPts val="0"/>
                        </a:spcAft>
                      </a:pPr>
                      <a:r>
                        <a:rPr lang="en-US" sz="1200">
                          <a:effectLst/>
                          <a:latin typeface="Calibri"/>
                          <a:ea typeface="MS Mincho"/>
                          <a:cs typeface="Times New Roman"/>
                        </a:rPr>
                        <a:t>Andrea Storto </a:t>
                      </a:r>
                      <a:endParaRPr lang="en-GB" sz="1200">
                        <a:effectLst/>
                        <a:latin typeface="Calibri"/>
                        <a:ea typeface="Calibri"/>
                        <a:cs typeface="Times New Roman"/>
                      </a:endParaRPr>
                    </a:p>
                  </a:txBody>
                  <a:tcPr marL="90033" marR="90033" marT="0" marB="0">
                    <a:lnL>
                      <a:noFill/>
                    </a:lnL>
                    <a:lnR>
                      <a:noFill/>
                    </a:lnR>
                    <a:lnT>
                      <a:noFill/>
                    </a:lnT>
                    <a:lnB>
                      <a:noFill/>
                    </a:lnB>
                  </a:tcPr>
                </a:tc>
                <a:tc>
                  <a:txBody>
                    <a:bodyPr/>
                    <a:lstStyle/>
                    <a:p>
                      <a:pPr>
                        <a:lnSpc>
                          <a:spcPct val="115000"/>
                        </a:lnSpc>
                        <a:spcAft>
                          <a:spcPts val="0"/>
                        </a:spcAft>
                      </a:pPr>
                      <a:r>
                        <a:rPr lang="en-US" sz="1200">
                          <a:effectLst/>
                          <a:latin typeface="Calibri"/>
                          <a:ea typeface="MS Mincho"/>
                          <a:cs typeface="Times New Roman"/>
                        </a:rPr>
                        <a:t>CMCC</a:t>
                      </a:r>
                      <a:endParaRPr lang="en-GB" sz="1200">
                        <a:effectLst/>
                        <a:latin typeface="Calibri"/>
                        <a:ea typeface="Calibri"/>
                        <a:cs typeface="Times New Roman"/>
                      </a:endParaRPr>
                    </a:p>
                  </a:txBody>
                  <a:tcPr marL="90033" marR="90033" marT="0" marB="0">
                    <a:lnL>
                      <a:noFill/>
                    </a:lnL>
                    <a:lnR w="12700" cap="flat" cmpd="sng" algn="ctr">
                      <a:solidFill>
                        <a:srgbClr val="9BBB59"/>
                      </a:solidFill>
                      <a:prstDash val="solid"/>
                      <a:round/>
                      <a:headEnd type="none" w="med" len="med"/>
                      <a:tailEnd type="none" w="med" len="med"/>
                    </a:lnR>
                    <a:lnT>
                      <a:noFill/>
                    </a:lnT>
                    <a:lnB>
                      <a:noFill/>
                    </a:lnB>
                  </a:tcPr>
                </a:tc>
              </a:tr>
              <a:tr h="352573">
                <a:tc>
                  <a:txBody>
                    <a:bodyPr/>
                    <a:lstStyle/>
                    <a:p>
                      <a:pPr>
                        <a:lnSpc>
                          <a:spcPct val="115000"/>
                        </a:lnSpc>
                        <a:spcAft>
                          <a:spcPts val="0"/>
                        </a:spcAft>
                      </a:pPr>
                      <a:r>
                        <a:rPr lang="en-US" sz="1200" b="1" dirty="0">
                          <a:effectLst/>
                          <a:latin typeface="Calibri"/>
                          <a:ea typeface="MS Mincho"/>
                          <a:cs typeface="Times New Roman"/>
                        </a:rPr>
                        <a:t>Sea Level</a:t>
                      </a:r>
                      <a:endParaRPr lang="en-GB" sz="1200" b="1" dirty="0">
                        <a:effectLst/>
                        <a:latin typeface="Calibri"/>
                        <a:ea typeface="Calibri"/>
                        <a:cs typeface="Times New Roman"/>
                      </a:endParaRPr>
                    </a:p>
                  </a:txBody>
                  <a:tcPr marL="90033" marR="90033" marT="0" marB="0">
                    <a:lnL w="12700" cap="flat" cmpd="sng" algn="ctr">
                      <a:solidFill>
                        <a:srgbClr val="9BBB59"/>
                      </a:solidFill>
                      <a:prstDash val="solid"/>
                      <a:round/>
                      <a:headEnd type="none" w="med" len="med"/>
                      <a:tailEnd type="none" w="med" len="med"/>
                    </a:lnL>
                    <a:lnR>
                      <a:noFill/>
                    </a:lnR>
                    <a:lnT>
                      <a:noFill/>
                    </a:lnT>
                    <a:lnB>
                      <a:noFill/>
                    </a:lnB>
                  </a:tcPr>
                </a:tc>
                <a:tc>
                  <a:txBody>
                    <a:bodyPr/>
                    <a:lstStyle/>
                    <a:p>
                      <a:pPr>
                        <a:lnSpc>
                          <a:spcPct val="115000"/>
                        </a:lnSpc>
                        <a:spcAft>
                          <a:spcPts val="0"/>
                        </a:spcAft>
                      </a:pPr>
                      <a:r>
                        <a:rPr lang="en-US" sz="1200" dirty="0" err="1">
                          <a:effectLst/>
                          <a:latin typeface="Calibri"/>
                          <a:ea typeface="MS Mincho"/>
                          <a:cs typeface="Times New Roman"/>
                        </a:rPr>
                        <a:t>Fabrice</a:t>
                      </a:r>
                      <a:r>
                        <a:rPr lang="en-US" sz="1200" dirty="0">
                          <a:effectLst/>
                          <a:latin typeface="Calibri"/>
                          <a:ea typeface="MS Mincho"/>
                          <a:cs typeface="Times New Roman"/>
                        </a:rPr>
                        <a:t> Hernandez</a:t>
                      </a:r>
                      <a:endParaRPr lang="en-GB" sz="1200" dirty="0">
                        <a:effectLst/>
                        <a:latin typeface="Calibri"/>
                        <a:ea typeface="Calibri"/>
                        <a:cs typeface="Times New Roman"/>
                      </a:endParaRPr>
                    </a:p>
                  </a:txBody>
                  <a:tcPr marL="90033" marR="90033" marT="0" marB="0">
                    <a:lnL>
                      <a:noFill/>
                    </a:lnL>
                    <a:lnR>
                      <a:noFill/>
                    </a:lnR>
                    <a:lnT>
                      <a:noFill/>
                    </a:lnT>
                    <a:lnB>
                      <a:noFill/>
                    </a:lnB>
                  </a:tcPr>
                </a:tc>
                <a:tc>
                  <a:txBody>
                    <a:bodyPr/>
                    <a:lstStyle/>
                    <a:p>
                      <a:pPr>
                        <a:lnSpc>
                          <a:spcPct val="115000"/>
                        </a:lnSpc>
                        <a:spcAft>
                          <a:spcPts val="0"/>
                        </a:spcAft>
                      </a:pPr>
                      <a:r>
                        <a:rPr lang="en-US" sz="1200" dirty="0">
                          <a:effectLst/>
                          <a:latin typeface="Calibri"/>
                          <a:ea typeface="MS Mincho"/>
                          <a:cs typeface="Times New Roman"/>
                        </a:rPr>
                        <a:t>Mercator Ocean</a:t>
                      </a:r>
                      <a:endParaRPr lang="en-GB" sz="1200" dirty="0">
                        <a:effectLst/>
                        <a:latin typeface="Calibri"/>
                        <a:ea typeface="Calibri"/>
                        <a:cs typeface="Times New Roman"/>
                      </a:endParaRPr>
                    </a:p>
                  </a:txBody>
                  <a:tcPr marL="90033" marR="90033" marT="0" marB="0">
                    <a:lnL>
                      <a:noFill/>
                    </a:lnL>
                    <a:lnR w="12700" cap="flat" cmpd="sng" algn="ctr">
                      <a:solidFill>
                        <a:srgbClr val="9BBB59"/>
                      </a:solidFill>
                      <a:prstDash val="solid"/>
                      <a:round/>
                      <a:headEnd type="none" w="med" len="med"/>
                      <a:tailEnd type="none" w="med" len="med"/>
                    </a:lnR>
                    <a:lnT>
                      <a:noFill/>
                    </a:lnT>
                    <a:lnB>
                      <a:noFill/>
                    </a:lnB>
                  </a:tcPr>
                </a:tc>
              </a:tr>
              <a:tr h="352573">
                <a:tc>
                  <a:txBody>
                    <a:bodyPr/>
                    <a:lstStyle/>
                    <a:p>
                      <a:pPr>
                        <a:lnSpc>
                          <a:spcPct val="115000"/>
                        </a:lnSpc>
                        <a:spcAft>
                          <a:spcPts val="0"/>
                        </a:spcAft>
                      </a:pPr>
                      <a:r>
                        <a:rPr lang="en-US" sz="1200" b="1" dirty="0">
                          <a:effectLst/>
                          <a:latin typeface="Calibri"/>
                          <a:ea typeface="MS Mincho"/>
                          <a:cs typeface="Times New Roman"/>
                        </a:rPr>
                        <a:t>Ocean Heat Content</a:t>
                      </a:r>
                      <a:endParaRPr lang="en-GB" sz="1200" b="1" dirty="0">
                        <a:effectLst/>
                        <a:latin typeface="Calibri"/>
                        <a:ea typeface="Calibri"/>
                        <a:cs typeface="Times New Roman"/>
                      </a:endParaRPr>
                    </a:p>
                  </a:txBody>
                  <a:tcPr marL="90033" marR="90033" marT="0" marB="0">
                    <a:lnL w="12700" cap="flat" cmpd="sng" algn="ctr">
                      <a:solidFill>
                        <a:srgbClr val="9BBB59"/>
                      </a:solidFill>
                      <a:prstDash val="solid"/>
                      <a:round/>
                      <a:headEnd type="none" w="med" len="med"/>
                      <a:tailEnd type="none" w="med" len="med"/>
                    </a:lnL>
                    <a:lnR>
                      <a:noFill/>
                    </a:lnR>
                    <a:lnT>
                      <a:noFill/>
                    </a:lnT>
                    <a:lnB>
                      <a:noFill/>
                    </a:lnB>
                  </a:tcPr>
                </a:tc>
                <a:tc>
                  <a:txBody>
                    <a:bodyPr/>
                    <a:lstStyle/>
                    <a:p>
                      <a:pPr>
                        <a:lnSpc>
                          <a:spcPct val="115000"/>
                        </a:lnSpc>
                        <a:spcAft>
                          <a:spcPts val="0"/>
                        </a:spcAft>
                      </a:pPr>
                      <a:r>
                        <a:rPr lang="en-US" sz="1200">
                          <a:effectLst/>
                          <a:latin typeface="Calibri"/>
                          <a:ea typeface="MS Mincho"/>
                          <a:cs typeface="Times New Roman"/>
                        </a:rPr>
                        <a:t>Matthew Palmer </a:t>
                      </a:r>
                      <a:endParaRPr lang="en-GB" sz="1200">
                        <a:effectLst/>
                        <a:latin typeface="Calibri"/>
                        <a:ea typeface="Calibri"/>
                        <a:cs typeface="Times New Roman"/>
                      </a:endParaRPr>
                    </a:p>
                  </a:txBody>
                  <a:tcPr marL="90033" marR="90033" marT="0" marB="0">
                    <a:lnL>
                      <a:noFill/>
                    </a:lnL>
                    <a:lnR>
                      <a:noFill/>
                    </a:lnR>
                    <a:lnT>
                      <a:noFill/>
                    </a:lnT>
                    <a:lnB>
                      <a:noFill/>
                    </a:lnB>
                  </a:tcPr>
                </a:tc>
                <a:tc>
                  <a:txBody>
                    <a:bodyPr/>
                    <a:lstStyle/>
                    <a:p>
                      <a:pPr>
                        <a:lnSpc>
                          <a:spcPct val="115000"/>
                        </a:lnSpc>
                        <a:spcAft>
                          <a:spcPts val="0"/>
                        </a:spcAft>
                      </a:pPr>
                      <a:r>
                        <a:rPr lang="en-US" sz="1200">
                          <a:effectLst/>
                          <a:latin typeface="Calibri"/>
                          <a:ea typeface="MS Mincho"/>
                          <a:cs typeface="Times New Roman"/>
                        </a:rPr>
                        <a:t>UK MetOffice</a:t>
                      </a:r>
                      <a:endParaRPr lang="en-GB" sz="1200">
                        <a:effectLst/>
                        <a:latin typeface="Calibri"/>
                        <a:ea typeface="Calibri"/>
                        <a:cs typeface="Times New Roman"/>
                      </a:endParaRPr>
                    </a:p>
                  </a:txBody>
                  <a:tcPr marL="90033" marR="90033" marT="0" marB="0">
                    <a:lnL>
                      <a:noFill/>
                    </a:lnL>
                    <a:lnR w="12700" cap="flat" cmpd="sng" algn="ctr">
                      <a:solidFill>
                        <a:srgbClr val="9BBB59"/>
                      </a:solidFill>
                      <a:prstDash val="solid"/>
                      <a:round/>
                      <a:headEnd type="none" w="med" len="med"/>
                      <a:tailEnd type="none" w="med" len="med"/>
                    </a:lnR>
                    <a:lnT>
                      <a:noFill/>
                    </a:lnT>
                    <a:lnB>
                      <a:noFill/>
                    </a:lnB>
                  </a:tcPr>
                </a:tc>
              </a:tr>
              <a:tr h="352573">
                <a:tc>
                  <a:txBody>
                    <a:bodyPr/>
                    <a:lstStyle/>
                    <a:p>
                      <a:pPr>
                        <a:lnSpc>
                          <a:spcPct val="115000"/>
                        </a:lnSpc>
                        <a:spcAft>
                          <a:spcPts val="0"/>
                        </a:spcAft>
                      </a:pPr>
                      <a:r>
                        <a:rPr lang="en-US" sz="1200" b="1" dirty="0">
                          <a:effectLst/>
                          <a:latin typeface="Calibri"/>
                          <a:ea typeface="MS Mincho"/>
                          <a:cs typeface="Times New Roman"/>
                        </a:rPr>
                        <a:t>Depth of 20 degree Isotherm</a:t>
                      </a:r>
                      <a:endParaRPr lang="en-GB" sz="1200" b="1" dirty="0">
                        <a:effectLst/>
                        <a:latin typeface="Calibri"/>
                        <a:ea typeface="Calibri"/>
                        <a:cs typeface="Times New Roman"/>
                      </a:endParaRPr>
                    </a:p>
                  </a:txBody>
                  <a:tcPr marL="90033" marR="90033" marT="0" marB="0">
                    <a:lnL w="12700" cap="flat" cmpd="sng" algn="ctr">
                      <a:solidFill>
                        <a:srgbClr val="9BBB59"/>
                      </a:solidFill>
                      <a:prstDash val="solid"/>
                      <a:round/>
                      <a:headEnd type="none" w="med" len="med"/>
                      <a:tailEnd type="none" w="med" len="med"/>
                    </a:lnL>
                    <a:lnR>
                      <a:noFill/>
                    </a:lnR>
                    <a:lnT>
                      <a:noFill/>
                    </a:lnT>
                    <a:lnB>
                      <a:noFill/>
                    </a:lnB>
                  </a:tcPr>
                </a:tc>
                <a:tc>
                  <a:txBody>
                    <a:bodyPr/>
                    <a:lstStyle/>
                    <a:p>
                      <a:pPr>
                        <a:lnSpc>
                          <a:spcPct val="115000"/>
                        </a:lnSpc>
                        <a:spcAft>
                          <a:spcPts val="0"/>
                        </a:spcAft>
                      </a:pPr>
                      <a:r>
                        <a:rPr lang="en-US" sz="1200">
                          <a:effectLst/>
                          <a:latin typeface="Calibri"/>
                          <a:ea typeface="MS Mincho"/>
                          <a:cs typeface="Times New Roman"/>
                        </a:rPr>
                        <a:t>Fabrice Hernandez </a:t>
                      </a:r>
                      <a:endParaRPr lang="en-GB" sz="1200">
                        <a:effectLst/>
                        <a:latin typeface="Calibri"/>
                        <a:ea typeface="Calibri"/>
                        <a:cs typeface="Times New Roman"/>
                      </a:endParaRPr>
                    </a:p>
                  </a:txBody>
                  <a:tcPr marL="90033" marR="90033" marT="0" marB="0">
                    <a:lnL>
                      <a:noFill/>
                    </a:lnL>
                    <a:lnR>
                      <a:noFill/>
                    </a:lnR>
                    <a:lnT>
                      <a:noFill/>
                    </a:lnT>
                    <a:lnB>
                      <a:noFill/>
                    </a:lnB>
                  </a:tcPr>
                </a:tc>
                <a:tc>
                  <a:txBody>
                    <a:bodyPr/>
                    <a:lstStyle/>
                    <a:p>
                      <a:pPr>
                        <a:lnSpc>
                          <a:spcPct val="115000"/>
                        </a:lnSpc>
                        <a:spcAft>
                          <a:spcPts val="0"/>
                        </a:spcAft>
                      </a:pPr>
                      <a:r>
                        <a:rPr lang="en-US" sz="1200">
                          <a:effectLst/>
                          <a:latin typeface="Calibri"/>
                          <a:ea typeface="MS Mincho"/>
                          <a:cs typeface="Times New Roman"/>
                        </a:rPr>
                        <a:t>Mercator Ocean</a:t>
                      </a:r>
                      <a:endParaRPr lang="en-GB" sz="1200">
                        <a:effectLst/>
                        <a:latin typeface="Calibri"/>
                        <a:ea typeface="Calibri"/>
                        <a:cs typeface="Times New Roman"/>
                      </a:endParaRPr>
                    </a:p>
                  </a:txBody>
                  <a:tcPr marL="90033" marR="90033" marT="0" marB="0">
                    <a:lnL>
                      <a:noFill/>
                    </a:lnL>
                    <a:lnR w="12700" cap="flat" cmpd="sng" algn="ctr">
                      <a:solidFill>
                        <a:srgbClr val="9BBB59"/>
                      </a:solidFill>
                      <a:prstDash val="solid"/>
                      <a:round/>
                      <a:headEnd type="none" w="med" len="med"/>
                      <a:tailEnd type="none" w="med" len="med"/>
                    </a:lnR>
                    <a:lnT>
                      <a:noFill/>
                    </a:lnT>
                    <a:lnB>
                      <a:noFill/>
                    </a:lnB>
                  </a:tcPr>
                </a:tc>
              </a:tr>
              <a:tr h="352573">
                <a:tc>
                  <a:txBody>
                    <a:bodyPr/>
                    <a:lstStyle/>
                    <a:p>
                      <a:pPr>
                        <a:lnSpc>
                          <a:spcPct val="115000"/>
                        </a:lnSpc>
                        <a:spcAft>
                          <a:spcPts val="0"/>
                        </a:spcAft>
                      </a:pPr>
                      <a:r>
                        <a:rPr lang="en-US" sz="1200" b="1" dirty="0">
                          <a:effectLst/>
                          <a:latin typeface="Calibri"/>
                          <a:ea typeface="MS Mincho"/>
                          <a:cs typeface="Times New Roman"/>
                        </a:rPr>
                        <a:t>Mixed Layer Depth</a:t>
                      </a:r>
                      <a:endParaRPr lang="en-GB" sz="1200" b="1" dirty="0">
                        <a:effectLst/>
                        <a:latin typeface="Calibri"/>
                        <a:ea typeface="Calibri"/>
                        <a:cs typeface="Times New Roman"/>
                      </a:endParaRPr>
                    </a:p>
                  </a:txBody>
                  <a:tcPr marL="90033" marR="90033" marT="0" marB="0">
                    <a:lnL w="12700" cap="flat" cmpd="sng" algn="ctr">
                      <a:solidFill>
                        <a:srgbClr val="9BBB59"/>
                      </a:solidFill>
                      <a:prstDash val="solid"/>
                      <a:round/>
                      <a:headEnd type="none" w="med" len="med"/>
                      <a:tailEnd type="none" w="med" len="med"/>
                    </a:lnL>
                    <a:lnR>
                      <a:noFill/>
                    </a:lnR>
                    <a:lnT>
                      <a:noFill/>
                    </a:lnT>
                    <a:lnB>
                      <a:noFill/>
                    </a:lnB>
                  </a:tcPr>
                </a:tc>
                <a:tc>
                  <a:txBody>
                    <a:bodyPr/>
                    <a:lstStyle/>
                    <a:p>
                      <a:pPr>
                        <a:lnSpc>
                          <a:spcPct val="115000"/>
                        </a:lnSpc>
                        <a:spcAft>
                          <a:spcPts val="0"/>
                        </a:spcAft>
                      </a:pPr>
                      <a:r>
                        <a:rPr lang="en-US" sz="1200">
                          <a:effectLst/>
                          <a:latin typeface="Calibri"/>
                          <a:ea typeface="MS Mincho"/>
                          <a:cs typeface="Times New Roman"/>
                        </a:rPr>
                        <a:t>Takahiro Toyoda</a:t>
                      </a:r>
                      <a:endParaRPr lang="en-GB" sz="1200">
                        <a:effectLst/>
                        <a:latin typeface="Calibri"/>
                        <a:ea typeface="Calibri"/>
                        <a:cs typeface="Times New Roman"/>
                      </a:endParaRPr>
                    </a:p>
                  </a:txBody>
                  <a:tcPr marL="90033" marR="90033" marT="0" marB="0">
                    <a:lnL>
                      <a:noFill/>
                    </a:lnL>
                    <a:lnR>
                      <a:noFill/>
                    </a:lnR>
                    <a:lnT>
                      <a:noFill/>
                    </a:lnT>
                    <a:lnB>
                      <a:noFill/>
                    </a:lnB>
                  </a:tcPr>
                </a:tc>
                <a:tc>
                  <a:txBody>
                    <a:bodyPr/>
                    <a:lstStyle/>
                    <a:p>
                      <a:pPr>
                        <a:lnSpc>
                          <a:spcPct val="115000"/>
                        </a:lnSpc>
                        <a:spcAft>
                          <a:spcPts val="0"/>
                        </a:spcAft>
                      </a:pPr>
                      <a:r>
                        <a:rPr lang="en-US" sz="1200">
                          <a:effectLst/>
                          <a:latin typeface="Calibri"/>
                          <a:ea typeface="MS Mincho"/>
                          <a:cs typeface="Times New Roman"/>
                        </a:rPr>
                        <a:t>MRI-JMA</a:t>
                      </a:r>
                      <a:endParaRPr lang="en-GB" sz="1200">
                        <a:effectLst/>
                        <a:latin typeface="Calibri"/>
                        <a:ea typeface="Calibri"/>
                        <a:cs typeface="Times New Roman"/>
                      </a:endParaRPr>
                    </a:p>
                  </a:txBody>
                  <a:tcPr marL="90033" marR="90033" marT="0" marB="0">
                    <a:lnL>
                      <a:noFill/>
                    </a:lnL>
                    <a:lnR w="12700" cap="flat" cmpd="sng" algn="ctr">
                      <a:solidFill>
                        <a:srgbClr val="9BBB59"/>
                      </a:solidFill>
                      <a:prstDash val="solid"/>
                      <a:round/>
                      <a:headEnd type="none" w="med" len="med"/>
                      <a:tailEnd type="none" w="med" len="med"/>
                    </a:lnR>
                    <a:lnT>
                      <a:noFill/>
                    </a:lnT>
                    <a:lnB>
                      <a:noFill/>
                    </a:lnB>
                  </a:tcPr>
                </a:tc>
              </a:tr>
              <a:tr h="352573">
                <a:tc>
                  <a:txBody>
                    <a:bodyPr/>
                    <a:lstStyle/>
                    <a:p>
                      <a:pPr>
                        <a:lnSpc>
                          <a:spcPct val="115000"/>
                        </a:lnSpc>
                        <a:spcAft>
                          <a:spcPts val="0"/>
                        </a:spcAft>
                      </a:pPr>
                      <a:r>
                        <a:rPr lang="en-US" sz="1200" b="1" dirty="0">
                          <a:effectLst/>
                          <a:latin typeface="Calibri"/>
                          <a:ea typeface="MS Mincho"/>
                          <a:cs typeface="Times New Roman"/>
                        </a:rPr>
                        <a:t>Salinity</a:t>
                      </a:r>
                      <a:endParaRPr lang="en-GB" sz="1200" b="1" dirty="0">
                        <a:effectLst/>
                        <a:latin typeface="Calibri"/>
                        <a:ea typeface="Calibri"/>
                        <a:cs typeface="Times New Roman"/>
                      </a:endParaRPr>
                    </a:p>
                  </a:txBody>
                  <a:tcPr marL="90033" marR="90033" marT="0" marB="0">
                    <a:lnL w="12700" cap="flat" cmpd="sng" algn="ctr">
                      <a:solidFill>
                        <a:srgbClr val="9BBB59"/>
                      </a:solidFill>
                      <a:prstDash val="solid"/>
                      <a:round/>
                      <a:headEnd type="none" w="med" len="med"/>
                      <a:tailEnd type="none" w="med" len="med"/>
                    </a:lnL>
                    <a:lnR>
                      <a:noFill/>
                    </a:lnR>
                    <a:lnT>
                      <a:noFill/>
                    </a:lnT>
                    <a:lnB>
                      <a:noFill/>
                    </a:lnB>
                  </a:tcPr>
                </a:tc>
                <a:tc>
                  <a:txBody>
                    <a:bodyPr/>
                    <a:lstStyle/>
                    <a:p>
                      <a:pPr>
                        <a:lnSpc>
                          <a:spcPct val="115000"/>
                        </a:lnSpc>
                        <a:spcAft>
                          <a:spcPts val="0"/>
                        </a:spcAft>
                      </a:pPr>
                      <a:r>
                        <a:rPr lang="en-US" sz="1200">
                          <a:effectLst/>
                          <a:latin typeface="Calibri"/>
                          <a:ea typeface="MS Mincho"/>
                          <a:cs typeface="Times New Roman"/>
                        </a:rPr>
                        <a:t>Li Shi</a:t>
                      </a:r>
                      <a:endParaRPr lang="en-GB" sz="1200">
                        <a:effectLst/>
                        <a:latin typeface="Calibri"/>
                        <a:ea typeface="Calibri"/>
                        <a:cs typeface="Times New Roman"/>
                      </a:endParaRPr>
                    </a:p>
                  </a:txBody>
                  <a:tcPr marL="90033" marR="90033" marT="0" marB="0">
                    <a:lnL>
                      <a:noFill/>
                    </a:lnL>
                    <a:lnR>
                      <a:noFill/>
                    </a:lnR>
                    <a:lnT>
                      <a:noFill/>
                    </a:lnT>
                    <a:lnB>
                      <a:noFill/>
                    </a:lnB>
                  </a:tcPr>
                </a:tc>
                <a:tc>
                  <a:txBody>
                    <a:bodyPr/>
                    <a:lstStyle/>
                    <a:p>
                      <a:pPr>
                        <a:lnSpc>
                          <a:spcPct val="115000"/>
                        </a:lnSpc>
                        <a:spcAft>
                          <a:spcPts val="0"/>
                        </a:spcAft>
                      </a:pPr>
                      <a:r>
                        <a:rPr lang="en-US" sz="1200">
                          <a:effectLst/>
                          <a:latin typeface="Calibri"/>
                          <a:ea typeface="MS Mincho"/>
                          <a:cs typeface="Times New Roman"/>
                        </a:rPr>
                        <a:t>BMRC</a:t>
                      </a:r>
                      <a:endParaRPr lang="en-GB" sz="1200">
                        <a:effectLst/>
                        <a:latin typeface="Calibri"/>
                        <a:ea typeface="Calibri"/>
                        <a:cs typeface="Times New Roman"/>
                      </a:endParaRPr>
                    </a:p>
                  </a:txBody>
                  <a:tcPr marL="90033" marR="90033" marT="0" marB="0">
                    <a:lnL>
                      <a:noFill/>
                    </a:lnL>
                    <a:lnR w="12700" cap="flat" cmpd="sng" algn="ctr">
                      <a:solidFill>
                        <a:srgbClr val="9BBB59"/>
                      </a:solidFill>
                      <a:prstDash val="solid"/>
                      <a:round/>
                      <a:headEnd type="none" w="med" len="med"/>
                      <a:tailEnd type="none" w="med" len="med"/>
                    </a:lnR>
                    <a:lnT>
                      <a:noFill/>
                    </a:lnT>
                    <a:lnB>
                      <a:noFill/>
                    </a:lnB>
                  </a:tcPr>
                </a:tc>
              </a:tr>
              <a:tr h="355238">
                <a:tc>
                  <a:txBody>
                    <a:bodyPr/>
                    <a:lstStyle/>
                    <a:p>
                      <a:pPr>
                        <a:lnSpc>
                          <a:spcPct val="115000"/>
                        </a:lnSpc>
                        <a:spcAft>
                          <a:spcPts val="0"/>
                        </a:spcAft>
                      </a:pPr>
                      <a:r>
                        <a:rPr lang="en-US" sz="1200" b="1" dirty="0" smtClean="0">
                          <a:effectLst/>
                          <a:latin typeface="Calibri"/>
                          <a:ea typeface="MS Mincho"/>
                          <a:cs typeface="Times New Roman"/>
                        </a:rPr>
                        <a:t>Surface </a:t>
                      </a:r>
                      <a:r>
                        <a:rPr lang="en-US" sz="1200" b="1" dirty="0">
                          <a:effectLst/>
                          <a:latin typeface="Calibri"/>
                          <a:ea typeface="MS Mincho"/>
                          <a:cs typeface="Times New Roman"/>
                        </a:rPr>
                        <a:t>fluxes and transports</a:t>
                      </a:r>
                      <a:endParaRPr lang="en-GB" sz="1200" b="1" dirty="0">
                        <a:effectLst/>
                        <a:latin typeface="Calibri"/>
                        <a:ea typeface="Calibri"/>
                        <a:cs typeface="Times New Roman"/>
                      </a:endParaRPr>
                    </a:p>
                  </a:txBody>
                  <a:tcPr marL="90033" marR="90033" marT="0" marB="0">
                    <a:lnL w="12700" cap="flat" cmpd="sng" algn="ctr">
                      <a:solidFill>
                        <a:srgbClr val="9BBB59"/>
                      </a:solidFill>
                      <a:prstDash val="solid"/>
                      <a:round/>
                      <a:headEnd type="none" w="med" len="med"/>
                      <a:tailEnd type="none" w="med" len="med"/>
                    </a:lnL>
                    <a:lnR>
                      <a:noFill/>
                    </a:lnR>
                    <a:lnT>
                      <a:noFill/>
                    </a:lnT>
                    <a:lnB>
                      <a:noFill/>
                    </a:lnB>
                  </a:tcPr>
                </a:tc>
                <a:tc>
                  <a:txBody>
                    <a:bodyPr/>
                    <a:lstStyle/>
                    <a:p>
                      <a:pPr>
                        <a:lnSpc>
                          <a:spcPct val="115000"/>
                        </a:lnSpc>
                        <a:spcAft>
                          <a:spcPts val="0"/>
                        </a:spcAft>
                      </a:pPr>
                      <a:r>
                        <a:rPr lang="en-US" sz="1200">
                          <a:effectLst/>
                          <a:latin typeface="Calibri"/>
                          <a:ea typeface="MS Mincho"/>
                          <a:cs typeface="Times New Roman"/>
                        </a:rPr>
                        <a:t>Maria Valdivieso</a:t>
                      </a:r>
                      <a:endParaRPr lang="en-GB" sz="1200">
                        <a:effectLst/>
                        <a:latin typeface="Calibri"/>
                        <a:ea typeface="Calibri"/>
                        <a:cs typeface="Times New Roman"/>
                      </a:endParaRPr>
                    </a:p>
                  </a:txBody>
                  <a:tcPr marL="90033" marR="90033" marT="0" marB="0">
                    <a:lnL>
                      <a:noFill/>
                    </a:lnL>
                    <a:lnR>
                      <a:noFill/>
                    </a:lnR>
                    <a:lnT>
                      <a:noFill/>
                    </a:lnT>
                    <a:lnB>
                      <a:noFill/>
                    </a:lnB>
                  </a:tcPr>
                </a:tc>
                <a:tc>
                  <a:txBody>
                    <a:bodyPr/>
                    <a:lstStyle/>
                    <a:p>
                      <a:pPr>
                        <a:lnSpc>
                          <a:spcPct val="115000"/>
                        </a:lnSpc>
                        <a:spcAft>
                          <a:spcPts val="0"/>
                        </a:spcAft>
                      </a:pPr>
                      <a:r>
                        <a:rPr lang="en-US" sz="1200">
                          <a:effectLst/>
                          <a:latin typeface="Calibri"/>
                          <a:ea typeface="MS Mincho"/>
                          <a:cs typeface="Times New Roman"/>
                        </a:rPr>
                        <a:t>University of Reading</a:t>
                      </a:r>
                      <a:endParaRPr lang="en-GB" sz="1200">
                        <a:effectLst/>
                        <a:latin typeface="Calibri"/>
                        <a:ea typeface="Calibri"/>
                        <a:cs typeface="Times New Roman"/>
                      </a:endParaRPr>
                    </a:p>
                  </a:txBody>
                  <a:tcPr marL="90033" marR="90033" marT="0" marB="0">
                    <a:lnL>
                      <a:noFill/>
                    </a:lnL>
                    <a:lnR w="12700" cap="flat" cmpd="sng" algn="ctr">
                      <a:solidFill>
                        <a:srgbClr val="9BBB59"/>
                      </a:solidFill>
                      <a:prstDash val="solid"/>
                      <a:round/>
                      <a:headEnd type="none" w="med" len="med"/>
                      <a:tailEnd type="none" w="med" len="med"/>
                    </a:lnR>
                    <a:lnT>
                      <a:noFill/>
                    </a:lnT>
                    <a:lnB>
                      <a:noFill/>
                    </a:lnB>
                  </a:tcPr>
                </a:tc>
              </a:tr>
              <a:tr h="352573">
                <a:tc>
                  <a:txBody>
                    <a:bodyPr/>
                    <a:lstStyle/>
                    <a:p>
                      <a:pPr>
                        <a:lnSpc>
                          <a:spcPct val="115000"/>
                        </a:lnSpc>
                        <a:spcAft>
                          <a:spcPts val="0"/>
                        </a:spcAft>
                      </a:pPr>
                      <a:r>
                        <a:rPr lang="en-US" sz="1200" b="1" dirty="0">
                          <a:effectLst/>
                          <a:latin typeface="Calibri"/>
                          <a:ea typeface="MS Mincho"/>
                          <a:cs typeface="Times New Roman"/>
                        </a:rPr>
                        <a:t>Atlantic </a:t>
                      </a:r>
                      <a:r>
                        <a:rPr lang="en-US" sz="1200" b="1" dirty="0" err="1">
                          <a:effectLst/>
                          <a:latin typeface="Calibri"/>
                          <a:ea typeface="MS Mincho"/>
                          <a:cs typeface="Times New Roman"/>
                        </a:rPr>
                        <a:t>Meridional</a:t>
                      </a:r>
                      <a:r>
                        <a:rPr lang="en-US" sz="1200" b="1" dirty="0">
                          <a:effectLst/>
                          <a:latin typeface="Calibri"/>
                          <a:ea typeface="MS Mincho"/>
                          <a:cs typeface="Times New Roman"/>
                        </a:rPr>
                        <a:t> Overturning at 26N</a:t>
                      </a:r>
                      <a:endParaRPr lang="en-GB" sz="1200" b="1" dirty="0">
                        <a:effectLst/>
                        <a:latin typeface="Calibri"/>
                        <a:ea typeface="Calibri"/>
                        <a:cs typeface="Times New Roman"/>
                      </a:endParaRPr>
                    </a:p>
                  </a:txBody>
                  <a:tcPr marL="90033" marR="90033" marT="0" marB="0">
                    <a:lnL w="12700" cap="flat" cmpd="sng" algn="ctr">
                      <a:solidFill>
                        <a:srgbClr val="9BBB59"/>
                      </a:solidFill>
                      <a:prstDash val="solid"/>
                      <a:round/>
                      <a:headEnd type="none" w="med" len="med"/>
                      <a:tailEnd type="none" w="med" len="med"/>
                    </a:lnL>
                    <a:lnR>
                      <a:noFill/>
                    </a:lnR>
                    <a:lnT>
                      <a:noFill/>
                    </a:lnT>
                    <a:lnB w="12700" cap="flat" cmpd="sng" algn="ctr">
                      <a:noFill/>
                      <a:prstDash val="solid"/>
                      <a:round/>
                      <a:headEnd type="none" w="med" len="med"/>
                      <a:tailEnd type="none" w="med" len="med"/>
                    </a:lnB>
                  </a:tcPr>
                </a:tc>
                <a:tc>
                  <a:txBody>
                    <a:bodyPr/>
                    <a:lstStyle/>
                    <a:p>
                      <a:pPr>
                        <a:lnSpc>
                          <a:spcPct val="115000"/>
                        </a:lnSpc>
                        <a:spcAft>
                          <a:spcPts val="0"/>
                        </a:spcAft>
                      </a:pPr>
                      <a:r>
                        <a:rPr lang="en-US" sz="1200" dirty="0">
                          <a:effectLst/>
                          <a:latin typeface="Calibri"/>
                          <a:ea typeface="MS Mincho"/>
                          <a:cs typeface="Times New Roman"/>
                        </a:rPr>
                        <a:t>Vladimir </a:t>
                      </a:r>
                      <a:r>
                        <a:rPr lang="en-US" sz="1200" dirty="0" err="1">
                          <a:effectLst/>
                          <a:latin typeface="Calibri"/>
                          <a:ea typeface="MS Mincho"/>
                          <a:cs typeface="Times New Roman"/>
                        </a:rPr>
                        <a:t>Stepanov</a:t>
                      </a:r>
                      <a:r>
                        <a:rPr lang="en-US" sz="1200" dirty="0">
                          <a:effectLst/>
                          <a:latin typeface="Calibri"/>
                          <a:ea typeface="MS Mincho"/>
                          <a:cs typeface="Times New Roman"/>
                        </a:rPr>
                        <a:t>/Keith Haines</a:t>
                      </a:r>
                      <a:endParaRPr lang="en-GB" sz="1200" dirty="0">
                        <a:effectLst/>
                        <a:latin typeface="Calibri"/>
                        <a:ea typeface="Calibri"/>
                        <a:cs typeface="Times New Roman"/>
                      </a:endParaRPr>
                    </a:p>
                  </a:txBody>
                  <a:tcPr marL="90033" marR="90033" marT="0" marB="0">
                    <a:lnL>
                      <a:noFill/>
                    </a:lnL>
                    <a:lnR>
                      <a:noFill/>
                    </a:lnR>
                    <a:lnT>
                      <a:noFill/>
                    </a:lnT>
                    <a:lnB w="12700" cap="flat" cmpd="sng" algn="ctr">
                      <a:noFill/>
                      <a:prstDash val="solid"/>
                      <a:round/>
                      <a:headEnd type="none" w="med" len="med"/>
                      <a:tailEnd type="none" w="med" len="med"/>
                    </a:lnB>
                  </a:tcPr>
                </a:tc>
                <a:tc>
                  <a:txBody>
                    <a:bodyPr/>
                    <a:lstStyle/>
                    <a:p>
                      <a:pPr>
                        <a:lnSpc>
                          <a:spcPct val="115000"/>
                        </a:lnSpc>
                        <a:spcAft>
                          <a:spcPts val="0"/>
                        </a:spcAft>
                      </a:pPr>
                      <a:r>
                        <a:rPr lang="en-US" sz="1200" dirty="0">
                          <a:effectLst/>
                          <a:latin typeface="Calibri"/>
                          <a:ea typeface="MS Mincho"/>
                          <a:cs typeface="Times New Roman"/>
                        </a:rPr>
                        <a:t>University of Reading</a:t>
                      </a:r>
                      <a:endParaRPr lang="en-GB" sz="1200" dirty="0">
                        <a:effectLst/>
                        <a:latin typeface="Calibri"/>
                        <a:ea typeface="Calibri"/>
                        <a:cs typeface="Times New Roman"/>
                      </a:endParaRPr>
                    </a:p>
                  </a:txBody>
                  <a:tcPr marL="90033" marR="90033" marT="0" marB="0">
                    <a:lnL>
                      <a:noFill/>
                    </a:lnL>
                    <a:lnR w="12700" cap="flat" cmpd="sng" algn="ctr">
                      <a:solidFill>
                        <a:srgbClr val="9BBB59"/>
                      </a:solidFill>
                      <a:prstDash val="solid"/>
                      <a:round/>
                      <a:headEnd type="none" w="med" len="med"/>
                      <a:tailEnd type="none" w="med" len="med"/>
                    </a:lnR>
                    <a:lnT>
                      <a:noFill/>
                    </a:lnT>
                    <a:lnB w="12700" cap="flat" cmpd="sng" algn="ctr">
                      <a:noFill/>
                      <a:prstDash val="solid"/>
                      <a:round/>
                      <a:headEnd type="none" w="med" len="med"/>
                      <a:tailEnd type="none" w="med" len="med"/>
                    </a:lnB>
                  </a:tcPr>
                </a:tc>
              </a:tr>
              <a:tr h="352573">
                <a:tc>
                  <a:txBody>
                    <a:bodyPr/>
                    <a:lstStyle/>
                    <a:p>
                      <a:pPr>
                        <a:lnSpc>
                          <a:spcPct val="115000"/>
                        </a:lnSpc>
                        <a:spcAft>
                          <a:spcPts val="0"/>
                        </a:spcAft>
                      </a:pPr>
                      <a:r>
                        <a:rPr lang="en-GB" sz="1200" b="1" dirty="0" smtClean="0">
                          <a:effectLst/>
                          <a:latin typeface="Calibri"/>
                          <a:ea typeface="Calibri"/>
                          <a:cs typeface="Times New Roman"/>
                        </a:rPr>
                        <a:t>Sea Ice</a:t>
                      </a:r>
                      <a:endParaRPr lang="en-GB" sz="1200" b="1" dirty="0">
                        <a:effectLst/>
                        <a:latin typeface="Calibri"/>
                        <a:ea typeface="Calibri"/>
                        <a:cs typeface="Times New Roman"/>
                      </a:endParaRPr>
                    </a:p>
                  </a:txBody>
                  <a:tcPr marL="90033" marR="90033" marT="0" marB="0">
                    <a:lnL w="12700" cap="flat" cmpd="sng" algn="ctr">
                      <a:solidFill>
                        <a:srgbClr val="9BBB59"/>
                      </a:solidFill>
                      <a:prstDash val="solid"/>
                      <a:round/>
                      <a:headEnd type="none" w="med" len="med"/>
                      <a:tailEnd type="none" w="med" len="med"/>
                    </a:lnL>
                    <a:lnR>
                      <a:noFill/>
                    </a:lnR>
                    <a:lnT>
                      <a:noFill/>
                    </a:lnT>
                    <a:lnB w="12700" cap="flat" cmpd="sng" algn="ctr">
                      <a:solidFill>
                        <a:srgbClr val="9BBB59"/>
                      </a:solidFill>
                      <a:prstDash val="solid"/>
                      <a:round/>
                      <a:headEnd type="none" w="med" len="med"/>
                      <a:tailEnd type="none" w="med" len="med"/>
                    </a:lnB>
                  </a:tcPr>
                </a:tc>
                <a:tc>
                  <a:txBody>
                    <a:bodyPr/>
                    <a:lstStyle/>
                    <a:p>
                      <a:pPr>
                        <a:lnSpc>
                          <a:spcPct val="115000"/>
                        </a:lnSpc>
                        <a:spcAft>
                          <a:spcPts val="0"/>
                        </a:spcAft>
                      </a:pPr>
                      <a:r>
                        <a:rPr lang="en-GB" sz="1200" dirty="0" smtClean="0">
                          <a:effectLst/>
                          <a:latin typeface="Calibri"/>
                          <a:ea typeface="Calibri"/>
                          <a:cs typeface="Times New Roman"/>
                        </a:rPr>
                        <a:t>Gregory Smith</a:t>
                      </a:r>
                      <a:endParaRPr lang="en-GB" sz="1200" dirty="0">
                        <a:effectLst/>
                        <a:latin typeface="Calibri"/>
                        <a:ea typeface="Calibri"/>
                        <a:cs typeface="Times New Roman"/>
                      </a:endParaRPr>
                    </a:p>
                  </a:txBody>
                  <a:tcPr marL="90033" marR="90033" marT="0" marB="0">
                    <a:lnL>
                      <a:noFill/>
                    </a:lnL>
                    <a:lnR>
                      <a:noFill/>
                    </a:lnR>
                    <a:lnT>
                      <a:noFill/>
                    </a:lnT>
                    <a:lnB w="12700" cap="flat" cmpd="sng" algn="ctr">
                      <a:solidFill>
                        <a:srgbClr val="9BBB59"/>
                      </a:solidFill>
                      <a:prstDash val="solid"/>
                      <a:round/>
                      <a:headEnd type="none" w="med" len="med"/>
                      <a:tailEnd type="none" w="med" len="med"/>
                    </a:lnB>
                  </a:tcPr>
                </a:tc>
                <a:tc>
                  <a:txBody>
                    <a:bodyPr/>
                    <a:lstStyle/>
                    <a:p>
                      <a:pPr>
                        <a:lnSpc>
                          <a:spcPct val="115000"/>
                        </a:lnSpc>
                        <a:spcAft>
                          <a:spcPts val="0"/>
                        </a:spcAft>
                      </a:pPr>
                      <a:r>
                        <a:rPr lang="en-GB" sz="1200" dirty="0" smtClean="0">
                          <a:effectLst/>
                          <a:latin typeface="Calibri"/>
                          <a:ea typeface="Calibri"/>
                          <a:cs typeface="Times New Roman"/>
                        </a:rPr>
                        <a:t>Environment Canada</a:t>
                      </a:r>
                      <a:endParaRPr lang="en-GB" sz="1200" dirty="0">
                        <a:effectLst/>
                        <a:latin typeface="Calibri"/>
                        <a:ea typeface="Calibri"/>
                        <a:cs typeface="Times New Roman"/>
                      </a:endParaRPr>
                    </a:p>
                  </a:txBody>
                  <a:tcPr marL="90033" marR="90033" marT="0" marB="0">
                    <a:lnL>
                      <a:noFill/>
                    </a:lnL>
                    <a:lnR w="12700" cap="flat" cmpd="sng" algn="ctr">
                      <a:solidFill>
                        <a:srgbClr val="9BBB59"/>
                      </a:solidFill>
                      <a:prstDash val="solid"/>
                      <a:round/>
                      <a:headEnd type="none" w="med" len="med"/>
                      <a:tailEnd type="none" w="med" len="med"/>
                    </a:lnR>
                    <a:lnT>
                      <a:noFill/>
                    </a:lnT>
                    <a:lnB w="12700" cap="flat" cmpd="sng" algn="ctr">
                      <a:solidFill>
                        <a:srgbClr val="9BBB59"/>
                      </a:solidFill>
                      <a:prstDash val="solid"/>
                      <a:round/>
                      <a:headEnd type="none" w="med" len="med"/>
                      <a:tailEnd type="none" w="med" len="med"/>
                    </a:lnB>
                  </a:tcPr>
                </a:tc>
              </a:tr>
            </a:tbl>
          </a:graphicData>
        </a:graphic>
      </p:graphicFrame>
      <p:sp>
        <p:nvSpPr>
          <p:cNvPr id="10" name="Rectangle 3"/>
          <p:cNvSpPr>
            <a:spLocks/>
          </p:cNvSpPr>
          <p:nvPr/>
        </p:nvSpPr>
        <p:spPr bwMode="auto">
          <a:xfrm>
            <a:off x="136525" y="76200"/>
            <a:ext cx="112014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l"/>
            <a:r>
              <a:rPr lang="en-US" sz="4800" dirty="0" smtClean="0">
                <a:solidFill>
                  <a:srgbClr val="FFFFFF"/>
                </a:solidFill>
                <a:ea typeface="ＭＳ Ｐゴシック" charset="0"/>
                <a:cs typeface="Gill Sans Light" charset="0"/>
              </a:rPr>
              <a:t>Inter-comparison of </a:t>
            </a:r>
            <a:r>
              <a:rPr lang="en-US" sz="4800" dirty="0" smtClean="0">
                <a:solidFill>
                  <a:srgbClr val="FFFFFF"/>
                </a:solidFill>
                <a:ea typeface="ＭＳ Ｐゴシック" charset="0"/>
                <a:cs typeface="Gill Sans Light" charset="0"/>
              </a:rPr>
              <a:t>Ocean Synthesis </a:t>
            </a:r>
            <a:r>
              <a:rPr lang="en-US" sz="4800" dirty="0">
                <a:solidFill>
                  <a:srgbClr val="FFFFFF"/>
                </a:solidFill>
                <a:ea typeface="ＭＳ Ｐゴシック" charset="0"/>
                <a:cs typeface="Gill Sans Light" charset="0"/>
              </a:rPr>
              <a:t>(</a:t>
            </a:r>
            <a:r>
              <a:rPr lang="en-US" sz="4800" dirty="0" smtClean="0">
                <a:solidFill>
                  <a:srgbClr val="FFFFFF"/>
                </a:solidFill>
                <a:ea typeface="ＭＳ Ｐゴシック" charset="0"/>
                <a:cs typeface="Gill Sans Light" charset="0"/>
              </a:rPr>
              <a:t>ROAIP)</a:t>
            </a:r>
            <a:endParaRPr lang="en-US" sz="4800" dirty="0">
              <a:solidFill>
                <a:srgbClr val="FFFFFF"/>
              </a:solidFill>
              <a:ea typeface="ＭＳ Ｐゴシック" charset="0"/>
              <a:cs typeface="Gill Sans Light" charset="0"/>
            </a:endParaRPr>
          </a:p>
        </p:txBody>
      </p:sp>
      <p:sp>
        <p:nvSpPr>
          <p:cNvPr id="8" name="Title 2"/>
          <p:cNvSpPr>
            <a:spLocks noGrp="1"/>
          </p:cNvSpPr>
          <p:nvPr>
            <p:ph type="title"/>
          </p:nvPr>
        </p:nvSpPr>
        <p:spPr>
          <a:xfrm>
            <a:off x="957784" y="8477200"/>
            <a:ext cx="3528392" cy="792088"/>
          </a:xfrm>
        </p:spPr>
        <p:txBody>
          <a:bodyPr/>
          <a:lstStyle/>
          <a:p>
            <a:pPr algn="l">
              <a:lnSpc>
                <a:spcPts val="3801"/>
              </a:lnSpc>
            </a:pPr>
            <a:r>
              <a:rPr lang="en-GB" sz="1400" dirty="0" smtClean="0">
                <a:latin typeface="Gill Sans"/>
                <a:cs typeface="Gill Sans"/>
              </a:rPr>
              <a:t>Source:  </a:t>
            </a:r>
            <a:r>
              <a:rPr lang="en-GB" sz="1400" dirty="0">
                <a:latin typeface="Gill Sans"/>
                <a:cs typeface="Gill Sans"/>
              </a:rPr>
              <a:t>Maria </a:t>
            </a:r>
            <a:r>
              <a:rPr lang="en-GB" sz="1400" dirty="0" err="1" smtClean="0">
                <a:latin typeface="Gill Sans"/>
                <a:cs typeface="Gill Sans"/>
              </a:rPr>
              <a:t>Valdivieso</a:t>
            </a:r>
            <a:r>
              <a:rPr lang="en-GB" sz="1400" dirty="0" smtClean="0">
                <a:latin typeface="Gill Sans"/>
                <a:cs typeface="Gill Sans"/>
              </a:rPr>
              <a:t>, Reading University</a:t>
            </a:r>
            <a:endParaRPr lang="en-GB" sz="1400" dirty="0">
              <a:latin typeface="Gill Sans"/>
              <a:cs typeface="Gill Sans"/>
            </a:endParaRPr>
          </a:p>
        </p:txBody>
      </p:sp>
      <p:pic>
        <p:nvPicPr>
          <p:cNvPr id="9" name="Picture 8" descr="Screen Shot 2014-05-04 at 11.07.4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1604" y="3508648"/>
            <a:ext cx="7462254" cy="5690468"/>
          </a:xfrm>
          <a:prstGeom prst="rect">
            <a:avLst/>
          </a:prstGeom>
        </p:spPr>
      </p:pic>
    </p:spTree>
    <p:extLst>
      <p:ext uri="{BB962C8B-B14F-4D97-AF65-F5344CB8AC3E}">
        <p14:creationId xmlns:p14="http://schemas.microsoft.com/office/powerpoint/2010/main" val="102926757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p:cNvSpPr>
            <a:spLocks/>
          </p:cNvSpPr>
          <p:nvPr/>
        </p:nvSpPr>
        <p:spPr bwMode="auto">
          <a:xfrm>
            <a:off x="136525" y="76200"/>
            <a:ext cx="112014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l"/>
            <a:r>
              <a:rPr lang="en-US" sz="4800" dirty="0" smtClean="0">
                <a:solidFill>
                  <a:srgbClr val="FFFFFF"/>
                </a:solidFill>
                <a:ea typeface="ＭＳ Ｐゴシック" charset="0"/>
                <a:cs typeface="Gill Sans Light" charset="0"/>
              </a:rPr>
              <a:t>Data sets &amp; budget constraints</a:t>
            </a:r>
            <a:endParaRPr lang="en-US" sz="4800" dirty="0">
              <a:solidFill>
                <a:srgbClr val="FFFFFF"/>
              </a:solidFill>
              <a:ea typeface="ＭＳ Ｐゴシック" charset="0"/>
              <a:cs typeface="Gill Sans Light" charset="0"/>
            </a:endParaRPr>
          </a:p>
        </p:txBody>
      </p:sp>
      <p:pic>
        <p:nvPicPr>
          <p:cNvPr id="2" name="Picture 1" descr="Screen Shot 2014-05-04 at 11.15.1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9952" y="1348408"/>
            <a:ext cx="8214426" cy="6961212"/>
          </a:xfrm>
          <a:prstGeom prst="rect">
            <a:avLst/>
          </a:prstGeom>
        </p:spPr>
      </p:pic>
    </p:spTree>
    <p:extLst>
      <p:ext uri="{BB962C8B-B14F-4D97-AF65-F5344CB8AC3E}">
        <p14:creationId xmlns:p14="http://schemas.microsoft.com/office/powerpoint/2010/main" val="154333944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p:cNvSpPr>
            <a:spLocks/>
          </p:cNvSpPr>
          <p:nvPr/>
        </p:nvSpPr>
        <p:spPr bwMode="auto">
          <a:xfrm>
            <a:off x="93688" y="0"/>
            <a:ext cx="12745416" cy="939800"/>
          </a:xfrm>
          <a:prstGeom prst="rect">
            <a:avLst/>
          </a:prstGeom>
          <a:solidFill>
            <a:schemeClr val="accent1"/>
          </a:solidFill>
          <a:ln>
            <a:noFill/>
          </a:ln>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endParaRPr lang="en-US"/>
          </a:p>
        </p:txBody>
      </p:sp>
      <p:sp>
        <p:nvSpPr>
          <p:cNvPr id="5123" name="Rectangle 3"/>
          <p:cNvSpPr>
            <a:spLocks/>
          </p:cNvSpPr>
          <p:nvPr/>
        </p:nvSpPr>
        <p:spPr bwMode="auto">
          <a:xfrm>
            <a:off x="136524" y="76200"/>
            <a:ext cx="12054507"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l"/>
            <a:r>
              <a:rPr lang="en-US" sz="4800" dirty="0" smtClean="0">
                <a:solidFill>
                  <a:srgbClr val="FFFFFF"/>
                </a:solidFill>
                <a:ea typeface="ＭＳ Ｐゴシック" charset="0"/>
                <a:cs typeface="Gill Sans Light" charset="0"/>
              </a:rPr>
              <a:t>Attribution of Possible </a:t>
            </a:r>
            <a:r>
              <a:rPr lang="en-US" sz="4800" dirty="0" smtClean="0">
                <a:solidFill>
                  <a:srgbClr val="FFFFFF"/>
                </a:solidFill>
                <a:ea typeface="ＭＳ Ｐゴシック" charset="0"/>
                <a:cs typeface="Gill Sans Light" charset="0"/>
              </a:rPr>
              <a:t>Causes of Hiatus period </a:t>
            </a:r>
            <a:endParaRPr lang="en-US" sz="4800" dirty="0">
              <a:solidFill>
                <a:srgbClr val="FFFFFF"/>
              </a:solidFill>
              <a:ea typeface="ＭＳ Ｐゴシック" charset="0"/>
              <a:cs typeface="Gill Sans Light" charset="0"/>
            </a:endParaRPr>
          </a:p>
        </p:txBody>
      </p:sp>
      <p:pic>
        <p:nvPicPr>
          <p:cNvPr id="5125" name="Picture 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15700" y="160338"/>
            <a:ext cx="1574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5127" name="Rectangle 7"/>
          <p:cNvSpPr>
            <a:spLocks/>
          </p:cNvSpPr>
          <p:nvPr/>
        </p:nvSpPr>
        <p:spPr bwMode="auto">
          <a:xfrm>
            <a:off x="395784" y="9413304"/>
            <a:ext cx="23622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1400" dirty="0">
                <a:solidFill>
                  <a:schemeClr val="tx1"/>
                </a:solidFill>
                <a:latin typeface="Gill Sans" charset="0"/>
                <a:ea typeface="ＭＳ Ｐゴシック" charset="0"/>
                <a:cs typeface="Gill Sans" charset="0"/>
                <a:sym typeface="Gill Sans" charset="0"/>
              </a:rPr>
              <a:t>Source</a:t>
            </a:r>
            <a:r>
              <a:rPr lang="en-US" sz="1400" dirty="0" smtClean="0">
                <a:solidFill>
                  <a:schemeClr val="tx1"/>
                </a:solidFill>
                <a:latin typeface="Gill Sans" charset="0"/>
                <a:ea typeface="ＭＳ Ｐゴシック" charset="0"/>
                <a:cs typeface="Gill Sans" charset="0"/>
                <a:sym typeface="Gill Sans" charset="0"/>
              </a:rPr>
              <a:t>: </a:t>
            </a:r>
            <a:r>
              <a:rPr lang="en-US" sz="1400" dirty="0" smtClean="0">
                <a:solidFill>
                  <a:schemeClr val="tx1"/>
                </a:solidFill>
                <a:latin typeface="Gill Sans" charset="0"/>
                <a:ea typeface="ＭＳ Ｐゴシック" charset="0"/>
                <a:cs typeface="Gill Sans" charset="0"/>
                <a:sym typeface="Gill Sans" charset="0"/>
              </a:rPr>
              <a:t>Science, 2014</a:t>
            </a:r>
            <a:endParaRPr lang="en-US" sz="1400" dirty="0">
              <a:solidFill>
                <a:schemeClr val="tx1"/>
              </a:solidFill>
              <a:latin typeface="Gill Sans" charset="0"/>
              <a:ea typeface="ＭＳ Ｐゴシック" charset="0"/>
              <a:cs typeface="Gill Sans" charset="0"/>
              <a:sym typeface="Gill Sans" charset="0"/>
            </a:endParaRPr>
          </a:p>
        </p:txBody>
      </p:sp>
      <p:pic>
        <p:nvPicPr>
          <p:cNvPr id="2" name="Picture 1" descr="Screen Shot 2014-05-03 at 18.19.02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8384" y="5308848"/>
            <a:ext cx="6263636" cy="3896792"/>
          </a:xfrm>
          <a:prstGeom prst="rect">
            <a:avLst/>
          </a:prstGeom>
        </p:spPr>
      </p:pic>
      <p:pic>
        <p:nvPicPr>
          <p:cNvPr id="8" name="image_palierskeptics-2.mov" descr="/Users/pierre/Desktop/to_do_talk_wdac/talk_ppm_clivar_heat_v01.ppt_media/image_palierskeptics-2.mov">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568573" y="1171356"/>
            <a:ext cx="5645795" cy="383958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4"/>
          <p:cNvSpPr>
            <a:spLocks/>
          </p:cNvSpPr>
          <p:nvPr/>
        </p:nvSpPr>
        <p:spPr bwMode="auto">
          <a:xfrm>
            <a:off x="1101800" y="1708448"/>
            <a:ext cx="3605102" cy="215444"/>
          </a:xfrm>
          <a:prstGeom prst="rect">
            <a:avLst/>
          </a:prstGeom>
          <a:solidFill>
            <a:srgbClr val="FFFFFF"/>
          </a:solidFill>
          <a:ln>
            <a:noFill/>
          </a:ln>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square" lIns="0" tIns="0" rIns="0" bIns="0" anchor="ctr">
            <a:spAutoFit/>
          </a:bodyPr>
          <a:lstStyle/>
          <a:p>
            <a:r>
              <a:rPr lang="en-US" sz="1400">
                <a:solidFill>
                  <a:schemeClr val="tx1"/>
                </a:solidFill>
                <a:ea typeface="ＭＳ Ｐゴシック" charset="0"/>
                <a:cs typeface="Gill Sans Light" charset="0"/>
              </a:rPr>
              <a:t>How Climate Deniers view global warming</a:t>
            </a:r>
          </a:p>
        </p:txBody>
      </p:sp>
      <p:pic>
        <p:nvPicPr>
          <p:cNvPr id="10" name="Picture 9" descr="Screen Shot 2014-05-03 at 18.22.47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7744" y="5380856"/>
            <a:ext cx="5112568" cy="3939191"/>
          </a:xfrm>
          <a:prstGeom prst="rect">
            <a:avLst/>
          </a:prstGeom>
        </p:spPr>
      </p:pic>
      <p:sp>
        <p:nvSpPr>
          <p:cNvPr id="3" name="TextBox 2"/>
          <p:cNvSpPr txBox="1"/>
          <p:nvPr/>
        </p:nvSpPr>
        <p:spPr>
          <a:xfrm>
            <a:off x="6502400" y="1060376"/>
            <a:ext cx="6502400" cy="3539431"/>
          </a:xfrm>
          <a:prstGeom prst="rect">
            <a:avLst/>
          </a:prstGeom>
          <a:noFill/>
        </p:spPr>
        <p:txBody>
          <a:bodyPr wrap="square" rtlCol="0">
            <a:spAutoFit/>
          </a:bodyPr>
          <a:lstStyle/>
          <a:p>
            <a:pPr marL="571500" indent="-571500" algn="l">
              <a:buFont typeface="Arial"/>
              <a:buChar char="•"/>
            </a:pPr>
            <a:r>
              <a:rPr lang="en-US" sz="2800" dirty="0" smtClean="0"/>
              <a:t>Natural Climate Variability?</a:t>
            </a:r>
          </a:p>
          <a:p>
            <a:pPr marL="571500" indent="-571500" algn="l">
              <a:buFont typeface="Arial"/>
              <a:buChar char="•"/>
            </a:pPr>
            <a:r>
              <a:rPr lang="en-US" sz="2800" dirty="0" smtClean="0"/>
              <a:t>Reduced Solar Variability?</a:t>
            </a:r>
          </a:p>
          <a:p>
            <a:pPr marL="571500" indent="-571500" algn="l">
              <a:buFont typeface="Arial"/>
              <a:buChar char="•"/>
            </a:pPr>
            <a:r>
              <a:rPr lang="en-US" sz="2800" dirty="0" smtClean="0"/>
              <a:t>ENSO?</a:t>
            </a:r>
          </a:p>
          <a:p>
            <a:pPr marL="571500" indent="-571500" algn="l">
              <a:buFont typeface="Arial"/>
              <a:buChar char="•"/>
            </a:pPr>
            <a:r>
              <a:rPr lang="en-US" sz="2800" dirty="0" smtClean="0"/>
              <a:t>Increased Stratospheric Aerosols?</a:t>
            </a:r>
            <a:endParaRPr lang="en-US" sz="2800" dirty="0"/>
          </a:p>
          <a:p>
            <a:pPr marL="571500" indent="-571500" algn="l">
              <a:buFont typeface="Arial"/>
              <a:buChar char="•"/>
            </a:pPr>
            <a:r>
              <a:rPr lang="en-US" sz="2800" dirty="0" smtClean="0"/>
              <a:t>Asian Pollution?</a:t>
            </a:r>
          </a:p>
          <a:p>
            <a:pPr marL="571500" indent="-571500" algn="l">
              <a:buFont typeface="Arial"/>
              <a:buChar char="•"/>
            </a:pPr>
            <a:r>
              <a:rPr lang="en-US" sz="2800" dirty="0" smtClean="0"/>
              <a:t>Deep ocean?</a:t>
            </a:r>
          </a:p>
          <a:p>
            <a:pPr marL="571500" indent="-571500" algn="l">
              <a:buFont typeface="Arial"/>
              <a:buChar char="•"/>
            </a:pPr>
            <a:r>
              <a:rPr lang="en-US" sz="2800" dirty="0" smtClean="0"/>
              <a:t>Sampling Bias?</a:t>
            </a:r>
          </a:p>
          <a:p>
            <a:pPr marL="571500" indent="-571500" algn="l">
              <a:buFont typeface="Arial"/>
              <a:buChar char="•"/>
            </a:pPr>
            <a:r>
              <a:rPr lang="en-US" sz="2800" dirty="0" err="1" smtClean="0"/>
              <a:t>Obs</a:t>
            </a:r>
            <a:r>
              <a:rPr lang="en-US" sz="2800" dirty="0" smtClean="0"/>
              <a:t> quality?</a:t>
            </a:r>
            <a:endParaRPr lang="en-US" sz="2800" dirty="0"/>
          </a:p>
        </p:txBody>
      </p:sp>
      <p:sp>
        <p:nvSpPr>
          <p:cNvPr id="12" name="Rectangle 11"/>
          <p:cNvSpPr>
            <a:spLocks/>
          </p:cNvSpPr>
          <p:nvPr/>
        </p:nvSpPr>
        <p:spPr bwMode="auto">
          <a:xfrm>
            <a:off x="885776" y="5020816"/>
            <a:ext cx="23622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1000" dirty="0">
                <a:solidFill>
                  <a:schemeClr val="tx1"/>
                </a:solidFill>
                <a:latin typeface="Gill Sans" charset="0"/>
                <a:ea typeface="ＭＳ Ｐゴシック" charset="0"/>
                <a:cs typeface="Gill Sans" charset="0"/>
                <a:sym typeface="Gill Sans" charset="0"/>
              </a:rPr>
              <a:t>Source: </a:t>
            </a:r>
            <a:r>
              <a:rPr lang="en-US" sz="1000" dirty="0" err="1">
                <a:solidFill>
                  <a:schemeClr val="tx1"/>
                </a:solidFill>
                <a:latin typeface="Gill Sans" charset="0"/>
                <a:ea typeface="ＭＳ Ｐゴシック" charset="0"/>
                <a:cs typeface="Gill Sans" charset="0"/>
                <a:sym typeface="Gill Sans" charset="0"/>
              </a:rPr>
              <a:t>skepticalscience.com</a:t>
            </a:r>
            <a:endParaRPr lang="en-US" sz="1000" dirty="0">
              <a:solidFill>
                <a:schemeClr val="tx1"/>
              </a:solidFill>
              <a:latin typeface="Gill Sans" charset="0"/>
              <a:ea typeface="ＭＳ Ｐゴシック" charset="0"/>
              <a:cs typeface="Gill Sans" charset="0"/>
              <a:sym typeface="Gill Sans" charset="0"/>
            </a:endParaRPr>
          </a:p>
        </p:txBody>
      </p:sp>
      <p:sp>
        <p:nvSpPr>
          <p:cNvPr id="4" name="Rectangle 3"/>
          <p:cNvSpPr/>
          <p:nvPr/>
        </p:nvSpPr>
        <p:spPr bwMode="auto">
          <a:xfrm>
            <a:off x="669752" y="7757120"/>
            <a:ext cx="3096344" cy="504056"/>
          </a:xfrm>
          <a:prstGeom prst="rect">
            <a:avLst/>
          </a:prstGeom>
          <a:solidFill>
            <a:srgbClr val="FFFF00">
              <a:alpha val="21000"/>
            </a:srgbClr>
          </a:solidFill>
          <a:ln>
            <a:noFill/>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smtClean="0">
              <a:ln>
                <a:noFill/>
              </a:ln>
              <a:solidFill>
                <a:srgbClr val="414141"/>
              </a:solidFill>
              <a:effectLst/>
              <a:latin typeface="Gill Sans Light" charset="0"/>
              <a:ea typeface="ヒラギノ角ゴ ProN W3" charset="0"/>
              <a:cs typeface="ヒラギノ角ゴ ProN W3" charset="0"/>
              <a:sym typeface="Gill Sans Light" charset="0"/>
            </a:endParaRPr>
          </a:p>
        </p:txBody>
      </p:sp>
    </p:spTree>
    <p:extLst>
      <p:ext uri="{BB962C8B-B14F-4D97-AF65-F5344CB8AC3E}">
        <p14:creationId xmlns:p14="http://schemas.microsoft.com/office/powerpoint/2010/main" val="2916049559"/>
      </p:ext>
    </p:extLst>
  </p:cSld>
  <p:clrMapOvr>
    <a:masterClrMapping/>
  </p:clrMapOvr>
  <mc:AlternateContent xmlns:mc="http://schemas.openxmlformats.org/markup-compatibility/2006" xmlns:p14="http://schemas.microsoft.com/office/powerpoint/2010/main">
    <mc:Choice Requires="p14">
      <p:transition spd="med">
        <p14:prism dir="d"/>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fill="hold" display="0">
                  <p:stCondLst>
                    <p:cond delay="indefinite"/>
                  </p:stCondLst>
                </p:cTn>
                <p:tgtEl>
                  <p:spTgt spid="8"/>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p:cNvSpPr>
            <a:spLocks/>
          </p:cNvSpPr>
          <p:nvPr/>
        </p:nvSpPr>
        <p:spPr bwMode="auto">
          <a:xfrm>
            <a:off x="0" y="0"/>
            <a:ext cx="13004800" cy="939800"/>
          </a:xfrm>
          <a:prstGeom prst="rect">
            <a:avLst/>
          </a:prstGeom>
          <a:solidFill>
            <a:schemeClr val="accent1"/>
          </a:solidFill>
          <a:ln>
            <a:noFill/>
          </a:ln>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endParaRPr lang="en-US"/>
          </a:p>
        </p:txBody>
      </p:sp>
      <p:sp>
        <p:nvSpPr>
          <p:cNvPr id="6146" name="Rectangle 2"/>
          <p:cNvSpPr>
            <a:spLocks/>
          </p:cNvSpPr>
          <p:nvPr/>
        </p:nvSpPr>
        <p:spPr bwMode="auto">
          <a:xfrm>
            <a:off x="10809288" y="9569450"/>
            <a:ext cx="23622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1000">
                <a:solidFill>
                  <a:schemeClr val="tx1"/>
                </a:solidFill>
                <a:latin typeface="Gill Sans" charset="0"/>
                <a:ea typeface="ＭＳ Ｐゴシック" charset="0"/>
                <a:cs typeface="Gill Sans" charset="0"/>
                <a:sym typeface="Gill Sans" charset="0"/>
              </a:rPr>
              <a:t>ESA UNCLASSIFIED - For Official Use</a:t>
            </a:r>
          </a:p>
        </p:txBody>
      </p:sp>
      <p:sp>
        <p:nvSpPr>
          <p:cNvPr id="6147" name="Rectangle 3"/>
          <p:cNvSpPr>
            <a:spLocks/>
          </p:cNvSpPr>
          <p:nvPr/>
        </p:nvSpPr>
        <p:spPr bwMode="auto">
          <a:xfrm>
            <a:off x="136525" y="76200"/>
            <a:ext cx="112014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l"/>
            <a:r>
              <a:rPr lang="en-US" sz="4800" dirty="0" smtClean="0">
                <a:solidFill>
                  <a:srgbClr val="FFFFFF"/>
                </a:solidFill>
                <a:ea typeface="ＭＳ Ｐゴシック" charset="0"/>
                <a:cs typeface="Gill Sans Light" charset="0"/>
              </a:rPr>
              <a:t>GSOP workshop on </a:t>
            </a:r>
            <a:r>
              <a:rPr lang="en-US" sz="4800" dirty="0">
                <a:solidFill>
                  <a:srgbClr val="FFFFFF"/>
                </a:solidFill>
                <a:ea typeface="ＭＳ Ｐゴシック" charset="0"/>
                <a:cs typeface="Gill Sans Light" charset="0"/>
              </a:rPr>
              <a:t>Air-Sea </a:t>
            </a:r>
            <a:r>
              <a:rPr lang="en-US" sz="4800" dirty="0" smtClean="0">
                <a:solidFill>
                  <a:srgbClr val="FFFFFF"/>
                </a:solidFill>
                <a:ea typeface="ＭＳ Ｐゴシック" charset="0"/>
                <a:cs typeface="Gill Sans Light" charset="0"/>
              </a:rPr>
              <a:t>Fluxes</a:t>
            </a:r>
            <a:endParaRPr lang="en-US" sz="4800" dirty="0">
              <a:solidFill>
                <a:srgbClr val="FFFFFF"/>
              </a:solidFill>
              <a:ea typeface="ＭＳ Ｐゴシック" charset="0"/>
              <a:cs typeface="Gill Sans Light" charset="0"/>
            </a:endParaRPr>
          </a:p>
        </p:txBody>
      </p:sp>
      <p:pic>
        <p:nvPicPr>
          <p:cNvPr id="6149" name="Picture 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15700" y="160338"/>
            <a:ext cx="1574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6150" name="Rectangle 6"/>
          <p:cNvSpPr>
            <a:spLocks/>
          </p:cNvSpPr>
          <p:nvPr/>
        </p:nvSpPr>
        <p:spPr bwMode="auto">
          <a:xfrm>
            <a:off x="0" y="9512300"/>
            <a:ext cx="23622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1000" dirty="0">
                <a:solidFill>
                  <a:schemeClr val="tx1"/>
                </a:solidFill>
                <a:latin typeface="Gill Sans" charset="0"/>
                <a:ea typeface="ＭＳ Ｐゴシック" charset="0"/>
                <a:cs typeface="Gill Sans" charset="0"/>
                <a:sym typeface="Gill Sans" charset="0"/>
              </a:rPr>
              <a:t>Source: </a:t>
            </a:r>
            <a:r>
              <a:rPr lang="en-US" sz="1000" dirty="0" err="1">
                <a:solidFill>
                  <a:schemeClr val="tx1"/>
                </a:solidFill>
                <a:latin typeface="Gill Sans" charset="0"/>
                <a:ea typeface="ＭＳ Ｐゴシック" charset="0"/>
                <a:cs typeface="Gill Sans" charset="0"/>
                <a:sym typeface="Gill Sans" charset="0"/>
              </a:rPr>
              <a:t>clivar.org</a:t>
            </a:r>
            <a:endParaRPr lang="en-US" sz="1000" dirty="0">
              <a:solidFill>
                <a:schemeClr val="tx1"/>
              </a:solidFill>
              <a:latin typeface="Gill Sans" charset="0"/>
              <a:ea typeface="ＭＳ Ｐゴシック" charset="0"/>
              <a:cs typeface="Gill Sans" charset="0"/>
              <a:sym typeface="Gill Sans" charset="0"/>
            </a:endParaRPr>
          </a:p>
        </p:txBody>
      </p:sp>
      <p:pic>
        <p:nvPicPr>
          <p:cNvPr id="615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687" y="1060376"/>
            <a:ext cx="6819315" cy="7632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6153" name="Rectangle 9"/>
          <p:cNvSpPr>
            <a:spLocks/>
          </p:cNvSpPr>
          <p:nvPr/>
        </p:nvSpPr>
        <p:spPr bwMode="auto">
          <a:xfrm>
            <a:off x="7006456" y="1564432"/>
            <a:ext cx="5853212" cy="2602632"/>
          </a:xfrm>
          <a:prstGeom prst="rect">
            <a:avLst/>
          </a:prstGeom>
          <a:solidFill>
            <a:srgbClr val="FFFFFF"/>
          </a:solidFill>
          <a:ln>
            <a:noFill/>
          </a:ln>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l"/>
            <a:r>
              <a:rPr lang="en-US" sz="2000" b="1" dirty="0">
                <a:solidFill>
                  <a:srgbClr val="4D4D4D"/>
                </a:solidFill>
                <a:latin typeface="Gill Sans" charset="0"/>
                <a:ea typeface="ＭＳ Ｐゴシック" charset="0"/>
                <a:cs typeface="Gill Sans" charset="0"/>
                <a:sym typeface="Gill Sans" charset="0"/>
              </a:rPr>
              <a:t>Recommendations</a:t>
            </a:r>
          </a:p>
          <a:p>
            <a:pPr algn="l">
              <a:buClr>
                <a:srgbClr val="4D4D4D"/>
              </a:buClr>
              <a:buSzPct val="125000"/>
              <a:buFont typeface="Gill Sans" charset="0"/>
              <a:buChar char="•"/>
            </a:pPr>
            <a:r>
              <a:rPr lang="en-US" sz="2000" dirty="0">
                <a:solidFill>
                  <a:srgbClr val="4D4D4D"/>
                </a:solidFill>
                <a:latin typeface="Gill Sans" charset="0"/>
                <a:ea typeface="ＭＳ Ｐゴシック" charset="0"/>
                <a:cs typeface="Gill Sans" charset="0"/>
                <a:sym typeface="Gill Sans" charset="0"/>
              </a:rPr>
              <a:t> </a:t>
            </a:r>
            <a:r>
              <a:rPr lang="en-US" sz="2000" b="1" dirty="0">
                <a:solidFill>
                  <a:srgbClr val="A072FD"/>
                </a:solidFill>
                <a:latin typeface="Gill Sans" charset="0"/>
                <a:ea typeface="ＭＳ Ｐゴシック" charset="0"/>
                <a:cs typeface="Gill Sans" charset="0"/>
                <a:sym typeface="Gill Sans" charset="0"/>
              </a:rPr>
              <a:t>Regional Heat/Salt budget analysis</a:t>
            </a:r>
          </a:p>
          <a:p>
            <a:pPr algn="l">
              <a:buClr>
                <a:srgbClr val="4D4D4D"/>
              </a:buClr>
              <a:buSzPct val="125000"/>
              <a:buFont typeface="Gill Sans" charset="0"/>
              <a:buChar char="•"/>
            </a:pPr>
            <a:r>
              <a:rPr lang="en-US" sz="2000" b="1" dirty="0">
                <a:solidFill>
                  <a:srgbClr val="A072FD"/>
                </a:solidFill>
                <a:latin typeface="Gill Sans" charset="0"/>
                <a:ea typeface="ＭＳ Ｐゴシック" charset="0"/>
                <a:cs typeface="Gill Sans" charset="0"/>
                <a:sym typeface="Gill Sans" charset="0"/>
              </a:rPr>
              <a:t> </a:t>
            </a:r>
            <a:r>
              <a:rPr lang="en-US" sz="2000" dirty="0">
                <a:solidFill>
                  <a:srgbClr val="4D4D4D"/>
                </a:solidFill>
                <a:latin typeface="Gill Sans" charset="0"/>
                <a:ea typeface="ＭＳ Ｐゴシック" charset="0"/>
                <a:cs typeface="Gill Sans" charset="0"/>
                <a:sym typeface="Gill Sans" charset="0"/>
              </a:rPr>
              <a:t>Direct point wise comparison with </a:t>
            </a:r>
            <a:r>
              <a:rPr lang="en-US" sz="2000" dirty="0" err="1">
                <a:solidFill>
                  <a:srgbClr val="4D4D4D"/>
                </a:solidFill>
                <a:latin typeface="Gill Sans" charset="0"/>
                <a:ea typeface="ＭＳ Ｐゴシック" charset="0"/>
                <a:cs typeface="Gill Sans" charset="0"/>
                <a:sym typeface="Gill Sans" charset="0"/>
              </a:rPr>
              <a:t>OceanSITE</a:t>
            </a:r>
            <a:endParaRPr lang="en-US" sz="2000" dirty="0">
              <a:solidFill>
                <a:srgbClr val="4D4D4D"/>
              </a:solidFill>
              <a:latin typeface="Gill Sans" charset="0"/>
              <a:ea typeface="ＭＳ Ｐゴシック" charset="0"/>
              <a:cs typeface="Gill Sans" charset="0"/>
              <a:sym typeface="Gill Sans" charset="0"/>
            </a:endParaRPr>
          </a:p>
          <a:p>
            <a:pPr algn="l">
              <a:buClr>
                <a:srgbClr val="4D4D4D"/>
              </a:buClr>
              <a:buSzPct val="125000"/>
              <a:buFont typeface="Gill Sans" charset="0"/>
              <a:buChar char="•"/>
            </a:pPr>
            <a:r>
              <a:rPr lang="en-US" sz="2000" dirty="0">
                <a:solidFill>
                  <a:srgbClr val="4D4D4D"/>
                </a:solidFill>
                <a:latin typeface="Gill Sans" charset="0"/>
                <a:ea typeface="ＭＳ Ｐゴシック" charset="0"/>
                <a:cs typeface="Gill Sans" charset="0"/>
                <a:sym typeface="Gill Sans" charset="0"/>
              </a:rPr>
              <a:t> Metrics for flux evaluation</a:t>
            </a:r>
          </a:p>
          <a:p>
            <a:pPr algn="l">
              <a:buClr>
                <a:srgbClr val="4D4D4D"/>
              </a:buClr>
              <a:buSzPct val="125000"/>
              <a:buFont typeface="Gill Sans" charset="0"/>
              <a:buChar char="•"/>
            </a:pPr>
            <a:r>
              <a:rPr lang="en-US" sz="2000" dirty="0">
                <a:solidFill>
                  <a:srgbClr val="4D4D4D"/>
                </a:solidFill>
                <a:latin typeface="Gill Sans" charset="0"/>
                <a:ea typeface="ＭＳ Ｐゴシック" charset="0"/>
                <a:cs typeface="Gill Sans" charset="0"/>
                <a:sym typeface="Gill Sans" charset="0"/>
              </a:rPr>
              <a:t> Requirements on Products</a:t>
            </a:r>
          </a:p>
          <a:p>
            <a:pPr algn="l">
              <a:buClr>
                <a:srgbClr val="4D4D4D"/>
              </a:buClr>
              <a:buSzPct val="125000"/>
              <a:buFont typeface="Gill Sans" charset="0"/>
              <a:buChar char="•"/>
            </a:pPr>
            <a:r>
              <a:rPr lang="en-US" sz="2000" dirty="0">
                <a:solidFill>
                  <a:srgbClr val="4D4D4D"/>
                </a:solidFill>
                <a:latin typeface="Gill Sans" charset="0"/>
                <a:ea typeface="ＭＳ Ｐゴシック" charset="0"/>
                <a:cs typeface="Gill Sans" charset="0"/>
                <a:sym typeface="Gill Sans" charset="0"/>
              </a:rPr>
              <a:t> Requirements on Infrastructure</a:t>
            </a:r>
          </a:p>
          <a:p>
            <a:pPr algn="l">
              <a:buClr>
                <a:srgbClr val="4D4D4D"/>
              </a:buClr>
              <a:buSzPct val="125000"/>
              <a:buFont typeface="Gill Sans" charset="0"/>
              <a:buChar char="•"/>
            </a:pPr>
            <a:r>
              <a:rPr lang="en-US" sz="2000" dirty="0">
                <a:solidFill>
                  <a:srgbClr val="4D4D4D"/>
                </a:solidFill>
                <a:latin typeface="Gill Sans" charset="0"/>
                <a:ea typeface="ＭＳ Ｐゴシック" charset="0"/>
                <a:cs typeface="Gill Sans" charset="0"/>
                <a:sym typeface="Gill Sans" charset="0"/>
              </a:rPr>
              <a:t> </a:t>
            </a:r>
            <a:r>
              <a:rPr lang="en-US" sz="2000" b="1" dirty="0">
                <a:solidFill>
                  <a:srgbClr val="A072FD"/>
                </a:solidFill>
                <a:latin typeface="Gill Sans" charset="0"/>
                <a:ea typeface="ＭＳ Ｐゴシック" charset="0"/>
                <a:cs typeface="Gill Sans" charset="0"/>
                <a:sym typeface="Gill Sans" charset="0"/>
              </a:rPr>
              <a:t>Perspective of CAGE experiments</a:t>
            </a:r>
            <a:r>
              <a:rPr lang="en-US" sz="2000" dirty="0">
                <a:solidFill>
                  <a:srgbClr val="A072FD"/>
                </a:solidFill>
                <a:latin typeface="Gill Sans" charset="0"/>
                <a:ea typeface="ＭＳ Ｐゴシック" charset="0"/>
                <a:cs typeface="Gill Sans" charset="0"/>
                <a:sym typeface="Gill Sans" charset="0"/>
              </a:rPr>
              <a:t>    </a:t>
            </a:r>
          </a:p>
          <a:p>
            <a:pPr algn="l"/>
            <a:r>
              <a:rPr lang="en-US" sz="2000" dirty="0">
                <a:solidFill>
                  <a:srgbClr val="A072FD"/>
                </a:solidFill>
                <a:latin typeface="Gill Sans" charset="0"/>
                <a:ea typeface="ＭＳ Ｐゴシック" charset="0"/>
                <a:cs typeface="Gill Sans" charset="0"/>
                <a:sym typeface="Gill Sans" charset="0"/>
              </a:rPr>
              <a:t>                                          </a:t>
            </a:r>
            <a:r>
              <a:rPr lang="en-US" sz="2000" dirty="0">
                <a:solidFill>
                  <a:srgbClr val="4D4D4D"/>
                </a:solidFill>
                <a:latin typeface="Gill Sans" charset="0"/>
                <a:ea typeface="ＭＳ Ｐゴシック" charset="0"/>
                <a:cs typeface="Gill Sans" charset="0"/>
                <a:sym typeface="Gill Sans" charset="0"/>
              </a:rPr>
              <a:t>(</a:t>
            </a:r>
            <a:r>
              <a:rPr lang="en-US" sz="2000" dirty="0" err="1">
                <a:solidFill>
                  <a:srgbClr val="4D4D4D"/>
                </a:solidFill>
                <a:latin typeface="Gill Sans" charset="0"/>
                <a:ea typeface="ＭＳ Ｐゴシック" charset="0"/>
                <a:cs typeface="Gill Sans" charset="0"/>
                <a:sym typeface="Gill Sans" charset="0"/>
              </a:rPr>
              <a:t>Bretherton</a:t>
            </a:r>
            <a:r>
              <a:rPr lang="en-US" sz="2000" dirty="0">
                <a:solidFill>
                  <a:srgbClr val="4D4D4D"/>
                </a:solidFill>
                <a:latin typeface="Gill Sans" charset="0"/>
                <a:ea typeface="ＭＳ Ｐゴシック" charset="0"/>
                <a:cs typeface="Gill Sans" charset="0"/>
                <a:sym typeface="Gill Sans" charset="0"/>
              </a:rPr>
              <a:t>, 1986)</a:t>
            </a:r>
          </a:p>
          <a:p>
            <a:pPr algn="l"/>
            <a:endParaRPr lang="en-US" sz="2000" dirty="0">
              <a:solidFill>
                <a:srgbClr val="4D4D4D"/>
              </a:solidFill>
              <a:latin typeface="Gill Sans" charset="0"/>
              <a:ea typeface="ＭＳ Ｐゴシック" charset="0"/>
              <a:cs typeface="Gill Sans" charset="0"/>
              <a:sym typeface="Gill Sans" charset="0"/>
            </a:endParaRPr>
          </a:p>
        </p:txBody>
      </p:sp>
    </p:spTree>
    <p:extLst>
      <p:ext uri="{BB962C8B-B14F-4D97-AF65-F5344CB8AC3E}">
        <p14:creationId xmlns:p14="http://schemas.microsoft.com/office/powerpoint/2010/main" val="1526908383"/>
      </p:ext>
    </p:extLst>
  </p:cSld>
  <p:clrMapOvr>
    <a:masterClrMapping/>
  </p:clrMapOvr>
  <mc:AlternateContent xmlns:mc="http://schemas.openxmlformats.org/markup-compatibility/2006" xmlns:p14="http://schemas.microsoft.com/office/powerpoint/2010/main">
    <mc:Choice Requires="p14">
      <p:transition spd="med">
        <p14:prism dir="d"/>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Rectangle 1"/>
          <p:cNvSpPr>
            <a:spLocks/>
          </p:cNvSpPr>
          <p:nvPr/>
        </p:nvSpPr>
        <p:spPr bwMode="auto">
          <a:xfrm>
            <a:off x="0" y="0"/>
            <a:ext cx="13004800" cy="939800"/>
          </a:xfrm>
          <a:prstGeom prst="rect">
            <a:avLst/>
          </a:prstGeom>
          <a:solidFill>
            <a:schemeClr val="accent1"/>
          </a:solidFill>
          <a:ln>
            <a:noFill/>
          </a:ln>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endParaRPr lang="en-US"/>
          </a:p>
        </p:txBody>
      </p:sp>
      <p:sp>
        <p:nvSpPr>
          <p:cNvPr id="2051" name="Rectangle 3"/>
          <p:cNvSpPr>
            <a:spLocks/>
          </p:cNvSpPr>
          <p:nvPr/>
        </p:nvSpPr>
        <p:spPr bwMode="auto">
          <a:xfrm>
            <a:off x="237704" y="1204392"/>
            <a:ext cx="12496676" cy="6490816"/>
          </a:xfrm>
          <a:prstGeom prst="rect">
            <a:avLst/>
          </a:prstGeom>
          <a:solidFill>
            <a:srgbClr val="FFFFFF"/>
          </a:solidFill>
          <a:ln>
            <a:noFill/>
          </a:ln>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l"/>
            <a:r>
              <a:rPr lang="en-US" sz="2200" b="1" dirty="0">
                <a:solidFill>
                  <a:srgbClr val="4D4D4D"/>
                </a:solidFill>
                <a:latin typeface="Gill Sans" charset="0"/>
                <a:ea typeface="ＭＳ Ｐゴシック" charset="0"/>
                <a:cs typeface="Gill Sans" charset="0"/>
                <a:sym typeface="Gill Sans" charset="0"/>
              </a:rPr>
              <a:t>Background</a:t>
            </a:r>
          </a:p>
          <a:p>
            <a:pPr algn="l"/>
            <a:r>
              <a:rPr lang="en-US" sz="2200" dirty="0" smtClean="0">
                <a:solidFill>
                  <a:srgbClr val="4D4D4D"/>
                </a:solidFill>
                <a:latin typeface="Gill Sans" charset="0"/>
                <a:ea typeface="ＭＳ Ｐゴシック" charset="0"/>
                <a:cs typeface="Gill Sans" charset="0"/>
                <a:sym typeface="Gill Sans" charset="0"/>
              </a:rPr>
              <a:t>ESA-CLIVAR workshop in Reading, within the framework of the ESA </a:t>
            </a:r>
            <a:r>
              <a:rPr lang="en-US" sz="2200" dirty="0">
                <a:solidFill>
                  <a:srgbClr val="4D4D4D"/>
                </a:solidFill>
                <a:latin typeface="Gill Sans" charset="0"/>
                <a:ea typeface="ＭＳ Ｐゴシック" charset="0"/>
                <a:cs typeface="Gill Sans" charset="0"/>
                <a:sym typeface="Gill Sans" charset="0"/>
              </a:rPr>
              <a:t>Support to Science Element (</a:t>
            </a:r>
            <a:r>
              <a:rPr lang="en-US" sz="2200" dirty="0">
                <a:solidFill>
                  <a:srgbClr val="A072FD"/>
                </a:solidFill>
                <a:latin typeface="Gill Sans" charset="0"/>
                <a:ea typeface="ＭＳ Ｐゴシック" charset="0"/>
                <a:cs typeface="Gill Sans" charset="0"/>
                <a:sym typeface="Gill Sans" charset="0"/>
              </a:rPr>
              <a:t>STSE</a:t>
            </a:r>
            <a:r>
              <a:rPr lang="en-US" sz="2200" dirty="0" smtClean="0">
                <a:solidFill>
                  <a:srgbClr val="4D4D4D"/>
                </a:solidFill>
                <a:latin typeface="Gill Sans" charset="0"/>
                <a:ea typeface="ＭＳ Ｐゴシック" charset="0"/>
                <a:cs typeface="Gill Sans" charset="0"/>
                <a:sym typeface="Gill Sans" charset="0"/>
              </a:rPr>
              <a:t>) e.g</a:t>
            </a:r>
            <a:r>
              <a:rPr lang="en-US" sz="2200" dirty="0">
                <a:solidFill>
                  <a:srgbClr val="4D4D4D"/>
                </a:solidFill>
                <a:latin typeface="Gill Sans" charset="0"/>
                <a:ea typeface="ＭＳ Ｐゴシック" charset="0"/>
                <a:cs typeface="Gill Sans" charset="0"/>
                <a:sym typeface="Gill Sans" charset="0"/>
              </a:rPr>
              <a:t>. GEWEX (WACMOS Land Flux), SPARC (SPIN), </a:t>
            </a:r>
            <a:r>
              <a:rPr lang="en-US" sz="2200" dirty="0" err="1">
                <a:solidFill>
                  <a:srgbClr val="4D4D4D"/>
                </a:solidFill>
                <a:latin typeface="Gill Sans" charset="0"/>
                <a:ea typeface="ＭＳ Ｐゴシック" charset="0"/>
                <a:cs typeface="Gill Sans" charset="0"/>
                <a:sym typeface="Gill Sans" charset="0"/>
              </a:rPr>
              <a:t>CLiC</a:t>
            </a:r>
            <a:r>
              <a:rPr lang="en-US" sz="2200" dirty="0">
                <a:solidFill>
                  <a:srgbClr val="4D4D4D"/>
                </a:solidFill>
                <a:latin typeface="Gill Sans" charset="0"/>
                <a:ea typeface="ＭＳ Ｐゴシック" charset="0"/>
                <a:cs typeface="Gill Sans" charset="0"/>
                <a:sym typeface="Gill Sans" charset="0"/>
              </a:rPr>
              <a:t> (North Hydrology), SOLAS (</a:t>
            </a:r>
            <a:r>
              <a:rPr lang="en-US" sz="2200" dirty="0" err="1">
                <a:solidFill>
                  <a:srgbClr val="4D4D4D"/>
                </a:solidFill>
                <a:latin typeface="Gill Sans" charset="0"/>
                <a:ea typeface="ＭＳ Ｐゴシック" charset="0"/>
                <a:cs typeface="Gill Sans" charset="0"/>
                <a:sym typeface="Gill Sans" charset="0"/>
              </a:rPr>
              <a:t>OceanFlux</a:t>
            </a:r>
            <a:r>
              <a:rPr lang="en-US" sz="2200" dirty="0">
                <a:solidFill>
                  <a:srgbClr val="4D4D4D"/>
                </a:solidFill>
                <a:latin typeface="Gill Sans" charset="0"/>
                <a:ea typeface="ＭＳ Ｐゴシック" charset="0"/>
                <a:cs typeface="Gill Sans" charset="0"/>
                <a:sym typeface="Gill Sans" charset="0"/>
              </a:rPr>
              <a:t> GHG, </a:t>
            </a:r>
            <a:r>
              <a:rPr lang="en-US" sz="2200" dirty="0" err="1">
                <a:solidFill>
                  <a:srgbClr val="4D4D4D"/>
                </a:solidFill>
                <a:latin typeface="Gill Sans" charset="0"/>
                <a:ea typeface="ＭＳ Ｐゴシック" charset="0"/>
                <a:cs typeface="Gill Sans" charset="0"/>
                <a:sym typeface="Gill Sans" charset="0"/>
              </a:rPr>
              <a:t>Seaspray</a:t>
            </a:r>
            <a:r>
              <a:rPr lang="en-US" sz="2200" dirty="0">
                <a:solidFill>
                  <a:srgbClr val="4D4D4D"/>
                </a:solidFill>
                <a:latin typeface="Gill Sans" charset="0"/>
                <a:ea typeface="ＭＳ Ｐゴシック" charset="0"/>
                <a:cs typeface="Gill Sans" charset="0"/>
                <a:sym typeface="Gill Sans" charset="0"/>
              </a:rPr>
              <a:t>, Upwelling), </a:t>
            </a:r>
            <a:r>
              <a:rPr lang="en-US" sz="2200" dirty="0" err="1">
                <a:solidFill>
                  <a:srgbClr val="4D4D4D"/>
                </a:solidFill>
                <a:latin typeface="Gill Sans" charset="0"/>
                <a:ea typeface="ＭＳ Ｐゴシック" charset="0"/>
                <a:cs typeface="Gill Sans" charset="0"/>
                <a:sym typeface="Gill Sans" charset="0"/>
              </a:rPr>
              <a:t>iLEAPS</a:t>
            </a:r>
            <a:r>
              <a:rPr lang="en-US" sz="2200" dirty="0">
                <a:solidFill>
                  <a:srgbClr val="4D4D4D"/>
                </a:solidFill>
                <a:latin typeface="Gill Sans" charset="0"/>
                <a:ea typeface="ＭＳ Ｐゴシック" charset="0"/>
                <a:cs typeface="Gill Sans" charset="0"/>
                <a:sym typeface="Gill Sans" charset="0"/>
              </a:rPr>
              <a:t>, ....  </a:t>
            </a:r>
          </a:p>
          <a:p>
            <a:pPr algn="l">
              <a:buClr>
                <a:srgbClr val="4D4D4D"/>
              </a:buClr>
              <a:buSzPct val="125000"/>
              <a:buFont typeface="Lucida Calligraphy" charset="0"/>
              <a:buChar char="•"/>
            </a:pPr>
            <a:endParaRPr lang="en-US" sz="2200" dirty="0">
              <a:solidFill>
                <a:srgbClr val="4D4D4D"/>
              </a:solidFill>
              <a:latin typeface="Lucida Calligraphy" charset="0"/>
              <a:ea typeface="ＭＳ Ｐゴシック" charset="0"/>
              <a:cs typeface="Lucida Calligraphy" charset="0"/>
              <a:sym typeface="Lucida Calligraphy" charset="0"/>
            </a:endParaRPr>
          </a:p>
          <a:p>
            <a:pPr algn="l"/>
            <a:r>
              <a:rPr lang="en-US" sz="2200" b="1" dirty="0">
                <a:solidFill>
                  <a:srgbClr val="4D4D4D"/>
                </a:solidFill>
                <a:latin typeface="Gill Sans" charset="0"/>
                <a:ea typeface="ＭＳ Ｐゴシック" charset="0"/>
                <a:cs typeface="Gill Sans" charset="0"/>
                <a:sym typeface="Gill Sans" charset="0"/>
              </a:rPr>
              <a:t>Participants</a:t>
            </a:r>
          </a:p>
          <a:p>
            <a:pPr algn="l">
              <a:buClr>
                <a:srgbClr val="4D4D4D"/>
              </a:buClr>
              <a:buSzPct val="125000"/>
              <a:buFont typeface="Gill Sans" charset="0"/>
              <a:buChar char="•"/>
            </a:pPr>
            <a:r>
              <a:rPr lang="en-US" sz="2200" dirty="0">
                <a:solidFill>
                  <a:srgbClr val="4D4D4D"/>
                </a:solidFill>
                <a:latin typeface="Gill Sans" charset="0"/>
                <a:ea typeface="ＭＳ Ｐゴシック" charset="0"/>
                <a:cs typeface="Gill Sans" charset="0"/>
                <a:sym typeface="Gill Sans" charset="0"/>
              </a:rPr>
              <a:t> 20+ across disciplines, world experts</a:t>
            </a:r>
          </a:p>
          <a:p>
            <a:pPr algn="l"/>
            <a:endParaRPr lang="en-US" sz="2200" dirty="0">
              <a:solidFill>
                <a:srgbClr val="4D4D4D"/>
              </a:solidFill>
              <a:latin typeface="Gill Sans" charset="0"/>
              <a:ea typeface="ＭＳ Ｐゴシック" charset="0"/>
              <a:cs typeface="Gill Sans" charset="0"/>
              <a:sym typeface="Gill Sans" charset="0"/>
            </a:endParaRPr>
          </a:p>
          <a:p>
            <a:pPr algn="l"/>
            <a:r>
              <a:rPr lang="en-US" sz="2200" b="1" dirty="0">
                <a:solidFill>
                  <a:srgbClr val="4D4D4D"/>
                </a:solidFill>
                <a:latin typeface="Gill Sans" charset="0"/>
                <a:ea typeface="ＭＳ Ｐゴシック" charset="0"/>
                <a:cs typeface="Gill Sans" charset="0"/>
                <a:sym typeface="Gill Sans" charset="0"/>
              </a:rPr>
              <a:t>Objectives</a:t>
            </a:r>
          </a:p>
          <a:p>
            <a:pPr algn="l">
              <a:buClr>
                <a:srgbClr val="4D4D4D"/>
              </a:buClr>
              <a:buSzPct val="125000"/>
              <a:buFont typeface="Gill Sans" charset="0"/>
              <a:buChar char="•"/>
            </a:pPr>
            <a:r>
              <a:rPr lang="en-US" sz="2200" dirty="0">
                <a:solidFill>
                  <a:srgbClr val="4D4D4D"/>
                </a:solidFill>
                <a:latin typeface="Gill Sans" charset="0"/>
                <a:ea typeface="ＭＳ Ｐゴシック" charset="0"/>
                <a:cs typeface="Gill Sans" charset="0"/>
                <a:sym typeface="Gill Sans" charset="0"/>
              </a:rPr>
              <a:t> Review existing activities, gaps &amp; opportunities.</a:t>
            </a:r>
          </a:p>
          <a:p>
            <a:pPr algn="l">
              <a:buClr>
                <a:srgbClr val="4D4D4D"/>
              </a:buClr>
              <a:buSzPct val="125000"/>
              <a:buFont typeface="Gill Sans" charset="0"/>
              <a:buChar char="•"/>
            </a:pPr>
            <a:r>
              <a:rPr lang="en-US" sz="2200" dirty="0">
                <a:solidFill>
                  <a:srgbClr val="4D4D4D"/>
                </a:solidFill>
                <a:latin typeface="Gill Sans" charset="0"/>
                <a:ea typeface="ＭＳ Ｐゴシック" charset="0"/>
                <a:cs typeface="Gill Sans" charset="0"/>
                <a:sym typeface="Gill Sans" charset="0"/>
              </a:rPr>
              <a:t> Identify the scientific requirements for a CLIVAR/ESA activity this year.</a:t>
            </a:r>
          </a:p>
          <a:p>
            <a:pPr algn="l"/>
            <a:endParaRPr lang="en-US" sz="2200" dirty="0">
              <a:solidFill>
                <a:srgbClr val="4D4D4D"/>
              </a:solidFill>
              <a:latin typeface="Gill Sans" charset="0"/>
              <a:ea typeface="ＭＳ Ｐゴシック" charset="0"/>
              <a:cs typeface="Gill Sans" charset="0"/>
              <a:sym typeface="Gill Sans" charset="0"/>
            </a:endParaRPr>
          </a:p>
          <a:p>
            <a:pPr algn="l"/>
            <a:r>
              <a:rPr lang="en-US" sz="2200" b="1" dirty="0">
                <a:solidFill>
                  <a:srgbClr val="4D4D4D"/>
                </a:solidFill>
                <a:latin typeface="Gill Sans" charset="0"/>
                <a:ea typeface="ＭＳ Ｐゴシック" charset="0"/>
                <a:cs typeface="Gill Sans" charset="0"/>
                <a:sym typeface="Gill Sans" charset="0"/>
              </a:rPr>
              <a:t>Outcomes</a:t>
            </a:r>
          </a:p>
          <a:p>
            <a:pPr algn="l">
              <a:buClr>
                <a:srgbClr val="4D4D4D"/>
              </a:buClr>
              <a:buSzPct val="125000"/>
              <a:buFont typeface="Gill Sans" charset="0"/>
              <a:buChar char="•"/>
            </a:pPr>
            <a:r>
              <a:rPr lang="en-US" sz="2200" dirty="0">
                <a:solidFill>
                  <a:srgbClr val="4D4D4D"/>
                </a:solidFill>
                <a:latin typeface="Gill Sans" charset="0"/>
                <a:ea typeface="ＭＳ Ｐゴシック" charset="0"/>
                <a:cs typeface="Gill Sans" charset="0"/>
                <a:sym typeface="Gill Sans" charset="0"/>
              </a:rPr>
              <a:t> </a:t>
            </a:r>
            <a:r>
              <a:rPr lang="en-US" sz="2200" b="1" dirty="0">
                <a:solidFill>
                  <a:srgbClr val="A072FD"/>
                </a:solidFill>
                <a:latin typeface="Gill Sans" charset="0"/>
                <a:ea typeface="ＭＳ Ｐゴシック" charset="0"/>
                <a:cs typeface="Gill Sans" charset="0"/>
                <a:sym typeface="Gill Sans" charset="0"/>
              </a:rPr>
              <a:t>EO requirement document</a:t>
            </a:r>
            <a:r>
              <a:rPr lang="en-US" sz="2200" i="1" dirty="0">
                <a:solidFill>
                  <a:srgbClr val="4D4D4D"/>
                </a:solidFill>
                <a:latin typeface="Gill Sans" charset="0"/>
                <a:ea typeface="ＭＳ Ｐゴシック" charset="0"/>
                <a:cs typeface="Gill Sans" charset="0"/>
                <a:sym typeface="Gill Sans" charset="0"/>
              </a:rPr>
              <a:t> </a:t>
            </a:r>
            <a:r>
              <a:rPr lang="en-US" sz="2200" dirty="0">
                <a:solidFill>
                  <a:srgbClr val="4D4D4D"/>
                </a:solidFill>
                <a:latin typeface="Gill Sans" charset="0"/>
                <a:ea typeface="ＭＳ Ｐゴシック" charset="0"/>
                <a:cs typeface="Gill Sans" charset="0"/>
                <a:sym typeface="Gill Sans" charset="0"/>
              </a:rPr>
              <a:t>for ESA</a:t>
            </a:r>
          </a:p>
          <a:p>
            <a:pPr algn="l">
              <a:buClr>
                <a:srgbClr val="4D4D4D"/>
              </a:buClr>
              <a:buSzPct val="125000"/>
              <a:buFont typeface="Gill Sans" charset="0"/>
              <a:buChar char="•"/>
            </a:pPr>
            <a:r>
              <a:rPr lang="en-US" sz="2200" dirty="0">
                <a:solidFill>
                  <a:srgbClr val="4D4D4D"/>
                </a:solidFill>
                <a:latin typeface="Gill Sans" charset="0"/>
                <a:ea typeface="ＭＳ Ｐゴシック" charset="0"/>
                <a:cs typeface="Gill Sans" charset="0"/>
                <a:sym typeface="Gill Sans" charset="0"/>
              </a:rPr>
              <a:t> Roadmap document input for CLIVAR Community White </a:t>
            </a:r>
            <a:r>
              <a:rPr lang="en-US" sz="2200" dirty="0" smtClean="0">
                <a:solidFill>
                  <a:srgbClr val="4D4D4D"/>
                </a:solidFill>
                <a:latin typeface="Gill Sans" charset="0"/>
                <a:ea typeface="ＭＳ Ｐゴシック" charset="0"/>
                <a:cs typeface="Gill Sans" charset="0"/>
                <a:sym typeface="Gill Sans" charset="0"/>
              </a:rPr>
              <a:t>Paper (ISSI book)</a:t>
            </a:r>
          </a:p>
          <a:p>
            <a:pPr algn="l"/>
            <a:endParaRPr lang="en-US" sz="2200" dirty="0">
              <a:solidFill>
                <a:srgbClr val="4D4D4D"/>
              </a:solidFill>
              <a:latin typeface="Gill Sans" charset="0"/>
              <a:ea typeface="ＭＳ Ｐゴシック" charset="0"/>
              <a:cs typeface="Gill Sans" charset="0"/>
              <a:sym typeface="Gill Sans" charset="0"/>
            </a:endParaRPr>
          </a:p>
          <a:p>
            <a:pPr algn="l"/>
            <a:r>
              <a:rPr lang="ja-JP" altLang="en-US" sz="2200" dirty="0">
                <a:solidFill>
                  <a:srgbClr val="4D4D4D"/>
                </a:solidFill>
                <a:latin typeface="Arial"/>
                <a:ea typeface="ＭＳ Ｐゴシック" charset="0"/>
                <a:cs typeface="Gill Sans" charset="0"/>
                <a:sym typeface="Gill Sans" charset="0"/>
              </a:rPr>
              <a:t>“</a:t>
            </a:r>
            <a:r>
              <a:rPr lang="en-US" sz="2200" i="1" dirty="0">
                <a:solidFill>
                  <a:srgbClr val="3B00A4"/>
                </a:solidFill>
                <a:latin typeface="Gill Sans" charset="0"/>
                <a:ea typeface="ＭＳ Ｐゴシック" charset="0"/>
                <a:cs typeface="Gill Sans" charset="0"/>
                <a:sym typeface="Gill Sans" charset="0"/>
              </a:rPr>
              <a:t>Great opportunity for collaboration around the world to improve globally important data sets that are iconic for climate sciences</a:t>
            </a:r>
            <a:r>
              <a:rPr lang="ja-JP" altLang="en-US" sz="2200" i="1" dirty="0">
                <a:solidFill>
                  <a:srgbClr val="3B00A4"/>
                </a:solidFill>
                <a:latin typeface="Arial"/>
                <a:ea typeface="ＭＳ Ｐゴシック" charset="0"/>
                <a:cs typeface="Gill Sans" charset="0"/>
                <a:sym typeface="Gill Sans" charset="0"/>
              </a:rPr>
              <a:t>”</a:t>
            </a:r>
            <a:r>
              <a:rPr lang="en-US" sz="2200" i="1" dirty="0">
                <a:solidFill>
                  <a:srgbClr val="3B00A4"/>
                </a:solidFill>
                <a:latin typeface="Gill Sans" charset="0"/>
                <a:ea typeface="ＭＳ Ｐゴシック" charset="0"/>
                <a:cs typeface="Gill Sans" charset="0"/>
                <a:sym typeface="Gill Sans" charset="0"/>
              </a:rPr>
              <a:t>, Martin </a:t>
            </a:r>
            <a:r>
              <a:rPr lang="en-US" sz="2200" i="1" dirty="0" err="1">
                <a:solidFill>
                  <a:srgbClr val="3B00A4"/>
                </a:solidFill>
                <a:latin typeface="Gill Sans" charset="0"/>
                <a:ea typeface="ＭＳ Ｐゴシック" charset="0"/>
                <a:cs typeface="Gill Sans" charset="0"/>
                <a:sym typeface="Gill Sans" charset="0"/>
              </a:rPr>
              <a:t>Visbeck</a:t>
            </a:r>
            <a:endParaRPr lang="en-US" sz="2200" i="1" dirty="0">
              <a:solidFill>
                <a:srgbClr val="3B00A4"/>
              </a:solidFill>
              <a:latin typeface="Gill Sans" charset="0"/>
              <a:ea typeface="ＭＳ Ｐゴシック" charset="0"/>
              <a:cs typeface="Gill Sans" charset="0"/>
              <a:sym typeface="Gill Sans" charset="0"/>
            </a:endParaRPr>
          </a:p>
          <a:p>
            <a:pPr algn="l">
              <a:buClr>
                <a:srgbClr val="4D4D4D"/>
              </a:buClr>
              <a:buSzPct val="125000"/>
              <a:buFont typeface="Gill Sans" charset="0"/>
              <a:buChar char="•"/>
            </a:pPr>
            <a:endParaRPr lang="en-US" sz="2200" dirty="0">
              <a:solidFill>
                <a:srgbClr val="4D4D4D"/>
              </a:solidFill>
              <a:latin typeface="Gill Sans" charset="0"/>
              <a:ea typeface="ＭＳ Ｐゴシック" charset="0"/>
              <a:cs typeface="Gill Sans" charset="0"/>
              <a:sym typeface="Gill Sans" charset="0"/>
            </a:endParaRPr>
          </a:p>
        </p:txBody>
      </p:sp>
      <p:sp>
        <p:nvSpPr>
          <p:cNvPr id="2052" name="Rectangle 4"/>
          <p:cNvSpPr>
            <a:spLocks/>
          </p:cNvSpPr>
          <p:nvPr/>
        </p:nvSpPr>
        <p:spPr bwMode="auto">
          <a:xfrm>
            <a:off x="136525" y="76200"/>
            <a:ext cx="112014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l"/>
            <a:r>
              <a:rPr lang="en-US" sz="4800" dirty="0" smtClean="0">
                <a:solidFill>
                  <a:srgbClr val="FFFFFF"/>
                </a:solidFill>
                <a:ea typeface="ＭＳ Ｐゴシック" charset="0"/>
                <a:cs typeface="Gill Sans Light" charset="0"/>
              </a:rPr>
              <a:t>ESA-CLIVAR Ocean </a:t>
            </a:r>
            <a:r>
              <a:rPr lang="en-US" sz="4800" dirty="0">
                <a:solidFill>
                  <a:srgbClr val="FFFFFF"/>
                </a:solidFill>
                <a:ea typeface="ＭＳ Ｐゴシック" charset="0"/>
                <a:cs typeface="Gill Sans Light" charset="0"/>
              </a:rPr>
              <a:t>H</a:t>
            </a:r>
            <a:r>
              <a:rPr lang="en-US" sz="4800" dirty="0" smtClean="0">
                <a:solidFill>
                  <a:srgbClr val="FFFFFF"/>
                </a:solidFill>
                <a:ea typeface="ＭＳ Ｐゴシック" charset="0"/>
                <a:cs typeface="Gill Sans Light" charset="0"/>
              </a:rPr>
              <a:t>eat Flux Workshop</a:t>
            </a:r>
            <a:endParaRPr lang="en-US" sz="4800" dirty="0">
              <a:solidFill>
                <a:srgbClr val="FFFFFF"/>
              </a:solidFill>
              <a:ea typeface="ＭＳ Ｐゴシック" charset="0"/>
              <a:cs typeface="Gill Sans Light" charset="0"/>
            </a:endParaRPr>
          </a:p>
        </p:txBody>
      </p:sp>
      <p:pic>
        <p:nvPicPr>
          <p:cNvPr id="2054" name="Picture 6"/>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15700" y="160338"/>
            <a:ext cx="1574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p:cNvSpPr>
            <a:spLocks/>
          </p:cNvSpPr>
          <p:nvPr/>
        </p:nvSpPr>
        <p:spPr bwMode="auto">
          <a:xfrm>
            <a:off x="0" y="0"/>
            <a:ext cx="13004800" cy="939800"/>
          </a:xfrm>
          <a:prstGeom prst="rect">
            <a:avLst/>
          </a:prstGeom>
          <a:solidFill>
            <a:schemeClr val="accent1"/>
          </a:solidFill>
          <a:ln>
            <a:noFill/>
          </a:ln>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endParaRPr lang="en-US"/>
          </a:p>
        </p:txBody>
      </p:sp>
      <p:sp>
        <p:nvSpPr>
          <p:cNvPr id="10242" name="Rectangle 2"/>
          <p:cNvSpPr>
            <a:spLocks/>
          </p:cNvSpPr>
          <p:nvPr/>
        </p:nvSpPr>
        <p:spPr bwMode="auto">
          <a:xfrm>
            <a:off x="10809288" y="9569450"/>
            <a:ext cx="23622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1000">
                <a:solidFill>
                  <a:schemeClr val="tx1"/>
                </a:solidFill>
                <a:latin typeface="Gill Sans" charset="0"/>
                <a:ea typeface="ＭＳ Ｐゴシック" charset="0"/>
                <a:cs typeface="Gill Sans" charset="0"/>
                <a:sym typeface="Gill Sans" charset="0"/>
              </a:rPr>
              <a:t>ESA UNCLASSIFIED - For Official Use</a:t>
            </a:r>
          </a:p>
        </p:txBody>
      </p:sp>
      <p:sp>
        <p:nvSpPr>
          <p:cNvPr id="10243" name="Rectangle 3"/>
          <p:cNvSpPr>
            <a:spLocks/>
          </p:cNvSpPr>
          <p:nvPr/>
        </p:nvSpPr>
        <p:spPr bwMode="auto">
          <a:xfrm>
            <a:off x="136524" y="76200"/>
            <a:ext cx="12868276"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l"/>
            <a:r>
              <a:rPr lang="en-US" sz="4800" dirty="0" smtClean="0">
                <a:solidFill>
                  <a:srgbClr val="FFFFFF"/>
                </a:solidFill>
                <a:ea typeface="ＭＳ Ｐゴシック" charset="0"/>
                <a:cs typeface="Gill Sans Light" charset="0"/>
              </a:rPr>
              <a:t>Opportunity of EO from space</a:t>
            </a:r>
            <a:endParaRPr lang="en-US" sz="4800" dirty="0">
              <a:solidFill>
                <a:srgbClr val="FFFFFF"/>
              </a:solidFill>
              <a:ea typeface="ＭＳ Ｐゴシック" charset="0"/>
              <a:cs typeface="Gill Sans Light" charset="0"/>
            </a:endParaRPr>
          </a:p>
        </p:txBody>
      </p:sp>
      <p:pic>
        <p:nvPicPr>
          <p:cNvPr id="1024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75750" y="1662113"/>
            <a:ext cx="31356300" cy="335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10245"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15700" y="160338"/>
            <a:ext cx="1574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1024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327150"/>
            <a:ext cx="12077700" cy="549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10247" name="Rectangle 7"/>
          <p:cNvSpPr>
            <a:spLocks/>
          </p:cNvSpPr>
          <p:nvPr/>
        </p:nvSpPr>
        <p:spPr bwMode="auto">
          <a:xfrm>
            <a:off x="863600" y="6902450"/>
            <a:ext cx="10820400" cy="2565400"/>
          </a:xfrm>
          <a:prstGeom prst="rect">
            <a:avLst/>
          </a:prstGeom>
          <a:solidFill>
            <a:srgbClr val="FFFFFF"/>
          </a:solidFill>
          <a:ln>
            <a:noFill/>
          </a:ln>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l"/>
            <a:r>
              <a:rPr lang="en-US" sz="2800" b="1">
                <a:solidFill>
                  <a:srgbClr val="4D4D4D"/>
                </a:solidFill>
                <a:latin typeface="Gill Sans" charset="0"/>
                <a:ea typeface="ＭＳ Ｐゴシック" charset="0"/>
                <a:cs typeface="Gill Sans" charset="0"/>
                <a:sym typeface="Gill Sans" charset="0"/>
              </a:rPr>
              <a:t>Missions</a:t>
            </a:r>
            <a:endParaRPr lang="en-US" sz="2800">
              <a:solidFill>
                <a:srgbClr val="4D4D4D"/>
              </a:solidFill>
              <a:latin typeface="Gill Sans" charset="0"/>
              <a:ea typeface="ＭＳ Ｐゴシック" charset="0"/>
              <a:cs typeface="Gill Sans" charset="0"/>
              <a:sym typeface="Gill Sans" charset="0"/>
            </a:endParaRPr>
          </a:p>
          <a:p>
            <a:pPr algn="l">
              <a:buClr>
                <a:srgbClr val="4D4D4D"/>
              </a:buClr>
              <a:buSzPct val="125000"/>
              <a:buFont typeface="Gill Sans" charset="0"/>
              <a:buChar char="•"/>
            </a:pPr>
            <a:r>
              <a:rPr lang="en-US" sz="2800">
                <a:solidFill>
                  <a:srgbClr val="4D4D4D"/>
                </a:solidFill>
                <a:latin typeface="Gill Sans" charset="0"/>
                <a:ea typeface="ＭＳ Ｐゴシック" charset="0"/>
                <a:cs typeface="Gill Sans" charset="0"/>
                <a:sym typeface="Gill Sans" charset="0"/>
              </a:rPr>
              <a:t> 20yrs archive ERS, Envisat + Explorers (SMOS, Cryosat, GOCE)</a:t>
            </a:r>
          </a:p>
          <a:p>
            <a:pPr algn="l">
              <a:buClr>
                <a:srgbClr val="4D4D4D"/>
              </a:buClr>
              <a:buSzPct val="125000"/>
              <a:buFont typeface="Gill Sans" charset="0"/>
              <a:buChar char="•"/>
            </a:pPr>
            <a:r>
              <a:rPr lang="en-US" sz="2800">
                <a:solidFill>
                  <a:srgbClr val="4D4D4D"/>
                </a:solidFill>
                <a:latin typeface="Gill Sans" charset="0"/>
                <a:ea typeface="ＭＳ Ｐゴシック" charset="0"/>
                <a:cs typeface="Gill Sans" charset="0"/>
                <a:sym typeface="Gill Sans" charset="0"/>
              </a:rPr>
              <a:t> 20yrs of data to come, e.g. Sentinels, Met missions</a:t>
            </a:r>
          </a:p>
          <a:p>
            <a:pPr algn="l"/>
            <a:r>
              <a:rPr lang="en-US" sz="2800" b="1">
                <a:solidFill>
                  <a:srgbClr val="4D4D4D"/>
                </a:solidFill>
                <a:latin typeface="Gill Sans" charset="0"/>
                <a:ea typeface="ＭＳ Ｐゴシック" charset="0"/>
                <a:cs typeface="Gill Sans" charset="0"/>
                <a:sym typeface="Gill Sans" charset="0"/>
              </a:rPr>
              <a:t>Products</a:t>
            </a:r>
            <a:r>
              <a:rPr lang="en-US" sz="2800">
                <a:solidFill>
                  <a:srgbClr val="4D4D4D"/>
                </a:solidFill>
                <a:latin typeface="Gill Sans" charset="0"/>
                <a:ea typeface="ＭＳ Ｐゴシック" charset="0"/>
                <a:cs typeface="Gill Sans" charset="0"/>
                <a:sym typeface="Gill Sans" charset="0"/>
              </a:rPr>
              <a:t> </a:t>
            </a:r>
          </a:p>
          <a:p>
            <a:pPr algn="l">
              <a:buClr>
                <a:srgbClr val="4D4D4D"/>
              </a:buClr>
              <a:buSzPct val="125000"/>
              <a:buFont typeface="Gill Sans" charset="0"/>
              <a:buChar char="•"/>
            </a:pPr>
            <a:r>
              <a:rPr lang="en-US" sz="2800">
                <a:solidFill>
                  <a:srgbClr val="4D4D4D"/>
                </a:solidFill>
                <a:latin typeface="Gill Sans" charset="0"/>
                <a:ea typeface="ＭＳ Ｐゴシック" charset="0"/>
                <a:cs typeface="Gill Sans" charset="0"/>
                <a:sym typeface="Gill Sans" charset="0"/>
              </a:rPr>
              <a:t> ESA Climate Change Initiative CCI (e.g. SST, OC, Aerosol, Cloud)</a:t>
            </a:r>
          </a:p>
          <a:p>
            <a:pPr algn="l">
              <a:buClr>
                <a:srgbClr val="4D4D4D"/>
              </a:buClr>
              <a:buSzPct val="125000"/>
              <a:buFont typeface="Gill Sans" charset="0"/>
              <a:buChar char="•"/>
            </a:pPr>
            <a:r>
              <a:rPr lang="en-US" sz="2800">
                <a:solidFill>
                  <a:srgbClr val="4D4D4D"/>
                </a:solidFill>
                <a:latin typeface="Gill Sans" charset="0"/>
                <a:ea typeface="ＭＳ Ｐゴシック" charset="0"/>
                <a:cs typeface="Gill Sans" charset="0"/>
                <a:sym typeface="Gill Sans" charset="0"/>
              </a:rPr>
              <a:t> GLOB products (e.g. current, wave) + STSE products</a:t>
            </a:r>
          </a:p>
        </p:txBody>
      </p:sp>
    </p:spTree>
    <p:extLst>
      <p:ext uri="{BB962C8B-B14F-4D97-AF65-F5344CB8AC3E}">
        <p14:creationId xmlns:p14="http://schemas.microsoft.com/office/powerpoint/2010/main" val="49691683"/>
      </p:ext>
    </p:extLst>
  </p:cSld>
  <p:clrMapOvr>
    <a:masterClrMapping/>
  </p:clrMapOvr>
  <mc:AlternateContent xmlns:mc="http://schemas.openxmlformats.org/markup-compatibility/2006" xmlns:p14="http://schemas.microsoft.com/office/powerpoint/2010/main">
    <mc:Choice Requires="p14">
      <p:transition spd="med">
        <p14:prism dir="d"/>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p:cNvSpPr>
            <a:spLocks/>
          </p:cNvSpPr>
          <p:nvPr/>
        </p:nvSpPr>
        <p:spPr bwMode="auto">
          <a:xfrm>
            <a:off x="0" y="0"/>
            <a:ext cx="13004800" cy="939800"/>
          </a:xfrm>
          <a:prstGeom prst="rect">
            <a:avLst/>
          </a:prstGeom>
          <a:solidFill>
            <a:schemeClr val="accent1"/>
          </a:solidFill>
          <a:ln>
            <a:noFill/>
          </a:ln>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endParaRPr lang="en-US"/>
          </a:p>
        </p:txBody>
      </p:sp>
      <p:sp>
        <p:nvSpPr>
          <p:cNvPr id="9218" name="Rectangle 2"/>
          <p:cNvSpPr>
            <a:spLocks/>
          </p:cNvSpPr>
          <p:nvPr/>
        </p:nvSpPr>
        <p:spPr bwMode="auto">
          <a:xfrm>
            <a:off x="10809288" y="9569450"/>
            <a:ext cx="23622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1000">
                <a:solidFill>
                  <a:schemeClr val="tx1"/>
                </a:solidFill>
                <a:latin typeface="Gill Sans" charset="0"/>
                <a:ea typeface="ＭＳ Ｐゴシック" charset="0"/>
                <a:cs typeface="Gill Sans" charset="0"/>
                <a:sym typeface="Gill Sans" charset="0"/>
              </a:rPr>
              <a:t>ESA UNCLASSIFIED - For Official Use</a:t>
            </a:r>
          </a:p>
        </p:txBody>
      </p:sp>
      <p:sp>
        <p:nvSpPr>
          <p:cNvPr id="9219" name="Rectangle 3"/>
          <p:cNvSpPr>
            <a:spLocks/>
          </p:cNvSpPr>
          <p:nvPr/>
        </p:nvSpPr>
        <p:spPr bwMode="auto">
          <a:xfrm>
            <a:off x="136524" y="76200"/>
            <a:ext cx="12486555"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l"/>
            <a:r>
              <a:rPr lang="en-US" sz="4800" dirty="0" smtClean="0">
                <a:solidFill>
                  <a:srgbClr val="FFFFFF"/>
                </a:solidFill>
                <a:ea typeface="ＭＳ Ｐゴシック" charset="0"/>
                <a:cs typeface="Gill Sans Light" charset="0"/>
              </a:rPr>
              <a:t>Opportunity from </a:t>
            </a:r>
            <a:r>
              <a:rPr lang="en-US" sz="4800" dirty="0" smtClean="0">
                <a:solidFill>
                  <a:srgbClr val="FFFFFF"/>
                </a:solidFill>
                <a:ea typeface="ＭＳ Ｐゴシック" charset="0"/>
                <a:cs typeface="Gill Sans Light" charset="0"/>
              </a:rPr>
              <a:t>Argo </a:t>
            </a:r>
            <a:r>
              <a:rPr lang="en-US" sz="4800" dirty="0" smtClean="0">
                <a:solidFill>
                  <a:srgbClr val="FFFFFF"/>
                </a:solidFill>
                <a:ea typeface="ＭＳ Ｐゴシック" charset="0"/>
                <a:cs typeface="Gill Sans Light" charset="0"/>
              </a:rPr>
              <a:t>float data</a:t>
            </a:r>
            <a:endParaRPr lang="en-US" sz="4800" dirty="0">
              <a:solidFill>
                <a:srgbClr val="FFFFFF"/>
              </a:solidFill>
              <a:ea typeface="ＭＳ Ｐゴシック" charset="0"/>
              <a:cs typeface="Gill Sans Light" charset="0"/>
            </a:endParaRPr>
          </a:p>
        </p:txBody>
      </p:sp>
      <p:pic>
        <p:nvPicPr>
          <p:cNvPr id="9221" name="Picture 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15700" y="160338"/>
            <a:ext cx="1574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922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7784" y="1780456"/>
            <a:ext cx="10801200" cy="5235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9225" name="Rectangle 9"/>
          <p:cNvSpPr>
            <a:spLocks/>
          </p:cNvSpPr>
          <p:nvPr/>
        </p:nvSpPr>
        <p:spPr bwMode="auto">
          <a:xfrm>
            <a:off x="1461840" y="7541096"/>
            <a:ext cx="9793088" cy="728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endParaRPr lang="en-US" sz="2400" b="1" dirty="0">
              <a:solidFill>
                <a:srgbClr val="676767"/>
              </a:solidFill>
              <a:latin typeface="Gill Sans" charset="0"/>
              <a:ea typeface="ＭＳ Ｐゴシック" charset="0"/>
              <a:cs typeface="Gill Sans" charset="0"/>
              <a:sym typeface="Gill Sans" charset="0"/>
            </a:endParaRPr>
          </a:p>
          <a:p>
            <a:pPr algn="l">
              <a:buClr>
                <a:srgbClr val="676767"/>
              </a:buClr>
              <a:buSzPct val="125000"/>
              <a:buFont typeface="Gill Sans" charset="0"/>
              <a:buChar char="•"/>
            </a:pPr>
            <a:r>
              <a:rPr lang="en-US" sz="2400" dirty="0">
                <a:solidFill>
                  <a:srgbClr val="676767"/>
                </a:solidFill>
                <a:latin typeface="Gill Sans" charset="0"/>
                <a:ea typeface="ＭＳ Ｐゴシック" charset="0"/>
                <a:cs typeface="Gill Sans" charset="0"/>
                <a:sym typeface="Gill Sans" charset="0"/>
              </a:rPr>
              <a:t> 3000+ Argo floats for T/S </a:t>
            </a:r>
            <a:r>
              <a:rPr lang="en-US" sz="2400" dirty="0" smtClean="0">
                <a:solidFill>
                  <a:srgbClr val="676767"/>
                </a:solidFill>
                <a:latin typeface="Gill Sans" charset="0"/>
                <a:ea typeface="ＭＳ Ｐゴシック" charset="0"/>
                <a:cs typeface="Gill Sans" charset="0"/>
                <a:sym typeface="Gill Sans" charset="0"/>
              </a:rPr>
              <a:t>profiles, Sampling </a:t>
            </a:r>
            <a:r>
              <a:rPr lang="en-US" sz="2400" dirty="0">
                <a:solidFill>
                  <a:srgbClr val="676767"/>
                </a:solidFill>
                <a:latin typeface="Gill Sans" charset="0"/>
                <a:ea typeface="ＭＳ Ｐゴシック" charset="0"/>
                <a:cs typeface="Gill Sans" charset="0"/>
                <a:sym typeface="Gill Sans" charset="0"/>
              </a:rPr>
              <a:t>of upper ocean </a:t>
            </a:r>
            <a:r>
              <a:rPr lang="en-US" sz="2400" dirty="0" smtClean="0">
                <a:solidFill>
                  <a:srgbClr val="676767"/>
                </a:solidFill>
                <a:latin typeface="Gill Sans" charset="0"/>
                <a:ea typeface="ＭＳ Ｐゴシック" charset="0"/>
                <a:cs typeface="Gill Sans" charset="0"/>
                <a:sym typeface="Gill Sans" charset="0"/>
              </a:rPr>
              <a:t>2000m, </a:t>
            </a:r>
            <a:r>
              <a:rPr lang="en-US" sz="2400" dirty="0">
                <a:solidFill>
                  <a:srgbClr val="676767"/>
                </a:solidFill>
                <a:latin typeface="Gill Sans" charset="0"/>
                <a:ea typeface="ＭＳ Ｐゴシック" charset="0"/>
                <a:cs typeface="Gill Sans" charset="0"/>
                <a:sym typeface="Gill Sans" charset="0"/>
              </a:rPr>
              <a:t>7+yrs complete </a:t>
            </a:r>
            <a:r>
              <a:rPr lang="en-US" sz="2400" dirty="0" smtClean="0">
                <a:solidFill>
                  <a:srgbClr val="676767"/>
                </a:solidFill>
                <a:latin typeface="Gill Sans" charset="0"/>
                <a:ea typeface="ＭＳ Ｐゴシック" charset="0"/>
                <a:cs typeface="Gill Sans" charset="0"/>
                <a:sym typeface="Gill Sans" charset="0"/>
              </a:rPr>
              <a:t>data, </a:t>
            </a:r>
            <a:endParaRPr lang="en-US" sz="2400" dirty="0">
              <a:solidFill>
                <a:srgbClr val="676767"/>
              </a:solidFill>
              <a:latin typeface="Gill Sans" charset="0"/>
              <a:ea typeface="ＭＳ Ｐゴシック" charset="0"/>
              <a:cs typeface="Gill Sans" charset="0"/>
              <a:sym typeface="Gill Sans" charset="0"/>
            </a:endParaRPr>
          </a:p>
        </p:txBody>
      </p:sp>
    </p:spTree>
    <p:extLst>
      <p:ext uri="{BB962C8B-B14F-4D97-AF65-F5344CB8AC3E}">
        <p14:creationId xmlns:p14="http://schemas.microsoft.com/office/powerpoint/2010/main" val="1507886607"/>
      </p:ext>
    </p:extLst>
  </p:cSld>
  <p:clrMapOvr>
    <a:masterClrMapping/>
  </p:clrMapOvr>
  <mc:AlternateContent xmlns:mc="http://schemas.openxmlformats.org/markup-compatibility/2006" xmlns:p14="http://schemas.microsoft.com/office/powerpoint/2010/main">
    <mc:Choice Requires="p14">
      <p:transition spd="med">
        <p14:prism dir="d"/>
      </p:transition>
    </mc:Choice>
    <mc:Fallback xmlns="">
      <p:transition xmlns:p14="http://schemas.microsoft.com/office/powerpoint/2010/mai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p:cNvSpPr>
            <a:spLocks/>
          </p:cNvSpPr>
          <p:nvPr/>
        </p:nvSpPr>
        <p:spPr bwMode="auto">
          <a:xfrm>
            <a:off x="0" y="0"/>
            <a:ext cx="13004800" cy="939800"/>
          </a:xfrm>
          <a:prstGeom prst="rect">
            <a:avLst/>
          </a:prstGeom>
          <a:solidFill>
            <a:schemeClr val="accent1"/>
          </a:solidFill>
          <a:ln>
            <a:noFill/>
          </a:ln>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endParaRPr lang="en-US"/>
          </a:p>
        </p:txBody>
      </p:sp>
      <p:sp>
        <p:nvSpPr>
          <p:cNvPr id="13314" name="Rectangle 2"/>
          <p:cNvSpPr>
            <a:spLocks/>
          </p:cNvSpPr>
          <p:nvPr/>
        </p:nvSpPr>
        <p:spPr bwMode="auto">
          <a:xfrm>
            <a:off x="10809288" y="9569450"/>
            <a:ext cx="23622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1000">
                <a:solidFill>
                  <a:schemeClr val="tx1"/>
                </a:solidFill>
                <a:latin typeface="Gill Sans" charset="0"/>
                <a:ea typeface="ＭＳ Ｐゴシック" charset="0"/>
                <a:cs typeface="Gill Sans" charset="0"/>
                <a:sym typeface="Gill Sans" charset="0"/>
              </a:rPr>
              <a:t>ESA UNCLASSIFIED - For Official Use</a:t>
            </a:r>
          </a:p>
        </p:txBody>
      </p:sp>
      <p:sp>
        <p:nvSpPr>
          <p:cNvPr id="13315" name="Rectangle 3"/>
          <p:cNvSpPr>
            <a:spLocks/>
          </p:cNvSpPr>
          <p:nvPr/>
        </p:nvSpPr>
        <p:spPr bwMode="auto">
          <a:xfrm>
            <a:off x="136525" y="76200"/>
            <a:ext cx="112014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l"/>
            <a:r>
              <a:rPr lang="en-US" sz="4800" dirty="0">
                <a:solidFill>
                  <a:srgbClr val="FFFFFF"/>
                </a:solidFill>
                <a:ea typeface="ＭＳ Ｐゴシック" charset="0"/>
                <a:cs typeface="Gill Sans Light" charset="0"/>
              </a:rPr>
              <a:t>Exploiting Heat Budget </a:t>
            </a:r>
            <a:r>
              <a:rPr lang="en-US" sz="4800" dirty="0" smtClean="0">
                <a:solidFill>
                  <a:srgbClr val="FFFFFF"/>
                </a:solidFill>
                <a:ea typeface="ＭＳ Ｐゴシック" charset="0"/>
                <a:cs typeface="Gill Sans Light" charset="0"/>
              </a:rPr>
              <a:t>Constraints</a:t>
            </a:r>
            <a:endParaRPr lang="en-US" sz="4800" dirty="0">
              <a:solidFill>
                <a:srgbClr val="FFFFFF"/>
              </a:solidFill>
              <a:ea typeface="ＭＳ Ｐゴシック" charset="0"/>
              <a:cs typeface="Gill Sans Light" charset="0"/>
            </a:endParaRPr>
          </a:p>
        </p:txBody>
      </p:sp>
      <p:pic>
        <p:nvPicPr>
          <p:cNvPr id="13317" name="Picture 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15700" y="160338"/>
            <a:ext cx="1574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13319" name="Freeform 7"/>
          <p:cNvSpPr>
            <a:spLocks/>
          </p:cNvSpPr>
          <p:nvPr/>
        </p:nvSpPr>
        <p:spPr bwMode="auto">
          <a:xfrm>
            <a:off x="3661841" y="2381102"/>
            <a:ext cx="5143500" cy="2603500"/>
          </a:xfrm>
          <a:custGeom>
            <a:avLst/>
            <a:gdLst>
              <a:gd name="T0" fmla="*/ 63 w 21600"/>
              <a:gd name="T1" fmla="*/ 9898 h 21600"/>
              <a:gd name="T2" fmla="*/ 3241 w 21600"/>
              <a:gd name="T3" fmla="*/ 1062 h 21600"/>
              <a:gd name="T4" fmla="*/ 9203 w 21600"/>
              <a:gd name="T5" fmla="*/ 0 h 21600"/>
              <a:gd name="T6" fmla="*/ 16083 w 21600"/>
              <a:gd name="T7" fmla="*/ 687 h 21600"/>
              <a:gd name="T8" fmla="*/ 21427 w 21600"/>
              <a:gd name="T9" fmla="*/ 9120 h 21600"/>
              <a:gd name="T10" fmla="*/ 21600 w 21600"/>
              <a:gd name="T11" fmla="*/ 18090 h 21600"/>
              <a:gd name="T12" fmla="*/ 16980 w 21600"/>
              <a:gd name="T13" fmla="*/ 21600 h 21600"/>
              <a:gd name="T14" fmla="*/ 9318 w 21600"/>
              <a:gd name="T15" fmla="*/ 21600 h 21600"/>
              <a:gd name="T16" fmla="*/ 4158 w 21600"/>
              <a:gd name="T17" fmla="*/ 18494 h 21600"/>
              <a:gd name="T18" fmla="*/ 295 w 21600"/>
              <a:gd name="T19" fmla="*/ 11755 h 21600"/>
              <a:gd name="T20" fmla="*/ 0 w 21600"/>
              <a:gd name="T21" fmla="*/ 10827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600" h="21600">
                <a:moveTo>
                  <a:pt x="63" y="9898"/>
                </a:moveTo>
                <a:lnTo>
                  <a:pt x="3241" y="1062"/>
                </a:lnTo>
                <a:lnTo>
                  <a:pt x="9203" y="0"/>
                </a:lnTo>
                <a:lnTo>
                  <a:pt x="16083" y="687"/>
                </a:lnTo>
                <a:lnTo>
                  <a:pt x="21427" y="9120"/>
                </a:lnTo>
                <a:lnTo>
                  <a:pt x="21600" y="18090"/>
                </a:lnTo>
                <a:lnTo>
                  <a:pt x="16980" y="21600"/>
                </a:lnTo>
                <a:lnTo>
                  <a:pt x="9318" y="21600"/>
                </a:lnTo>
                <a:lnTo>
                  <a:pt x="4158" y="18494"/>
                </a:lnTo>
                <a:lnTo>
                  <a:pt x="295" y="11755"/>
                </a:lnTo>
                <a:lnTo>
                  <a:pt x="0" y="10827"/>
                </a:lnTo>
              </a:path>
            </a:pathLst>
          </a:custGeom>
          <a:solidFill>
            <a:srgbClr val="FFFFFF"/>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3320" name="Rectangle 8"/>
          <p:cNvSpPr>
            <a:spLocks/>
          </p:cNvSpPr>
          <p:nvPr/>
        </p:nvSpPr>
        <p:spPr bwMode="auto">
          <a:xfrm>
            <a:off x="6601891" y="2554139"/>
            <a:ext cx="495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2400">
                <a:solidFill>
                  <a:schemeClr val="tx1"/>
                </a:solidFill>
                <a:latin typeface="Gill Sans" charset="0"/>
                <a:ea typeface="ＭＳ Ｐゴシック" charset="0"/>
                <a:cs typeface="Gill Sans" charset="0"/>
                <a:sym typeface="Gill Sans" charset="0"/>
              </a:rPr>
              <a:t>Qa</a:t>
            </a:r>
          </a:p>
        </p:txBody>
      </p:sp>
      <p:sp>
        <p:nvSpPr>
          <p:cNvPr id="13321" name="Freeform 9"/>
          <p:cNvSpPr>
            <a:spLocks/>
          </p:cNvSpPr>
          <p:nvPr/>
        </p:nvSpPr>
        <p:spPr bwMode="auto">
          <a:xfrm>
            <a:off x="3582466" y="3828902"/>
            <a:ext cx="5219700" cy="3200400"/>
          </a:xfrm>
          <a:custGeom>
            <a:avLst/>
            <a:gdLst>
              <a:gd name="T0" fmla="*/ 0 w 21600"/>
              <a:gd name="T1" fmla="*/ 0 h 21600"/>
              <a:gd name="T2" fmla="*/ 1158 w 21600"/>
              <a:gd name="T3" fmla="*/ 7235 h 21600"/>
              <a:gd name="T4" fmla="*/ 3376 w 21600"/>
              <a:gd name="T5" fmla="*/ 16159 h 21600"/>
              <a:gd name="T6" fmla="*/ 6586 w 21600"/>
              <a:gd name="T7" fmla="*/ 18767 h 21600"/>
              <a:gd name="T8" fmla="*/ 10945 w 21600"/>
              <a:gd name="T9" fmla="*/ 21600 h 21600"/>
              <a:gd name="T10" fmla="*/ 16251 w 21600"/>
              <a:gd name="T11" fmla="*/ 21600 h 21600"/>
              <a:gd name="T12" fmla="*/ 19380 w 21600"/>
              <a:gd name="T13" fmla="*/ 20601 h 21600"/>
              <a:gd name="T14" fmla="*/ 20031 w 21600"/>
              <a:gd name="T15" fmla="*/ 16041 h 21600"/>
              <a:gd name="T16" fmla="*/ 21600 w 21600"/>
              <a:gd name="T17" fmla="*/ 9266 h 21600"/>
              <a:gd name="T18" fmla="*/ 21600 w 21600"/>
              <a:gd name="T19" fmla="*/ 6557 h 21600"/>
              <a:gd name="T20" fmla="*/ 21504 w 21600"/>
              <a:gd name="T21" fmla="*/ 3179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600" h="21600">
                <a:moveTo>
                  <a:pt x="0" y="0"/>
                </a:moveTo>
                <a:lnTo>
                  <a:pt x="1158" y="7235"/>
                </a:lnTo>
                <a:lnTo>
                  <a:pt x="3376" y="16159"/>
                </a:lnTo>
                <a:lnTo>
                  <a:pt x="6586" y="18767"/>
                </a:lnTo>
                <a:lnTo>
                  <a:pt x="10945" y="21600"/>
                </a:lnTo>
                <a:lnTo>
                  <a:pt x="16251" y="21600"/>
                </a:lnTo>
                <a:lnTo>
                  <a:pt x="19380" y="20601"/>
                </a:lnTo>
                <a:cubicBezTo>
                  <a:pt x="19380" y="20601"/>
                  <a:pt x="19886" y="16302"/>
                  <a:pt x="20031" y="16041"/>
                </a:cubicBezTo>
                <a:cubicBezTo>
                  <a:pt x="20176" y="15779"/>
                  <a:pt x="21600" y="9266"/>
                  <a:pt x="21600" y="9266"/>
                </a:cubicBezTo>
                <a:lnTo>
                  <a:pt x="21600" y="6557"/>
                </a:lnTo>
                <a:lnTo>
                  <a:pt x="21504" y="3179"/>
                </a:lnTo>
              </a:path>
            </a:pathLst>
          </a:cu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3322" name="Rectangle 10"/>
          <p:cNvSpPr>
            <a:spLocks/>
          </p:cNvSpPr>
          <p:nvPr/>
        </p:nvSpPr>
        <p:spPr bwMode="auto">
          <a:xfrm>
            <a:off x="9516541" y="2427139"/>
            <a:ext cx="2530475" cy="187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2400" b="1">
                <a:solidFill>
                  <a:schemeClr val="tx1"/>
                </a:solidFill>
                <a:latin typeface="Gill Sans" charset="0"/>
                <a:ea typeface="ＭＳ Ｐゴシック" charset="0"/>
                <a:cs typeface="Gill Sans" charset="0"/>
                <a:sym typeface="Gill Sans" charset="0"/>
              </a:rPr>
              <a:t>EO obs</a:t>
            </a:r>
          </a:p>
          <a:p>
            <a:r>
              <a:rPr lang="en-US" sz="2400">
                <a:solidFill>
                  <a:schemeClr val="tx1"/>
                </a:solidFill>
                <a:ea typeface="ＭＳ Ｐゴシック" charset="0"/>
                <a:cs typeface="Gill Sans Light" charset="0"/>
              </a:rPr>
              <a:t>Barotropic (RA)</a:t>
            </a:r>
          </a:p>
          <a:p>
            <a:r>
              <a:rPr lang="en-US" sz="2400">
                <a:solidFill>
                  <a:schemeClr val="tx1"/>
                </a:solidFill>
                <a:ea typeface="ＭＳ Ｐゴシック" charset="0"/>
                <a:cs typeface="Gill Sans Light" charset="0"/>
              </a:rPr>
              <a:t>SST (AATSR)</a:t>
            </a:r>
          </a:p>
          <a:p>
            <a:r>
              <a:rPr lang="en-US" sz="2400">
                <a:solidFill>
                  <a:schemeClr val="tx1"/>
                </a:solidFill>
                <a:ea typeface="ＭＳ Ｐゴシック" charset="0"/>
                <a:cs typeface="Gill Sans Light" charset="0"/>
              </a:rPr>
              <a:t>W (ERS)</a:t>
            </a:r>
          </a:p>
          <a:p>
            <a:r>
              <a:rPr lang="en-US" sz="2400">
                <a:solidFill>
                  <a:schemeClr val="tx1"/>
                </a:solidFill>
                <a:ea typeface="ＭＳ Ｐゴシック" charset="0"/>
                <a:cs typeface="Gill Sans Light" charset="0"/>
              </a:rPr>
              <a:t>Absorption (MERIS)</a:t>
            </a:r>
          </a:p>
        </p:txBody>
      </p:sp>
      <p:sp>
        <p:nvSpPr>
          <p:cNvPr id="13323" name="Rectangle 11"/>
          <p:cNvSpPr>
            <a:spLocks/>
          </p:cNvSpPr>
          <p:nvPr/>
        </p:nvSpPr>
        <p:spPr bwMode="auto">
          <a:xfrm>
            <a:off x="9816579" y="5043339"/>
            <a:ext cx="2176462"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2400" b="1">
                <a:solidFill>
                  <a:schemeClr val="tx1"/>
                </a:solidFill>
                <a:latin typeface="Gill Sans" charset="0"/>
                <a:ea typeface="ＭＳ Ｐゴシック" charset="0"/>
                <a:cs typeface="Gill Sans" charset="0"/>
                <a:sym typeface="Gill Sans" charset="0"/>
              </a:rPr>
              <a:t>In-situ obs</a:t>
            </a:r>
          </a:p>
          <a:p>
            <a:r>
              <a:rPr lang="en-US" sz="2400">
                <a:solidFill>
                  <a:schemeClr val="tx1"/>
                </a:solidFill>
                <a:ea typeface="ＭＳ Ｐゴシック" charset="0"/>
                <a:cs typeface="Gill Sans Light" charset="0"/>
              </a:rPr>
              <a:t>OHC (Argo)</a:t>
            </a:r>
          </a:p>
          <a:p>
            <a:r>
              <a:rPr lang="en-US" sz="2400">
                <a:solidFill>
                  <a:schemeClr val="tx1"/>
                </a:solidFill>
                <a:ea typeface="ＭＳ Ｐゴシック" charset="0"/>
                <a:cs typeface="Gill Sans Light" charset="0"/>
              </a:rPr>
              <a:t>Q Fluxes (Buoys)</a:t>
            </a:r>
          </a:p>
        </p:txBody>
      </p:sp>
      <p:sp>
        <p:nvSpPr>
          <p:cNvPr id="13324" name="Line 12"/>
          <p:cNvSpPr>
            <a:spLocks noChangeShapeType="1"/>
          </p:cNvSpPr>
          <p:nvPr/>
        </p:nvSpPr>
        <p:spPr bwMode="auto">
          <a:xfrm>
            <a:off x="3136379" y="5246539"/>
            <a:ext cx="1557337" cy="4763"/>
          </a:xfrm>
          <a:prstGeom prst="line">
            <a:avLst/>
          </a:prstGeom>
          <a:noFill/>
          <a:ln w="76200" cap="flat">
            <a:solidFill>
              <a:schemeClr val="tx1"/>
            </a:solidFill>
            <a:prstDash val="solid"/>
            <a:miter lim="800000"/>
            <a:headEnd type="stealth" w="med" len="med"/>
            <a:tailEnd type="stealth"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3325" name="Line 13"/>
          <p:cNvSpPr>
            <a:spLocks noChangeShapeType="1"/>
          </p:cNvSpPr>
          <p:nvPr/>
        </p:nvSpPr>
        <p:spPr bwMode="auto">
          <a:xfrm>
            <a:off x="6425679" y="1852464"/>
            <a:ext cx="20637" cy="1658938"/>
          </a:xfrm>
          <a:prstGeom prst="line">
            <a:avLst/>
          </a:prstGeom>
          <a:noFill/>
          <a:ln w="50800" cap="flat">
            <a:solidFill>
              <a:schemeClr val="tx1"/>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3326" name="Rectangle 14"/>
          <p:cNvSpPr>
            <a:spLocks/>
          </p:cNvSpPr>
          <p:nvPr/>
        </p:nvSpPr>
        <p:spPr bwMode="auto">
          <a:xfrm>
            <a:off x="3341166" y="5398939"/>
            <a:ext cx="7985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2400">
                <a:solidFill>
                  <a:schemeClr val="tx1"/>
                </a:solidFill>
                <a:latin typeface="Gill Sans" charset="0"/>
                <a:ea typeface="ＭＳ Ｐゴシック" charset="0"/>
                <a:cs typeface="Gill Sans" charset="0"/>
                <a:sym typeface="Gill Sans" charset="0"/>
              </a:rPr>
              <a:t>div F</a:t>
            </a:r>
            <a:r>
              <a:rPr lang="en-US" sz="2400" baseline="-6000">
                <a:solidFill>
                  <a:schemeClr val="tx1"/>
                </a:solidFill>
                <a:latin typeface="Gill Sans" charset="0"/>
                <a:ea typeface="ＭＳ Ｐゴシック" charset="0"/>
                <a:cs typeface="Gill Sans" charset="0"/>
                <a:sym typeface="Gill Sans" charset="0"/>
              </a:rPr>
              <a:t>h</a:t>
            </a:r>
          </a:p>
        </p:txBody>
      </p:sp>
      <p:sp>
        <p:nvSpPr>
          <p:cNvPr id="13327" name="Rectangle 15"/>
          <p:cNvSpPr>
            <a:spLocks/>
          </p:cNvSpPr>
          <p:nvPr/>
        </p:nvSpPr>
        <p:spPr bwMode="auto">
          <a:xfrm>
            <a:off x="5877991" y="5513239"/>
            <a:ext cx="1111250" cy="457200"/>
          </a:xfrm>
          <a:prstGeom prst="rect">
            <a:avLst/>
          </a:prstGeom>
          <a:solidFill>
            <a:srgbClr val="2E6FFD"/>
          </a:solidFill>
          <a:ln>
            <a:noFill/>
          </a:ln>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2400">
                <a:solidFill>
                  <a:schemeClr val="tx1"/>
                </a:solidFill>
                <a:latin typeface="Gill Sans" charset="0"/>
                <a:ea typeface="ＭＳ Ｐゴシック" charset="0"/>
                <a:cs typeface="Gill Sans" charset="0"/>
                <a:sym typeface="Gill Sans" charset="0"/>
              </a:rPr>
              <a:t>d</a:t>
            </a:r>
            <a:r>
              <a:rPr lang="en-US" sz="2400" baseline="-6000">
                <a:solidFill>
                  <a:schemeClr val="tx1"/>
                </a:solidFill>
                <a:latin typeface="Gill Sans" charset="0"/>
                <a:ea typeface="ＭＳ Ｐゴシック" charset="0"/>
                <a:cs typeface="Gill Sans" charset="0"/>
                <a:sym typeface="Gill Sans" charset="0"/>
              </a:rPr>
              <a:t>t</a:t>
            </a:r>
            <a:r>
              <a:rPr lang="en-US" sz="2400">
                <a:solidFill>
                  <a:schemeClr val="tx1"/>
                </a:solidFill>
                <a:latin typeface="Gill Sans" charset="0"/>
                <a:ea typeface="ＭＳ Ｐゴシック" charset="0"/>
                <a:cs typeface="Gill Sans" charset="0"/>
                <a:sym typeface="Gill Sans" charset="0"/>
              </a:rPr>
              <a:t> OHC</a:t>
            </a:r>
          </a:p>
        </p:txBody>
      </p:sp>
      <p:sp>
        <p:nvSpPr>
          <p:cNvPr id="13328" name="Rectangle 16"/>
          <p:cNvSpPr>
            <a:spLocks/>
          </p:cNvSpPr>
          <p:nvPr/>
        </p:nvSpPr>
        <p:spPr bwMode="auto">
          <a:xfrm>
            <a:off x="5087416" y="6021239"/>
            <a:ext cx="30749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2400">
                <a:solidFill>
                  <a:schemeClr val="tx1"/>
                </a:solidFill>
                <a:ea typeface="ＭＳ Ｐゴシック" charset="0"/>
                <a:cs typeface="Gill Sans Light" charset="0"/>
              </a:rPr>
              <a:t>Change in Heat Content</a:t>
            </a:r>
          </a:p>
        </p:txBody>
      </p:sp>
      <p:sp>
        <p:nvSpPr>
          <p:cNvPr id="13329" name="Rectangle 17"/>
          <p:cNvSpPr>
            <a:spLocks/>
          </p:cNvSpPr>
          <p:nvPr/>
        </p:nvSpPr>
        <p:spPr bwMode="auto">
          <a:xfrm>
            <a:off x="2429941" y="5957739"/>
            <a:ext cx="1922463"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2400">
                <a:solidFill>
                  <a:schemeClr val="tx1"/>
                </a:solidFill>
                <a:ea typeface="ＭＳ Ｐゴシック" charset="0"/>
                <a:cs typeface="Gill Sans Light" charset="0"/>
              </a:rPr>
              <a:t>Advection</a:t>
            </a:r>
          </a:p>
          <a:p>
            <a:r>
              <a:rPr lang="en-US" sz="2400">
                <a:solidFill>
                  <a:schemeClr val="tx1"/>
                </a:solidFill>
                <a:ea typeface="ＭＳ Ｐゴシック" charset="0"/>
                <a:cs typeface="Gill Sans Light" charset="0"/>
              </a:rPr>
              <a:t>Heat Transport</a:t>
            </a:r>
          </a:p>
        </p:txBody>
      </p:sp>
      <p:sp>
        <p:nvSpPr>
          <p:cNvPr id="13330" name="Rectangle 18"/>
          <p:cNvSpPr>
            <a:spLocks/>
          </p:cNvSpPr>
          <p:nvPr/>
        </p:nvSpPr>
        <p:spPr bwMode="auto">
          <a:xfrm>
            <a:off x="5589066" y="3532039"/>
            <a:ext cx="1922463"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2400">
                <a:solidFill>
                  <a:schemeClr val="tx1"/>
                </a:solidFill>
                <a:ea typeface="ＭＳ Ｐゴシック" charset="0"/>
                <a:cs typeface="Gill Sans Light" charset="0"/>
              </a:rPr>
              <a:t>Surface</a:t>
            </a:r>
          </a:p>
          <a:p>
            <a:r>
              <a:rPr lang="en-US" sz="2400">
                <a:solidFill>
                  <a:schemeClr val="tx1"/>
                </a:solidFill>
                <a:ea typeface="ＭＳ Ｐゴシック" charset="0"/>
                <a:cs typeface="Gill Sans Light" charset="0"/>
              </a:rPr>
              <a:t>Heat Transport</a:t>
            </a:r>
          </a:p>
        </p:txBody>
      </p:sp>
      <p:sp>
        <p:nvSpPr>
          <p:cNvPr id="13331" name="Rectangle 19"/>
          <p:cNvSpPr>
            <a:spLocks/>
          </p:cNvSpPr>
          <p:nvPr/>
        </p:nvSpPr>
        <p:spPr bwMode="auto">
          <a:xfrm>
            <a:off x="165696" y="3220616"/>
            <a:ext cx="2451100" cy="187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2400" b="1" dirty="0">
                <a:solidFill>
                  <a:schemeClr val="tx1"/>
                </a:solidFill>
                <a:latin typeface="Gill Sans" charset="0"/>
                <a:ea typeface="ＭＳ Ｐゴシック" charset="0"/>
                <a:cs typeface="Gill Sans" charset="0"/>
                <a:sym typeface="Gill Sans" charset="0"/>
              </a:rPr>
              <a:t>Ocean Synthesis</a:t>
            </a:r>
          </a:p>
          <a:p>
            <a:r>
              <a:rPr lang="en-US" sz="2400" dirty="0">
                <a:solidFill>
                  <a:schemeClr val="tx1"/>
                </a:solidFill>
                <a:ea typeface="ＭＳ Ｐゴシック" charset="0"/>
                <a:cs typeface="Gill Sans Light" charset="0"/>
              </a:rPr>
              <a:t>to enable optimal sampling of suitable reference regions</a:t>
            </a:r>
          </a:p>
        </p:txBody>
      </p:sp>
      <p:sp>
        <p:nvSpPr>
          <p:cNvPr id="13332" name="Rectangle 20"/>
          <p:cNvSpPr>
            <a:spLocks/>
          </p:cNvSpPr>
          <p:nvPr/>
        </p:nvSpPr>
        <p:spPr bwMode="auto">
          <a:xfrm>
            <a:off x="5355704" y="7024539"/>
            <a:ext cx="7826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2400">
                <a:solidFill>
                  <a:schemeClr val="tx1"/>
                </a:solidFill>
                <a:latin typeface="Gill Sans" charset="0"/>
                <a:ea typeface="ＭＳ Ｐゴシック" charset="0"/>
                <a:cs typeface="Gill Sans" charset="0"/>
                <a:sym typeface="Gill Sans" charset="0"/>
              </a:rPr>
              <a:t>div F</a:t>
            </a:r>
            <a:r>
              <a:rPr lang="en-US" sz="2400" baseline="-6000">
                <a:solidFill>
                  <a:schemeClr val="tx1"/>
                </a:solidFill>
                <a:latin typeface="Gill Sans" charset="0"/>
                <a:ea typeface="ＭＳ Ｐゴシック" charset="0"/>
                <a:cs typeface="Gill Sans" charset="0"/>
                <a:sym typeface="Gill Sans" charset="0"/>
              </a:rPr>
              <a:t>z</a:t>
            </a:r>
          </a:p>
        </p:txBody>
      </p:sp>
      <p:sp>
        <p:nvSpPr>
          <p:cNvPr id="13333" name="Line 21"/>
          <p:cNvSpPr>
            <a:spLocks noChangeShapeType="1"/>
          </p:cNvSpPr>
          <p:nvPr/>
        </p:nvSpPr>
        <p:spPr bwMode="auto">
          <a:xfrm rot="10800000">
            <a:off x="6332016" y="6610202"/>
            <a:ext cx="9525" cy="1103312"/>
          </a:xfrm>
          <a:prstGeom prst="line">
            <a:avLst/>
          </a:prstGeom>
          <a:noFill/>
          <a:ln w="50800" cap="flat">
            <a:solidFill>
              <a:schemeClr val="tx1"/>
            </a:solidFill>
            <a:prstDash val="sysDot"/>
            <a:miter lim="800000"/>
            <a:headEnd type="stealth" w="med" len="med"/>
            <a:tailEnd type="stealth"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3334" name="Rectangle 22"/>
          <p:cNvSpPr>
            <a:spLocks/>
          </p:cNvSpPr>
          <p:nvPr/>
        </p:nvSpPr>
        <p:spPr bwMode="auto">
          <a:xfrm>
            <a:off x="3353866" y="7100739"/>
            <a:ext cx="1922463"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2400">
                <a:solidFill>
                  <a:schemeClr val="tx1"/>
                </a:solidFill>
                <a:ea typeface="ＭＳ Ｐゴシック" charset="0"/>
                <a:cs typeface="Gill Sans Light" charset="0"/>
              </a:rPr>
              <a:t>Diffusive</a:t>
            </a:r>
          </a:p>
          <a:p>
            <a:r>
              <a:rPr lang="en-US" sz="2400">
                <a:solidFill>
                  <a:schemeClr val="tx1"/>
                </a:solidFill>
                <a:ea typeface="ＭＳ Ｐゴシック" charset="0"/>
                <a:cs typeface="Gill Sans Light" charset="0"/>
              </a:rPr>
              <a:t>Heat Transport</a:t>
            </a:r>
          </a:p>
        </p:txBody>
      </p:sp>
    </p:spTree>
    <p:extLst>
      <p:ext uri="{BB962C8B-B14F-4D97-AF65-F5344CB8AC3E}">
        <p14:creationId xmlns:p14="http://schemas.microsoft.com/office/powerpoint/2010/main" val="1919726722"/>
      </p:ext>
    </p:extLst>
  </p:cSld>
  <p:clrMapOvr>
    <a:masterClrMapping/>
  </p:clrMapOvr>
  <mc:AlternateContent xmlns:mc="http://schemas.openxmlformats.org/markup-compatibility/2006" xmlns:p14="http://schemas.microsoft.com/office/powerpoint/2010/main">
    <mc:Choice Requires="p14">
      <p:transition spd="med">
        <p14:prism dir="d"/>
      </p:transition>
    </mc:Choice>
    <mc:Fallback xmlns="">
      <p:transition xmlns:p14="http://schemas.microsoft.com/office/powerpoint/2010/mai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1"/>
          <p:cNvSpPr>
            <a:spLocks/>
          </p:cNvSpPr>
          <p:nvPr/>
        </p:nvSpPr>
        <p:spPr bwMode="auto">
          <a:xfrm>
            <a:off x="0" y="0"/>
            <a:ext cx="13004800" cy="939800"/>
          </a:xfrm>
          <a:prstGeom prst="rect">
            <a:avLst/>
          </a:prstGeom>
          <a:solidFill>
            <a:schemeClr val="accent1"/>
          </a:solidFill>
          <a:ln>
            <a:noFill/>
          </a:ln>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endParaRPr lang="en-US"/>
          </a:p>
        </p:txBody>
      </p:sp>
      <p:sp>
        <p:nvSpPr>
          <p:cNvPr id="12290" name="Rectangle 2"/>
          <p:cNvSpPr>
            <a:spLocks/>
          </p:cNvSpPr>
          <p:nvPr/>
        </p:nvSpPr>
        <p:spPr bwMode="auto">
          <a:xfrm>
            <a:off x="10809288" y="9569450"/>
            <a:ext cx="23622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1000">
                <a:solidFill>
                  <a:schemeClr val="tx1"/>
                </a:solidFill>
                <a:latin typeface="Gill Sans" charset="0"/>
                <a:ea typeface="ＭＳ Ｐゴシック" charset="0"/>
                <a:cs typeface="Gill Sans" charset="0"/>
                <a:sym typeface="Gill Sans" charset="0"/>
              </a:rPr>
              <a:t>ESA UNCLASSIFIED - For Official Use</a:t>
            </a:r>
          </a:p>
        </p:txBody>
      </p:sp>
      <p:sp>
        <p:nvSpPr>
          <p:cNvPr id="12291" name="Rectangle 3"/>
          <p:cNvSpPr>
            <a:spLocks/>
          </p:cNvSpPr>
          <p:nvPr/>
        </p:nvSpPr>
        <p:spPr bwMode="auto">
          <a:xfrm>
            <a:off x="136525" y="76200"/>
            <a:ext cx="112014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l"/>
            <a:r>
              <a:rPr lang="en-US" sz="4800" dirty="0" smtClean="0">
                <a:solidFill>
                  <a:srgbClr val="FFFFFF"/>
                </a:solidFill>
                <a:ea typeface="ＭＳ Ｐゴシック" charset="0"/>
                <a:cs typeface="Gill Sans Light" charset="0"/>
              </a:rPr>
              <a:t>ESA Ocean </a:t>
            </a:r>
            <a:r>
              <a:rPr lang="en-US" sz="4800" dirty="0">
                <a:solidFill>
                  <a:srgbClr val="FFFFFF"/>
                </a:solidFill>
                <a:ea typeface="ＭＳ Ｐゴシック" charset="0"/>
                <a:cs typeface="Gill Sans Light" charset="0"/>
              </a:rPr>
              <a:t>Heat </a:t>
            </a:r>
            <a:r>
              <a:rPr lang="en-US" sz="4800" dirty="0" smtClean="0">
                <a:solidFill>
                  <a:srgbClr val="FFFFFF"/>
                </a:solidFill>
                <a:ea typeface="ＭＳ Ｐゴシック" charset="0"/>
                <a:cs typeface="Gill Sans Light" charset="0"/>
              </a:rPr>
              <a:t>Flux study</a:t>
            </a:r>
            <a:endParaRPr lang="en-US" sz="4800" dirty="0">
              <a:solidFill>
                <a:srgbClr val="FFFFFF"/>
              </a:solidFill>
              <a:ea typeface="ＭＳ Ｐゴシック" charset="0"/>
              <a:cs typeface="Gill Sans Light" charset="0"/>
            </a:endParaRPr>
          </a:p>
        </p:txBody>
      </p:sp>
      <p:pic>
        <p:nvPicPr>
          <p:cNvPr id="12293" name="Picture 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15700" y="160338"/>
            <a:ext cx="1574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12294" name="Rectangle 6"/>
          <p:cNvSpPr>
            <a:spLocks/>
          </p:cNvSpPr>
          <p:nvPr/>
        </p:nvSpPr>
        <p:spPr bwMode="auto">
          <a:xfrm>
            <a:off x="-1588" y="6642100"/>
            <a:ext cx="127111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3600">
                <a:solidFill>
                  <a:schemeClr val="tx1"/>
                </a:solidFill>
                <a:ea typeface="ＭＳ Ｐゴシック" charset="0"/>
                <a:cs typeface="Gill Sans Light" charset="0"/>
              </a:rPr>
              <a:t>New flux retrieval algorithm based on a variational approach</a:t>
            </a:r>
          </a:p>
          <a:p>
            <a:r>
              <a:rPr lang="en-US" sz="3600">
                <a:solidFill>
                  <a:schemeClr val="tx1"/>
                </a:solidFill>
                <a:ea typeface="ＭＳ Ｐゴシック" charset="0"/>
                <a:cs typeface="Gill Sans Light" charset="0"/>
              </a:rPr>
              <a:t>to partition fluxes components on the CAGES regions</a:t>
            </a:r>
          </a:p>
        </p:txBody>
      </p:sp>
      <p:sp>
        <p:nvSpPr>
          <p:cNvPr id="12295" name="Rectangle 7"/>
          <p:cNvSpPr>
            <a:spLocks/>
          </p:cNvSpPr>
          <p:nvPr/>
        </p:nvSpPr>
        <p:spPr bwMode="auto">
          <a:xfrm>
            <a:off x="93688" y="988368"/>
            <a:ext cx="12788900" cy="7861300"/>
          </a:xfrm>
          <a:prstGeom prst="rect">
            <a:avLst/>
          </a:prstGeom>
          <a:solidFill>
            <a:srgbClr val="FFFFFF"/>
          </a:solidFill>
          <a:ln>
            <a:noFill/>
          </a:ln>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l"/>
            <a:r>
              <a:rPr lang="en-US" sz="2400" dirty="0">
                <a:solidFill>
                  <a:srgbClr val="4D4D4D"/>
                </a:solidFill>
                <a:latin typeface="Gill Sans" charset="0"/>
                <a:ea typeface="ＭＳ Ｐゴシック" charset="0"/>
                <a:cs typeface="Gill Sans" charset="0"/>
                <a:sym typeface="Gill Sans" charset="0"/>
              </a:rPr>
              <a:t>The overarching objective of </a:t>
            </a:r>
            <a:r>
              <a:rPr lang="en-US" sz="2400" b="1" dirty="0">
                <a:solidFill>
                  <a:srgbClr val="4D4D4D"/>
                </a:solidFill>
                <a:latin typeface="Gill Sans" charset="0"/>
                <a:ea typeface="ＭＳ Ｐゴシック" charset="0"/>
                <a:cs typeface="Gill Sans" charset="0"/>
                <a:sym typeface="Gill Sans" charset="0"/>
              </a:rPr>
              <a:t>Ocean Heat Flux</a:t>
            </a:r>
            <a:r>
              <a:rPr lang="en-US" sz="2400" dirty="0">
                <a:solidFill>
                  <a:srgbClr val="4D4D4D"/>
                </a:solidFill>
                <a:latin typeface="Gill Sans" charset="0"/>
                <a:ea typeface="ＭＳ Ｐゴシック" charset="0"/>
                <a:cs typeface="Gill Sans" charset="0"/>
                <a:sym typeface="Gill Sans" charset="0"/>
              </a:rPr>
              <a:t> is to </a:t>
            </a:r>
            <a:r>
              <a:rPr lang="en-US" sz="2400" b="1" dirty="0">
                <a:solidFill>
                  <a:srgbClr val="4D4D4D"/>
                </a:solidFill>
                <a:latin typeface="Gill Sans" charset="0"/>
                <a:ea typeface="ＭＳ Ｐゴシック" charset="0"/>
                <a:cs typeface="Gill Sans" charset="0"/>
                <a:sym typeface="Gill Sans" charset="0"/>
              </a:rPr>
              <a:t>Develop a </a:t>
            </a:r>
            <a:r>
              <a:rPr lang="en-US" sz="2400" b="1" i="1" dirty="0">
                <a:solidFill>
                  <a:srgbClr val="4D4D4D"/>
                </a:solidFill>
                <a:latin typeface="Gill Sans" charset="0"/>
                <a:ea typeface="ＭＳ Ｐゴシック" charset="0"/>
                <a:cs typeface="Gill Sans" charset="0"/>
                <a:sym typeface="Gill Sans" charset="0"/>
              </a:rPr>
              <a:t>collaborative</a:t>
            </a:r>
            <a:r>
              <a:rPr lang="en-US" sz="2400" b="1" dirty="0">
                <a:solidFill>
                  <a:srgbClr val="4D4D4D"/>
                </a:solidFill>
                <a:latin typeface="Gill Sans" charset="0"/>
                <a:ea typeface="ＭＳ Ｐゴシック" charset="0"/>
                <a:cs typeface="Gill Sans" charset="0"/>
                <a:sym typeface="Gill Sans" charset="0"/>
              </a:rPr>
              <a:t> </a:t>
            </a:r>
            <a:r>
              <a:rPr lang="ja-JP" altLang="en-US" sz="2400" b="1" dirty="0">
                <a:solidFill>
                  <a:srgbClr val="4D4D4D"/>
                </a:solidFill>
                <a:latin typeface="Arial"/>
                <a:ea typeface="ＭＳ Ｐゴシック" charset="0"/>
                <a:cs typeface="Gill Sans" charset="0"/>
                <a:sym typeface="Gill Sans" charset="0"/>
              </a:rPr>
              <a:t>“</a:t>
            </a:r>
            <a:r>
              <a:rPr lang="en-US" sz="2400" b="1" dirty="0">
                <a:solidFill>
                  <a:srgbClr val="4D4D4D"/>
                </a:solidFill>
                <a:latin typeface="Gill Sans" charset="0"/>
                <a:ea typeface="ＭＳ Ｐゴシック" charset="0"/>
                <a:cs typeface="Gill Sans" charset="0"/>
                <a:sym typeface="Gill Sans" charset="0"/>
              </a:rPr>
              <a:t>Ocean air-sea Flux Laboratory Platform</a:t>
            </a:r>
            <a:r>
              <a:rPr lang="ja-JP" altLang="en-US" sz="2400" b="1" dirty="0">
                <a:solidFill>
                  <a:srgbClr val="4D4D4D"/>
                </a:solidFill>
                <a:latin typeface="Arial"/>
                <a:ea typeface="ＭＳ Ｐゴシック" charset="0"/>
                <a:cs typeface="Gill Sans" charset="0"/>
                <a:sym typeface="Gill Sans" charset="0"/>
              </a:rPr>
              <a:t>”</a:t>
            </a:r>
            <a:r>
              <a:rPr lang="en-US" sz="2400" b="1" dirty="0">
                <a:solidFill>
                  <a:srgbClr val="4D4D4D"/>
                </a:solidFill>
                <a:latin typeface="Gill Sans" charset="0"/>
                <a:ea typeface="ＭＳ Ｐゴシック" charset="0"/>
                <a:cs typeface="Gill Sans" charset="0"/>
                <a:sym typeface="Gill Sans" charset="0"/>
              </a:rPr>
              <a:t> to </a:t>
            </a:r>
            <a:r>
              <a:rPr lang="en-US" sz="2400" b="1" i="1" dirty="0">
                <a:solidFill>
                  <a:srgbClr val="4D4D4D"/>
                </a:solidFill>
                <a:latin typeface="Gill Sans" charset="0"/>
                <a:ea typeface="ＭＳ Ｐゴシック" charset="0"/>
                <a:cs typeface="Gill Sans" charset="0"/>
                <a:sym typeface="Gill Sans" charset="0"/>
              </a:rPr>
              <a:t>reconcile</a:t>
            </a:r>
            <a:r>
              <a:rPr lang="en-US" sz="2400" b="1" dirty="0">
                <a:solidFill>
                  <a:srgbClr val="4D4D4D"/>
                </a:solidFill>
                <a:latin typeface="Gill Sans" charset="0"/>
                <a:ea typeface="ＭＳ Ｐゴシック" charset="0"/>
                <a:cs typeface="Gill Sans" charset="0"/>
                <a:sym typeface="Gill Sans" charset="0"/>
              </a:rPr>
              <a:t> EO-based air-sea fluxes with heat budget constraints derived from EO and sub-surface data</a:t>
            </a:r>
            <a:r>
              <a:rPr lang="en-US" sz="2400" dirty="0">
                <a:solidFill>
                  <a:srgbClr val="4D4D4D"/>
                </a:solidFill>
                <a:latin typeface="Gill Sans" charset="0"/>
                <a:ea typeface="ＭＳ Ｐゴシック" charset="0"/>
                <a:cs typeface="Gill Sans" charset="0"/>
                <a:sym typeface="Gill Sans" charset="0"/>
              </a:rPr>
              <a:t>. </a:t>
            </a:r>
          </a:p>
          <a:p>
            <a:pPr algn="l"/>
            <a:r>
              <a:rPr lang="en-US" sz="2400" dirty="0">
                <a:solidFill>
                  <a:srgbClr val="4D4D4D"/>
                </a:solidFill>
                <a:latin typeface="Gill Sans" charset="0"/>
                <a:ea typeface="ＭＳ Ｐゴシック" charset="0"/>
                <a:cs typeface="Gill Sans" charset="0"/>
                <a:sym typeface="Gill Sans" charset="0"/>
              </a:rPr>
              <a:t>In particular, to achieve this objective the project will aim to:</a:t>
            </a:r>
            <a:endParaRPr lang="en-US" sz="2400" b="1" dirty="0">
              <a:solidFill>
                <a:srgbClr val="4D4D4D"/>
              </a:solidFill>
              <a:latin typeface="Gill Sans" charset="0"/>
              <a:ea typeface="ＭＳ Ｐゴシック" charset="0"/>
              <a:cs typeface="Gill Sans" charset="0"/>
              <a:sym typeface="Gill Sans" charset="0"/>
            </a:endParaRPr>
          </a:p>
          <a:p>
            <a:pPr algn="l">
              <a:spcBef>
                <a:spcPts val="1300"/>
              </a:spcBef>
              <a:buClr>
                <a:srgbClr val="4D4D4D"/>
              </a:buClr>
              <a:buSzPct val="125000"/>
              <a:buFont typeface="Gill Sans" charset="0"/>
              <a:buChar char="•"/>
            </a:pPr>
            <a:r>
              <a:rPr lang="en-US" sz="2400" dirty="0">
                <a:solidFill>
                  <a:srgbClr val="4D4D4D"/>
                </a:solidFill>
                <a:latin typeface="Gill Sans" charset="0"/>
                <a:ea typeface="ＭＳ Ｐゴシック" charset="0"/>
                <a:cs typeface="Gill Sans" charset="0"/>
                <a:sym typeface="Gill Sans" charset="0"/>
              </a:rPr>
              <a:t> </a:t>
            </a:r>
            <a:r>
              <a:rPr lang="en-US" sz="2400" i="1" dirty="0">
                <a:solidFill>
                  <a:srgbClr val="4D4D4D"/>
                </a:solidFill>
                <a:latin typeface="Gill Sans" charset="0"/>
                <a:ea typeface="ＭＳ Ｐゴシック" charset="0"/>
                <a:cs typeface="Gill Sans" charset="0"/>
                <a:sym typeface="Gill Sans" charset="0"/>
              </a:rPr>
              <a:t>Gather</a:t>
            </a:r>
            <a:r>
              <a:rPr lang="en-US" sz="2400" dirty="0">
                <a:solidFill>
                  <a:srgbClr val="4D4D4D"/>
                </a:solidFill>
                <a:latin typeface="Gill Sans" charset="0"/>
                <a:ea typeface="ＭＳ Ｐゴシック" charset="0"/>
                <a:cs typeface="Gill Sans" charset="0"/>
                <a:sym typeface="Gill Sans" charset="0"/>
              </a:rPr>
              <a:t> input data sets to derive air-sea fluxes from EO (e.g. W,  SST,  OC,  Altimetry,  </a:t>
            </a:r>
            <a:r>
              <a:rPr lang="en-US" sz="2400" dirty="0" err="1">
                <a:solidFill>
                  <a:srgbClr val="4D4D4D"/>
                </a:solidFill>
                <a:latin typeface="Gill Sans" charset="0"/>
                <a:ea typeface="ＭＳ Ｐゴシック" charset="0"/>
                <a:cs typeface="Gill Sans" charset="0"/>
                <a:sym typeface="Gill Sans" charset="0"/>
              </a:rPr>
              <a:t>Globwave</a:t>
            </a:r>
            <a:r>
              <a:rPr lang="en-US" sz="2400" dirty="0">
                <a:solidFill>
                  <a:srgbClr val="4D4D4D"/>
                </a:solidFill>
                <a:latin typeface="Gill Sans" charset="0"/>
                <a:ea typeface="ＭＳ Ｐゴシック" charset="0"/>
                <a:cs typeface="Gill Sans" charset="0"/>
                <a:sym typeface="Gill Sans" charset="0"/>
              </a:rPr>
              <a:t>, TOA..), ancillary data (Met data, Reanalysis, with associated meta-data), and ground truth (e.g. direct/indirect flux measurements), on one collaborative portal to enable easy inter-comparison of products.</a:t>
            </a:r>
          </a:p>
          <a:p>
            <a:pPr algn="l">
              <a:spcBef>
                <a:spcPts val="1300"/>
              </a:spcBef>
              <a:buClr>
                <a:srgbClr val="4D4D4D"/>
              </a:buClr>
              <a:buSzPct val="125000"/>
              <a:buFont typeface="Gill Sans" charset="0"/>
              <a:buChar char="•"/>
            </a:pPr>
            <a:r>
              <a:rPr lang="en-US" sz="2400" dirty="0">
                <a:solidFill>
                  <a:srgbClr val="4D4D4D"/>
                </a:solidFill>
                <a:latin typeface="Gill Sans" charset="0"/>
                <a:ea typeface="ＭＳ Ｐゴシック" charset="0"/>
                <a:cs typeface="Gill Sans" charset="0"/>
                <a:sym typeface="Gill Sans" charset="0"/>
              </a:rPr>
              <a:t> </a:t>
            </a:r>
            <a:r>
              <a:rPr lang="en-US" sz="2400" i="1" dirty="0">
                <a:solidFill>
                  <a:srgbClr val="4D4D4D"/>
                </a:solidFill>
                <a:latin typeface="Gill Sans" charset="0"/>
                <a:ea typeface="ＭＳ Ｐゴシック" charset="0"/>
                <a:cs typeface="Gill Sans" charset="0"/>
                <a:sym typeface="Gill Sans" charset="0"/>
              </a:rPr>
              <a:t>Generate an ensemble of fluxes </a:t>
            </a:r>
            <a:r>
              <a:rPr lang="en-US" sz="2400" dirty="0">
                <a:solidFill>
                  <a:srgbClr val="4D4D4D"/>
                </a:solidFill>
                <a:latin typeface="Gill Sans" charset="0"/>
                <a:ea typeface="ＭＳ Ｐゴシック" charset="0"/>
                <a:cs typeface="Gill Sans" charset="0"/>
                <a:sym typeface="Gill Sans" charset="0"/>
              </a:rPr>
              <a:t>based on existing data sets (e.g. HOAPS) and latest developments in algorithms and data, </a:t>
            </a:r>
            <a:r>
              <a:rPr lang="en-US" sz="2400" dirty="0" err="1">
                <a:solidFill>
                  <a:srgbClr val="4D4D4D"/>
                </a:solidFill>
                <a:latin typeface="Gill Sans" charset="0"/>
                <a:ea typeface="ＭＳ Ｐゴシック" charset="0"/>
                <a:cs typeface="Gill Sans" charset="0"/>
                <a:sym typeface="Gill Sans" charset="0"/>
              </a:rPr>
              <a:t>maximising</a:t>
            </a:r>
            <a:r>
              <a:rPr lang="en-US" sz="2400" dirty="0">
                <a:solidFill>
                  <a:srgbClr val="4D4D4D"/>
                </a:solidFill>
                <a:latin typeface="Gill Sans" charset="0"/>
                <a:ea typeface="ＭＳ Ｐゴシック" charset="0"/>
                <a:cs typeface="Gill Sans" charset="0"/>
                <a:sym typeface="Gill Sans" charset="0"/>
              </a:rPr>
              <a:t> the use of ESA data and products such as CCI.  e.g. the ensemble would explore space of parameters and hypothesis, (e.g. wave/no wave, averaging SST), ..</a:t>
            </a:r>
          </a:p>
          <a:p>
            <a:pPr algn="l">
              <a:spcBef>
                <a:spcPts val="1300"/>
              </a:spcBef>
              <a:buClr>
                <a:srgbClr val="4D4D4D"/>
              </a:buClr>
              <a:buSzPct val="125000"/>
              <a:buFont typeface="Gill Sans" charset="0"/>
              <a:buChar char="•"/>
            </a:pPr>
            <a:r>
              <a:rPr lang="en-US" sz="2400" dirty="0">
                <a:solidFill>
                  <a:srgbClr val="4D4D4D"/>
                </a:solidFill>
                <a:latin typeface="Gill Sans" charset="0"/>
                <a:ea typeface="ＭＳ Ｐゴシック" charset="0"/>
                <a:cs typeface="Gill Sans" charset="0"/>
                <a:sym typeface="Gill Sans" charset="0"/>
              </a:rPr>
              <a:t> </a:t>
            </a:r>
            <a:r>
              <a:rPr lang="en-US" sz="2400" i="1" dirty="0">
                <a:solidFill>
                  <a:srgbClr val="4D4D4D"/>
                </a:solidFill>
                <a:latin typeface="Gill Sans" charset="0"/>
                <a:ea typeface="ＭＳ Ｐゴシック" charset="0"/>
                <a:cs typeface="Gill Sans" charset="0"/>
                <a:sym typeface="Gill Sans" charset="0"/>
              </a:rPr>
              <a:t>Develop</a:t>
            </a:r>
            <a:r>
              <a:rPr lang="en-US" sz="2400" dirty="0">
                <a:solidFill>
                  <a:srgbClr val="4D4D4D"/>
                </a:solidFill>
                <a:latin typeface="Gill Sans" charset="0"/>
                <a:ea typeface="ＭＳ Ｐゴシック" charset="0"/>
                <a:cs typeface="Gill Sans" charset="0"/>
                <a:sym typeface="Gill Sans" charset="0"/>
              </a:rPr>
              <a:t> a strategy to perform assessment of fluxes, at </a:t>
            </a:r>
            <a:r>
              <a:rPr lang="en-US" sz="2400" u="sng" dirty="0">
                <a:solidFill>
                  <a:srgbClr val="4D4D4D"/>
                </a:solidFill>
                <a:latin typeface="Gill Sans" charset="0"/>
                <a:ea typeface="ＭＳ Ｐゴシック" charset="0"/>
                <a:cs typeface="Gill Sans" charset="0"/>
                <a:sym typeface="Gill Sans" charset="0"/>
              </a:rPr>
              <a:t>regional</a:t>
            </a:r>
            <a:r>
              <a:rPr lang="en-US" sz="2400" dirty="0">
                <a:solidFill>
                  <a:srgbClr val="4D4D4D"/>
                </a:solidFill>
                <a:latin typeface="Gill Sans" charset="0"/>
                <a:ea typeface="ＭＳ Ｐゴシック" charset="0"/>
                <a:cs typeface="Gill Sans" charset="0"/>
                <a:sym typeface="Gill Sans" charset="0"/>
              </a:rPr>
              <a:t> </a:t>
            </a:r>
            <a:r>
              <a:rPr lang="en-US" sz="2400" dirty="0" err="1">
                <a:solidFill>
                  <a:srgbClr val="4D4D4D"/>
                </a:solidFill>
                <a:latin typeface="Gill Sans" charset="0"/>
                <a:ea typeface="ＭＳ Ｐゴシック" charset="0"/>
                <a:cs typeface="Gill Sans" charset="0"/>
                <a:sym typeface="Gill Sans" charset="0"/>
              </a:rPr>
              <a:t>spatio</a:t>
            </a:r>
            <a:r>
              <a:rPr lang="en-US" sz="2400" dirty="0">
                <a:solidFill>
                  <a:srgbClr val="4D4D4D"/>
                </a:solidFill>
                <a:latin typeface="Gill Sans" charset="0"/>
                <a:ea typeface="ＭＳ Ｐゴシック" charset="0"/>
                <a:cs typeface="Gill Sans" charset="0"/>
                <a:sym typeface="Gill Sans" charset="0"/>
              </a:rPr>
              <a:t>-temporal scale, exploiting heat budget constraints.</a:t>
            </a:r>
          </a:p>
          <a:p>
            <a:pPr algn="l">
              <a:spcBef>
                <a:spcPts val="1300"/>
              </a:spcBef>
              <a:buClr>
                <a:srgbClr val="4D4D4D"/>
              </a:buClr>
              <a:buSzPct val="125000"/>
              <a:buFont typeface="Gill Sans" charset="0"/>
              <a:buChar char="•"/>
            </a:pPr>
            <a:r>
              <a:rPr lang="en-US" sz="2400" dirty="0">
                <a:solidFill>
                  <a:srgbClr val="4D4D4D"/>
                </a:solidFill>
                <a:latin typeface="Gill Sans" charset="0"/>
                <a:ea typeface="ＭＳ Ｐゴシック" charset="0"/>
                <a:cs typeface="Gill Sans" charset="0"/>
                <a:sym typeface="Gill Sans" charset="0"/>
              </a:rPr>
              <a:t> </a:t>
            </a:r>
            <a:r>
              <a:rPr lang="en-US" sz="2400" i="1" dirty="0">
                <a:solidFill>
                  <a:srgbClr val="4D4D4D"/>
                </a:solidFill>
                <a:latin typeface="Gill Sans" charset="0"/>
                <a:ea typeface="ＭＳ Ｐゴシック" charset="0"/>
                <a:cs typeface="Gill Sans" charset="0"/>
                <a:sym typeface="Gill Sans" charset="0"/>
              </a:rPr>
              <a:t>Identify</a:t>
            </a:r>
            <a:r>
              <a:rPr lang="en-US" sz="2400" dirty="0">
                <a:solidFill>
                  <a:srgbClr val="4D4D4D"/>
                </a:solidFill>
                <a:latin typeface="Gill Sans" charset="0"/>
                <a:ea typeface="ＭＳ Ｐゴシック" charset="0"/>
                <a:cs typeface="Gill Sans" charset="0"/>
                <a:sym typeface="Gill Sans" charset="0"/>
              </a:rPr>
              <a:t> </a:t>
            </a:r>
            <a:r>
              <a:rPr lang="ja-JP" altLang="en-US" sz="2400" dirty="0">
                <a:solidFill>
                  <a:srgbClr val="4D4D4D"/>
                </a:solidFill>
                <a:latin typeface="Arial"/>
                <a:ea typeface="ＭＳ Ｐゴシック" charset="0"/>
                <a:cs typeface="Gill Sans" charset="0"/>
                <a:sym typeface="Gill Sans" charset="0"/>
              </a:rPr>
              <a:t>“</a:t>
            </a:r>
            <a:r>
              <a:rPr lang="en-US" sz="2400" dirty="0">
                <a:solidFill>
                  <a:srgbClr val="4D4D4D"/>
                </a:solidFill>
                <a:latin typeface="Gill Sans" charset="0"/>
                <a:ea typeface="ＭＳ Ｐゴシック" charset="0"/>
                <a:cs typeface="Gill Sans" charset="0"/>
                <a:sym typeface="Gill Sans" charset="0"/>
              </a:rPr>
              <a:t>Reference</a:t>
            </a:r>
            <a:r>
              <a:rPr lang="ja-JP" altLang="en-US" sz="2400" dirty="0">
                <a:solidFill>
                  <a:srgbClr val="4D4D4D"/>
                </a:solidFill>
                <a:latin typeface="Arial"/>
                <a:ea typeface="ＭＳ Ｐゴシック" charset="0"/>
                <a:cs typeface="Gill Sans" charset="0"/>
                <a:sym typeface="Gill Sans" charset="0"/>
              </a:rPr>
              <a:t>”</a:t>
            </a:r>
            <a:r>
              <a:rPr lang="en-US" sz="2400" dirty="0">
                <a:solidFill>
                  <a:srgbClr val="4D4D4D"/>
                </a:solidFill>
                <a:latin typeface="Gill Sans" charset="0"/>
                <a:ea typeface="ＭＳ Ｐゴシック" charset="0"/>
                <a:cs typeface="Gill Sans" charset="0"/>
                <a:sym typeface="Gill Sans" charset="0"/>
              </a:rPr>
              <a:t> Regions (e.g. natural/pre-defined CAGES, Bubbles, </a:t>
            </a:r>
            <a:r>
              <a:rPr lang="en-US" sz="2400" dirty="0" err="1">
                <a:solidFill>
                  <a:srgbClr val="4D4D4D"/>
                </a:solidFill>
                <a:latin typeface="Gill Sans" charset="0"/>
                <a:ea typeface="ＭＳ Ｐゴシック" charset="0"/>
                <a:cs typeface="Gill Sans" charset="0"/>
                <a:sym typeface="Gill Sans" charset="0"/>
              </a:rPr>
              <a:t>Medsea</a:t>
            </a:r>
            <a:r>
              <a:rPr lang="en-US" sz="2400" dirty="0">
                <a:solidFill>
                  <a:srgbClr val="4D4D4D"/>
                </a:solidFill>
                <a:latin typeface="Gill Sans" charset="0"/>
                <a:ea typeface="ＭＳ Ｐゴシック" charset="0"/>
                <a:cs typeface="Gill Sans" charset="0"/>
                <a:sym typeface="Gill Sans" charset="0"/>
              </a:rPr>
              <a:t>) and time windows suitable to perform evaluation of flux (e.g. good signal to noise). </a:t>
            </a:r>
          </a:p>
          <a:p>
            <a:pPr algn="l">
              <a:spcBef>
                <a:spcPts val="1300"/>
              </a:spcBef>
              <a:buClr>
                <a:srgbClr val="4D4D4D"/>
              </a:buClr>
              <a:buSzPct val="125000"/>
              <a:buFont typeface="Gill Sans" charset="0"/>
              <a:buChar char="•"/>
            </a:pPr>
            <a:r>
              <a:rPr lang="en-US" sz="2400" dirty="0">
                <a:solidFill>
                  <a:srgbClr val="4D4D4D"/>
                </a:solidFill>
                <a:latin typeface="Gill Sans" charset="0"/>
                <a:ea typeface="ＭＳ Ｐゴシック" charset="0"/>
                <a:cs typeface="Gill Sans" charset="0"/>
                <a:sym typeface="Gill Sans" charset="0"/>
              </a:rPr>
              <a:t> </a:t>
            </a:r>
            <a:r>
              <a:rPr lang="en-US" sz="2400" i="1" dirty="0">
                <a:solidFill>
                  <a:srgbClr val="4D4D4D"/>
                </a:solidFill>
                <a:latin typeface="Gill Sans" charset="0"/>
                <a:ea typeface="ＭＳ Ｐゴシック" charset="0"/>
                <a:cs typeface="Gill Sans" charset="0"/>
                <a:sym typeface="Gill Sans" charset="0"/>
              </a:rPr>
              <a:t>Quantify Quality </a:t>
            </a:r>
            <a:r>
              <a:rPr lang="en-US" sz="2400" dirty="0">
                <a:solidFill>
                  <a:srgbClr val="4D4D4D"/>
                </a:solidFill>
                <a:latin typeface="Gill Sans" charset="0"/>
                <a:ea typeface="ＭＳ Ｐゴシック" charset="0"/>
                <a:cs typeface="Gill Sans" charset="0"/>
                <a:sym typeface="Gill Sans" charset="0"/>
              </a:rPr>
              <a:t>of fluxes, and </a:t>
            </a:r>
            <a:r>
              <a:rPr lang="en-US" sz="2400" dirty="0" err="1">
                <a:solidFill>
                  <a:srgbClr val="4D4D4D"/>
                </a:solidFill>
                <a:latin typeface="Gill Sans" charset="0"/>
                <a:ea typeface="ＭＳ Ｐゴシック" charset="0"/>
                <a:cs typeface="Gill Sans" charset="0"/>
                <a:sym typeface="Gill Sans" charset="0"/>
              </a:rPr>
              <a:t>parameterisations</a:t>
            </a:r>
            <a:r>
              <a:rPr lang="en-US" sz="2400" dirty="0">
                <a:solidFill>
                  <a:srgbClr val="4D4D4D"/>
                </a:solidFill>
                <a:latin typeface="Gill Sans" charset="0"/>
                <a:ea typeface="ＭＳ Ｐゴシック" charset="0"/>
                <a:cs typeface="Gill Sans" charset="0"/>
                <a:sym typeface="Gill Sans" charset="0"/>
              </a:rPr>
              <a:t>, through comparison with </a:t>
            </a:r>
            <a:r>
              <a:rPr lang="en-US" sz="2400" i="1" dirty="0">
                <a:solidFill>
                  <a:srgbClr val="4D4D4D"/>
                </a:solidFill>
                <a:latin typeface="Gill Sans" charset="0"/>
                <a:ea typeface="ＭＳ Ｐゴシック" charset="0"/>
                <a:cs typeface="Gill Sans" charset="0"/>
                <a:sym typeface="Gill Sans" charset="0"/>
              </a:rPr>
              <a:t>in-situ</a:t>
            </a:r>
            <a:r>
              <a:rPr lang="en-US" sz="2400" dirty="0">
                <a:solidFill>
                  <a:srgbClr val="4D4D4D"/>
                </a:solidFill>
                <a:latin typeface="Gill Sans" charset="0"/>
                <a:ea typeface="ＭＳ Ｐゴシック" charset="0"/>
                <a:cs typeface="Gill Sans" charset="0"/>
                <a:sym typeface="Gill Sans" charset="0"/>
              </a:rPr>
              <a:t> and regional constraints.</a:t>
            </a:r>
          </a:p>
          <a:p>
            <a:pPr algn="l">
              <a:spcBef>
                <a:spcPts val="1300"/>
              </a:spcBef>
              <a:buClr>
                <a:srgbClr val="4D4D4D"/>
              </a:buClr>
              <a:buSzPct val="125000"/>
              <a:buFont typeface="Gill Sans" charset="0"/>
              <a:buChar char="•"/>
            </a:pPr>
            <a:r>
              <a:rPr lang="en-US" sz="2400" dirty="0">
                <a:solidFill>
                  <a:srgbClr val="4D4D4D"/>
                </a:solidFill>
                <a:latin typeface="Gill Sans" charset="0"/>
                <a:ea typeface="ＭＳ Ｐゴシック" charset="0"/>
                <a:cs typeface="Gill Sans" charset="0"/>
                <a:sym typeface="Gill Sans" charset="0"/>
              </a:rPr>
              <a:t> </a:t>
            </a:r>
            <a:r>
              <a:rPr lang="en-US" sz="2400" i="1" dirty="0">
                <a:solidFill>
                  <a:srgbClr val="4D4D4D"/>
                </a:solidFill>
                <a:latin typeface="Gill Sans" charset="0"/>
                <a:ea typeface="ＭＳ Ｐゴシック" charset="0"/>
                <a:cs typeface="Gill Sans" charset="0"/>
                <a:sym typeface="Gill Sans" charset="0"/>
              </a:rPr>
              <a:t>Provide</a:t>
            </a:r>
            <a:r>
              <a:rPr lang="en-US" sz="2400" dirty="0">
                <a:solidFill>
                  <a:srgbClr val="4D4D4D"/>
                </a:solidFill>
                <a:latin typeface="Gill Sans" charset="0"/>
                <a:ea typeface="ＭＳ Ｐゴシック" charset="0"/>
                <a:cs typeface="Gill Sans" charset="0"/>
                <a:sym typeface="Gill Sans" charset="0"/>
              </a:rPr>
              <a:t> ESA with recommendations of future work and satellite missions useful to address the CLIVAR research opportunity on planetary energy budget.</a:t>
            </a:r>
          </a:p>
        </p:txBody>
      </p:sp>
    </p:spTree>
    <p:extLst>
      <p:ext uri="{BB962C8B-B14F-4D97-AF65-F5344CB8AC3E}">
        <p14:creationId xmlns:p14="http://schemas.microsoft.com/office/powerpoint/2010/main" val="181236788"/>
      </p:ext>
    </p:extLst>
  </p:cSld>
  <p:clrMapOvr>
    <a:masterClrMapping/>
  </p:clrMapOvr>
  <mc:AlternateContent xmlns:mc="http://schemas.openxmlformats.org/markup-compatibility/2006" xmlns:p14="http://schemas.microsoft.com/office/powerpoint/2010/main">
    <mc:Choice Requires="p14">
      <p:transition spd="med">
        <p14:prism dir="d"/>
      </p:transition>
    </mc:Choice>
    <mc:Fallback xmlns="">
      <p:transition xmlns:p14="http://schemas.microsoft.com/office/powerpoint/2010/mai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9987" name="Group 3"/>
          <p:cNvGraphicFramePr>
            <a:graphicFrameLocks noGrp="1"/>
          </p:cNvGraphicFramePr>
          <p:nvPr>
            <p:extLst>
              <p:ext uri="{D42A27DB-BD31-4B8C-83A1-F6EECF244321}">
                <p14:modId xmlns:p14="http://schemas.microsoft.com/office/powerpoint/2010/main" val="3111998754"/>
              </p:ext>
            </p:extLst>
          </p:nvPr>
        </p:nvGraphicFramePr>
        <p:xfrm>
          <a:off x="1579155" y="2438401"/>
          <a:ext cx="11146972" cy="5579871"/>
        </p:xfrm>
        <a:graphic>
          <a:graphicData uri="http://schemas.openxmlformats.org/drawingml/2006/table">
            <a:tbl>
              <a:tblPr/>
              <a:tblGrid>
                <a:gridCol w="1486263"/>
                <a:gridCol w="743131"/>
                <a:gridCol w="741197"/>
                <a:gridCol w="745066"/>
                <a:gridCol w="743131"/>
                <a:gridCol w="741197"/>
                <a:gridCol w="745066"/>
                <a:gridCol w="1021806"/>
                <a:gridCol w="462523"/>
                <a:gridCol w="3717592"/>
              </a:tblGrid>
              <a:tr h="607612">
                <a:tc>
                  <a:txBody>
                    <a:bodyPr/>
                    <a:lstStyle/>
                    <a:p>
                      <a:pPr marL="0" marR="0" lvl="0" indent="0" algn="l" defTabSz="99695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2800" b="1" i="0" u="none" strike="noStrike" cap="none" normalizeH="0" baseline="0" smtClean="0">
                        <a:ln>
                          <a:noFill/>
                        </a:ln>
                        <a:solidFill>
                          <a:schemeClr val="tx1"/>
                        </a:solidFill>
                        <a:effectLst/>
                        <a:latin typeface="Arial" pitchFamily="34" charset="0"/>
                      </a:endParaRPr>
                    </a:p>
                  </a:txBody>
                  <a:tcPr marL="23223" marR="23223" marT="73157" marB="73157" horzOverflow="overflow">
                    <a:lnL cap="flat">
                      <a:noFill/>
                    </a:lnL>
                    <a:lnR>
                      <a:noFill/>
                    </a:lnR>
                    <a:lnT cap="flat">
                      <a:noFill/>
                    </a:lnT>
                    <a:lnB>
                      <a:noFill/>
                    </a:lnB>
                    <a:lnTlToBr>
                      <a:noFill/>
                    </a:lnTlToBr>
                    <a:lnBlToTr>
                      <a:noFill/>
                    </a:lnBlToTr>
                    <a:noFill/>
                  </a:tcPr>
                </a:tc>
                <a:tc gridSpan="2">
                  <a:txBody>
                    <a:bodyPr/>
                    <a:lstStyle/>
                    <a:p>
                      <a:pPr marL="0" marR="0" lvl="0" indent="0" algn="l" defTabSz="99695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fr-FR" sz="2800" b="1" i="0" u="none" strike="noStrike" cap="none" normalizeH="0" baseline="0" smtClean="0">
                          <a:ln>
                            <a:noFill/>
                          </a:ln>
                          <a:solidFill>
                            <a:schemeClr val="tx1"/>
                          </a:solidFill>
                          <a:effectLst/>
                          <a:latin typeface="Arial" pitchFamily="34" charset="0"/>
                        </a:rPr>
                        <a:t>Wind</a:t>
                      </a:r>
                      <a:endParaRPr kumimoji="0" lang="en-US" sz="2800" b="1" i="0" u="none" strike="noStrike" cap="none" normalizeH="0" baseline="0" smtClean="0">
                        <a:ln>
                          <a:noFill/>
                        </a:ln>
                        <a:solidFill>
                          <a:schemeClr val="tx1"/>
                        </a:solidFill>
                        <a:effectLst/>
                        <a:latin typeface="Arial" pitchFamily="34" charset="0"/>
                      </a:endParaRPr>
                    </a:p>
                  </a:txBody>
                  <a:tcPr marL="23223" marR="23223" marT="73157" marB="73157" horzOverflow="overflow">
                    <a:lnL>
                      <a:noFill/>
                    </a:lnL>
                    <a:lnR>
                      <a:noFill/>
                    </a:lnR>
                    <a:lnT cap="flat">
                      <a:noFill/>
                    </a:lnT>
                    <a:lnB>
                      <a:noFill/>
                    </a:lnB>
                    <a:lnTlToBr>
                      <a:noFill/>
                    </a:lnTlToBr>
                    <a:lnBlToTr>
                      <a:noFill/>
                    </a:lnBlToTr>
                    <a:noFill/>
                  </a:tcPr>
                </a:tc>
                <a:tc hMerge="1">
                  <a:txBody>
                    <a:bodyPr/>
                    <a:lstStyle/>
                    <a:p>
                      <a:endParaRPr lang="fr-FR"/>
                    </a:p>
                  </a:txBody>
                  <a:tcPr/>
                </a:tc>
                <a:tc gridSpan="2">
                  <a:txBody>
                    <a:bodyPr/>
                    <a:lstStyle/>
                    <a:p>
                      <a:pPr marL="0" marR="0" lvl="0" indent="0" algn="l" defTabSz="99695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fr-FR" sz="2800" b="1" i="0" u="none" strike="noStrike" cap="none" normalizeH="0" baseline="0" smtClean="0">
                          <a:ln>
                            <a:noFill/>
                          </a:ln>
                          <a:solidFill>
                            <a:schemeClr val="tx1"/>
                          </a:solidFill>
                          <a:effectLst/>
                          <a:latin typeface="Arial" pitchFamily="34" charset="0"/>
                        </a:rPr>
                        <a:t>Stress</a:t>
                      </a:r>
                      <a:endParaRPr kumimoji="0" lang="en-US" sz="2800" b="1" i="0" u="none" strike="noStrike" cap="none" normalizeH="0" baseline="0" smtClean="0">
                        <a:ln>
                          <a:noFill/>
                        </a:ln>
                        <a:solidFill>
                          <a:schemeClr val="tx1"/>
                        </a:solidFill>
                        <a:effectLst/>
                        <a:latin typeface="Arial" pitchFamily="34" charset="0"/>
                      </a:endParaRPr>
                    </a:p>
                  </a:txBody>
                  <a:tcPr marL="23223" marR="23223" marT="73157" marB="73157" horzOverflow="overflow">
                    <a:lnL>
                      <a:noFill/>
                    </a:lnL>
                    <a:lnR>
                      <a:noFill/>
                    </a:lnR>
                    <a:lnT cap="flat">
                      <a:noFill/>
                    </a:lnT>
                    <a:lnB>
                      <a:noFill/>
                    </a:lnB>
                    <a:lnTlToBr>
                      <a:noFill/>
                    </a:lnTlToBr>
                    <a:lnBlToTr>
                      <a:noFill/>
                    </a:lnBlToTr>
                    <a:noFill/>
                  </a:tcPr>
                </a:tc>
                <a:tc hMerge="1">
                  <a:txBody>
                    <a:bodyPr/>
                    <a:lstStyle/>
                    <a:p>
                      <a:endParaRPr lang="fr-FR"/>
                    </a:p>
                  </a:txBody>
                  <a:tcPr/>
                </a:tc>
                <a:tc gridSpan="2">
                  <a:txBody>
                    <a:bodyPr/>
                    <a:lstStyle/>
                    <a:p>
                      <a:pPr marL="0" marR="0" lvl="0" indent="0" algn="l" defTabSz="99695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fr-FR" sz="2800" b="1" i="0" u="none" strike="noStrike" cap="none" normalizeH="0" baseline="0" smtClean="0">
                          <a:ln>
                            <a:noFill/>
                          </a:ln>
                          <a:solidFill>
                            <a:schemeClr val="tx1"/>
                          </a:solidFill>
                          <a:effectLst/>
                          <a:latin typeface="Arial" pitchFamily="34" charset="0"/>
                        </a:rPr>
                        <a:t>LHF</a:t>
                      </a:r>
                      <a:endParaRPr kumimoji="0" lang="en-US" sz="2800" b="1" i="0" u="none" strike="noStrike" cap="none" normalizeH="0" baseline="0" smtClean="0">
                        <a:ln>
                          <a:noFill/>
                        </a:ln>
                        <a:solidFill>
                          <a:schemeClr val="tx1"/>
                        </a:solidFill>
                        <a:effectLst/>
                        <a:latin typeface="Arial" pitchFamily="34" charset="0"/>
                      </a:endParaRPr>
                    </a:p>
                  </a:txBody>
                  <a:tcPr marL="23223" marR="23223" marT="73157" marB="73157" horzOverflow="overflow">
                    <a:lnL>
                      <a:noFill/>
                    </a:lnL>
                    <a:lnR>
                      <a:noFill/>
                    </a:lnR>
                    <a:lnT cap="flat">
                      <a:noFill/>
                    </a:lnT>
                    <a:lnB>
                      <a:noFill/>
                    </a:lnB>
                    <a:lnTlToBr>
                      <a:noFill/>
                    </a:lnTlToBr>
                    <a:lnBlToTr>
                      <a:noFill/>
                    </a:lnBlToTr>
                    <a:noFill/>
                  </a:tcPr>
                </a:tc>
                <a:tc hMerge="1">
                  <a:txBody>
                    <a:bodyPr/>
                    <a:lstStyle/>
                    <a:p>
                      <a:endParaRPr lang="fr-FR"/>
                    </a:p>
                  </a:txBody>
                  <a:tcPr/>
                </a:tc>
                <a:tc gridSpan="2">
                  <a:txBody>
                    <a:bodyPr/>
                    <a:lstStyle/>
                    <a:p>
                      <a:pPr marL="0" marR="0" lvl="0" indent="0" algn="l" defTabSz="99695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fr-FR" sz="2800" b="1" i="0" u="none" strike="noStrike" cap="none" normalizeH="0" baseline="0" smtClean="0">
                          <a:ln>
                            <a:noFill/>
                          </a:ln>
                          <a:solidFill>
                            <a:schemeClr val="tx1"/>
                          </a:solidFill>
                          <a:effectLst/>
                          <a:latin typeface="Arial" pitchFamily="34" charset="0"/>
                        </a:rPr>
                        <a:t>SHF</a:t>
                      </a:r>
                      <a:endParaRPr kumimoji="0" lang="en-US" sz="2800" b="1" i="0" u="none" strike="noStrike" cap="none" normalizeH="0" baseline="0" smtClean="0">
                        <a:ln>
                          <a:noFill/>
                        </a:ln>
                        <a:solidFill>
                          <a:schemeClr val="tx1"/>
                        </a:solidFill>
                        <a:effectLst/>
                        <a:latin typeface="Arial" pitchFamily="34" charset="0"/>
                      </a:endParaRPr>
                    </a:p>
                  </a:txBody>
                  <a:tcPr marL="23223" marR="23223" marT="73157" marB="73157" horzOverflow="overflow">
                    <a:lnL>
                      <a:noFill/>
                    </a:lnL>
                    <a:lnR>
                      <a:noFill/>
                    </a:lnR>
                    <a:lnT cap="flat">
                      <a:noFill/>
                    </a:lnT>
                    <a:lnB>
                      <a:noFill/>
                    </a:lnB>
                    <a:lnTlToBr>
                      <a:noFill/>
                    </a:lnTlToBr>
                    <a:lnBlToTr>
                      <a:noFill/>
                    </a:lnBlToTr>
                    <a:noFill/>
                  </a:tcPr>
                </a:tc>
                <a:tc hMerge="1">
                  <a:txBody>
                    <a:bodyPr/>
                    <a:lstStyle/>
                    <a:p>
                      <a:endParaRPr lang="fr-FR"/>
                    </a:p>
                  </a:txBody>
                  <a:tcPr/>
                </a:tc>
                <a:tc>
                  <a:txBody>
                    <a:bodyPr/>
                    <a:lstStyle/>
                    <a:p>
                      <a:pPr marL="0" marR="0" lvl="0" indent="0" algn="l" defTabSz="99695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2800" b="1" i="0" u="none" strike="noStrike" cap="none" normalizeH="0" baseline="0" smtClean="0">
                        <a:ln>
                          <a:noFill/>
                        </a:ln>
                        <a:solidFill>
                          <a:schemeClr val="tx1"/>
                        </a:solidFill>
                        <a:effectLst/>
                        <a:latin typeface="Arial" pitchFamily="34" charset="0"/>
                      </a:endParaRPr>
                    </a:p>
                  </a:txBody>
                  <a:tcPr marL="23223" marR="23223" marT="73157" marB="73157" horzOverflow="overflow">
                    <a:lnL>
                      <a:noFill/>
                    </a:lnL>
                    <a:lnR cap="flat">
                      <a:noFill/>
                    </a:lnR>
                    <a:lnT cap="flat">
                      <a:noFill/>
                    </a:lnT>
                    <a:lnB>
                      <a:noFill/>
                    </a:lnB>
                    <a:lnTlToBr>
                      <a:noFill/>
                    </a:lnTlToBr>
                    <a:lnBlToTr>
                      <a:noFill/>
                    </a:lnBlToTr>
                    <a:noFill/>
                  </a:tcPr>
                </a:tc>
              </a:tr>
              <a:tr h="605580">
                <a:tc>
                  <a:txBody>
                    <a:bodyPr/>
                    <a:lstStyle/>
                    <a:p>
                      <a:pPr marL="0" marR="0" lvl="0" indent="0" algn="l" defTabSz="99695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fr-FR" sz="2300" b="1" i="0" u="none" strike="noStrike" cap="none" normalizeH="0" baseline="0" smtClean="0">
                          <a:ln>
                            <a:noFill/>
                          </a:ln>
                          <a:solidFill>
                            <a:schemeClr val="tx1"/>
                          </a:solidFill>
                          <a:effectLst/>
                          <a:latin typeface="Arial" pitchFamily="34" charset="0"/>
                        </a:rPr>
                        <a:t>FSU</a:t>
                      </a:r>
                      <a:endParaRPr kumimoji="0" lang="en-US" sz="2300" b="1" i="0" u="none" strike="noStrike" cap="none" normalizeH="0" baseline="0" smtClean="0">
                        <a:ln>
                          <a:noFill/>
                        </a:ln>
                        <a:solidFill>
                          <a:schemeClr val="tx1"/>
                        </a:solidFill>
                        <a:effectLst/>
                        <a:latin typeface="Arial" pitchFamily="34" charset="0"/>
                      </a:endParaRPr>
                    </a:p>
                  </a:txBody>
                  <a:tcPr marL="23223" marR="23223" marT="73157" marB="73157" horzOverflow="overflow">
                    <a:lnL cap="flat">
                      <a:noFill/>
                    </a:lnL>
                    <a:lnR>
                      <a:noFill/>
                    </a:lnR>
                    <a:lnT>
                      <a:noFill/>
                    </a:lnT>
                    <a:lnB>
                      <a:noFill/>
                    </a:lnB>
                    <a:lnTlToBr>
                      <a:noFill/>
                    </a:lnTlToBr>
                    <a:lnBlToTr>
                      <a:noFill/>
                    </a:lnBlToTr>
                    <a:noFill/>
                  </a:tcPr>
                </a:tc>
                <a:tc>
                  <a:txBody>
                    <a:bodyPr/>
                    <a:lstStyle/>
                    <a:p>
                      <a:pPr marL="0" marR="0" lvl="0" indent="0" algn="l" defTabSz="99695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2800" b="1" i="0" u="none" strike="noStrike" cap="none" normalizeH="0" baseline="0" smtClean="0">
                        <a:ln>
                          <a:noFill/>
                        </a:ln>
                        <a:solidFill>
                          <a:schemeClr val="tx1"/>
                        </a:solidFill>
                        <a:effectLst/>
                        <a:latin typeface="Arial" pitchFamily="34" charset="0"/>
                      </a:endParaRPr>
                    </a:p>
                  </a:txBody>
                  <a:tcPr marL="23223" marR="23223" marT="73157" marB="73157" horzOverflow="overflow">
                    <a:lnL>
                      <a:noFill/>
                    </a:lnL>
                    <a:lnR>
                      <a:noFill/>
                    </a:lnR>
                    <a:lnT>
                      <a:noFill/>
                    </a:lnT>
                    <a:lnB>
                      <a:noFill/>
                    </a:lnB>
                    <a:lnTlToBr>
                      <a:noFill/>
                    </a:lnTlToBr>
                    <a:lnBlToTr>
                      <a:noFill/>
                    </a:lnBlToTr>
                    <a:solidFill>
                      <a:schemeClr val="accent2"/>
                    </a:solidFill>
                  </a:tcPr>
                </a:tc>
                <a:tc>
                  <a:txBody>
                    <a:bodyPr/>
                    <a:lstStyle/>
                    <a:p>
                      <a:pPr marL="0" marR="0" lvl="0" indent="0" algn="l" defTabSz="99695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2800" b="1" i="0" u="none" strike="noStrike" cap="none" normalizeH="0" baseline="0" smtClean="0">
                        <a:ln>
                          <a:noFill/>
                        </a:ln>
                        <a:solidFill>
                          <a:schemeClr val="tx1"/>
                        </a:solidFill>
                        <a:effectLst/>
                        <a:latin typeface="Arial" pitchFamily="34" charset="0"/>
                      </a:endParaRPr>
                    </a:p>
                  </a:txBody>
                  <a:tcPr marL="23223" marR="23223" marT="73157" marB="73157" horzOverflow="overflow">
                    <a:lnL>
                      <a:noFill/>
                    </a:lnL>
                    <a:lnR>
                      <a:noFill/>
                    </a:lnR>
                    <a:lnT>
                      <a:noFill/>
                    </a:lnT>
                    <a:lnB>
                      <a:noFill/>
                    </a:lnB>
                    <a:lnTlToBr>
                      <a:noFill/>
                    </a:lnTlToBr>
                    <a:lnBlToTr>
                      <a:noFill/>
                    </a:lnBlToTr>
                    <a:solidFill>
                      <a:schemeClr val="accent2"/>
                    </a:solidFill>
                  </a:tcPr>
                </a:tc>
                <a:tc>
                  <a:txBody>
                    <a:bodyPr/>
                    <a:lstStyle/>
                    <a:p>
                      <a:pPr marL="0" marR="0" lvl="0" indent="0" algn="l" defTabSz="99695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2800" b="1" i="0" u="none" strike="noStrike" cap="none" normalizeH="0" baseline="0" smtClean="0">
                        <a:ln>
                          <a:noFill/>
                        </a:ln>
                        <a:solidFill>
                          <a:schemeClr val="tx1"/>
                        </a:solidFill>
                        <a:effectLst/>
                        <a:latin typeface="Arial" pitchFamily="34" charset="0"/>
                      </a:endParaRPr>
                    </a:p>
                  </a:txBody>
                  <a:tcPr marL="23223" marR="23223" marT="73157" marB="73157" horzOverflow="overflow">
                    <a:lnL>
                      <a:noFill/>
                    </a:lnL>
                    <a:lnR>
                      <a:noFill/>
                    </a:lnR>
                    <a:lnT>
                      <a:noFill/>
                    </a:lnT>
                    <a:lnB>
                      <a:noFill/>
                    </a:lnB>
                    <a:lnTlToBr>
                      <a:noFill/>
                    </a:lnTlToBr>
                    <a:lnBlToTr>
                      <a:noFill/>
                    </a:lnBlToTr>
                    <a:solidFill>
                      <a:schemeClr val="accent2"/>
                    </a:solidFill>
                  </a:tcPr>
                </a:tc>
                <a:tc>
                  <a:txBody>
                    <a:bodyPr/>
                    <a:lstStyle/>
                    <a:p>
                      <a:pPr marL="0" marR="0" lvl="0" indent="0" algn="l" defTabSz="99695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2800" b="1" i="0" u="none" strike="noStrike" cap="none" normalizeH="0" baseline="0" smtClean="0">
                        <a:ln>
                          <a:noFill/>
                        </a:ln>
                        <a:solidFill>
                          <a:schemeClr val="tx1"/>
                        </a:solidFill>
                        <a:effectLst/>
                        <a:latin typeface="Arial" pitchFamily="34" charset="0"/>
                      </a:endParaRPr>
                    </a:p>
                  </a:txBody>
                  <a:tcPr marL="23223" marR="23223" marT="73157" marB="73157" horzOverflow="overflow">
                    <a:lnL>
                      <a:noFill/>
                    </a:lnL>
                    <a:lnR>
                      <a:noFill/>
                    </a:lnR>
                    <a:lnT>
                      <a:noFill/>
                    </a:lnT>
                    <a:lnB>
                      <a:noFill/>
                    </a:lnB>
                    <a:lnTlToBr>
                      <a:noFill/>
                    </a:lnTlToBr>
                    <a:lnBlToTr>
                      <a:noFill/>
                    </a:lnBlToTr>
                    <a:solidFill>
                      <a:schemeClr val="accent2"/>
                    </a:solidFill>
                  </a:tcPr>
                </a:tc>
                <a:tc>
                  <a:txBody>
                    <a:bodyPr/>
                    <a:lstStyle/>
                    <a:p>
                      <a:pPr marL="0" marR="0" lvl="0" indent="0" algn="l" defTabSz="99695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2800" b="1" i="0" u="none" strike="noStrike" cap="none" normalizeH="0" baseline="0" smtClean="0">
                        <a:ln>
                          <a:noFill/>
                        </a:ln>
                        <a:solidFill>
                          <a:schemeClr val="tx1"/>
                        </a:solidFill>
                        <a:effectLst/>
                        <a:latin typeface="Arial" pitchFamily="34" charset="0"/>
                      </a:endParaRPr>
                    </a:p>
                  </a:txBody>
                  <a:tcPr marL="23223" marR="23223" marT="73157" marB="73157" horzOverflow="overflow">
                    <a:lnL>
                      <a:noFill/>
                    </a:lnL>
                    <a:lnR>
                      <a:noFill/>
                    </a:lnR>
                    <a:lnT>
                      <a:noFill/>
                    </a:lnT>
                    <a:lnB>
                      <a:noFill/>
                    </a:lnB>
                    <a:lnTlToBr>
                      <a:noFill/>
                    </a:lnTlToBr>
                    <a:lnBlToTr>
                      <a:noFill/>
                    </a:lnBlToTr>
                    <a:solidFill>
                      <a:schemeClr val="bg1"/>
                    </a:solidFill>
                  </a:tcPr>
                </a:tc>
                <a:tc>
                  <a:txBody>
                    <a:bodyPr/>
                    <a:lstStyle/>
                    <a:p>
                      <a:pPr marL="0" marR="0" lvl="0" indent="0" algn="l" defTabSz="99695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2800" b="1" i="0" u="none" strike="noStrike" cap="none" normalizeH="0" baseline="0" smtClean="0">
                        <a:ln>
                          <a:noFill/>
                        </a:ln>
                        <a:solidFill>
                          <a:schemeClr val="tx1"/>
                        </a:solidFill>
                        <a:effectLst/>
                        <a:latin typeface="Arial" pitchFamily="34" charset="0"/>
                      </a:endParaRPr>
                    </a:p>
                  </a:txBody>
                  <a:tcPr marL="23223" marR="23223" marT="73157" marB="73157" horzOverflow="overflow">
                    <a:lnL>
                      <a:noFill/>
                    </a:lnL>
                    <a:lnR>
                      <a:noFill/>
                    </a:lnR>
                    <a:lnT>
                      <a:noFill/>
                    </a:lnT>
                    <a:lnB>
                      <a:noFill/>
                    </a:lnB>
                    <a:lnTlToBr>
                      <a:noFill/>
                    </a:lnTlToBr>
                    <a:lnBlToTr>
                      <a:noFill/>
                    </a:lnBlToTr>
                    <a:solidFill>
                      <a:schemeClr val="bg1"/>
                    </a:solidFill>
                  </a:tcPr>
                </a:tc>
                <a:tc>
                  <a:txBody>
                    <a:bodyPr/>
                    <a:lstStyle/>
                    <a:p>
                      <a:pPr marL="0" marR="0" lvl="0" indent="0" algn="l" defTabSz="99695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2800" b="1" i="0" u="none" strike="noStrike" cap="none" normalizeH="0" baseline="0" smtClean="0">
                        <a:ln>
                          <a:noFill/>
                        </a:ln>
                        <a:solidFill>
                          <a:schemeClr val="tx1"/>
                        </a:solidFill>
                        <a:effectLst/>
                        <a:latin typeface="Arial" pitchFamily="34" charset="0"/>
                      </a:endParaRPr>
                    </a:p>
                  </a:txBody>
                  <a:tcPr marL="23223" marR="23223" marT="73157" marB="73157" horzOverflow="overflow">
                    <a:lnL>
                      <a:noFill/>
                    </a:lnL>
                    <a:lnR>
                      <a:noFill/>
                    </a:lnR>
                    <a:lnT>
                      <a:noFill/>
                    </a:lnT>
                    <a:lnB>
                      <a:noFill/>
                    </a:lnB>
                    <a:lnTlToBr>
                      <a:noFill/>
                    </a:lnTlToBr>
                    <a:lnBlToTr>
                      <a:noFill/>
                    </a:lnBlToTr>
                    <a:solidFill>
                      <a:schemeClr val="bg1"/>
                    </a:solidFill>
                  </a:tcPr>
                </a:tc>
                <a:tc>
                  <a:txBody>
                    <a:bodyPr/>
                    <a:lstStyle/>
                    <a:p>
                      <a:pPr marL="0" marR="0" lvl="0" indent="0" algn="l" defTabSz="99695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2800" b="1" i="0" u="none" strike="noStrike" cap="none" normalizeH="0" baseline="0" smtClean="0">
                        <a:ln>
                          <a:noFill/>
                        </a:ln>
                        <a:solidFill>
                          <a:schemeClr val="tx1"/>
                        </a:solidFill>
                        <a:effectLst/>
                        <a:latin typeface="Arial" pitchFamily="34" charset="0"/>
                      </a:endParaRPr>
                    </a:p>
                  </a:txBody>
                  <a:tcPr marL="23223" marR="23223" marT="73157" marB="73157" horzOverflow="overflow">
                    <a:lnL>
                      <a:noFill/>
                    </a:lnL>
                    <a:lnR>
                      <a:noFill/>
                    </a:lnR>
                    <a:lnT>
                      <a:noFill/>
                    </a:lnT>
                    <a:lnB>
                      <a:noFill/>
                    </a:lnB>
                    <a:lnTlToBr>
                      <a:noFill/>
                    </a:lnTlToBr>
                    <a:lnBlToTr>
                      <a:noFill/>
                    </a:lnBlToTr>
                    <a:solidFill>
                      <a:schemeClr val="bg1"/>
                    </a:solidFill>
                  </a:tcPr>
                </a:tc>
                <a:tc>
                  <a:txBody>
                    <a:bodyPr/>
                    <a:lstStyle/>
                    <a:p>
                      <a:pPr marL="0" marR="0" lvl="0" indent="0" algn="l" defTabSz="99695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300" b="1" i="0" u="none" strike="noStrike" cap="none" normalizeH="0" baseline="0" dirty="0" smtClean="0">
                          <a:ln>
                            <a:noFill/>
                          </a:ln>
                          <a:solidFill>
                            <a:schemeClr val="tx1"/>
                          </a:solidFill>
                          <a:effectLst/>
                          <a:latin typeface="Arial" pitchFamily="34" charset="0"/>
                        </a:rPr>
                        <a:t> </a:t>
                      </a:r>
                      <a:r>
                        <a:rPr kumimoji="0" lang="en-US" sz="2300" b="1" i="0" u="none" strike="noStrike" cap="none" normalizeH="0" baseline="0" dirty="0" err="1" smtClean="0">
                          <a:ln>
                            <a:noFill/>
                          </a:ln>
                          <a:solidFill>
                            <a:schemeClr val="tx1"/>
                          </a:solidFill>
                          <a:effectLst/>
                          <a:latin typeface="Arial" pitchFamily="34" charset="0"/>
                        </a:rPr>
                        <a:t>www.coaps.fsu.edu</a:t>
                      </a:r>
                      <a:endParaRPr kumimoji="0" lang="en-US" sz="2300" b="1" i="0" u="none" strike="noStrike" cap="none" normalizeH="0" baseline="0" dirty="0" smtClean="0">
                        <a:ln>
                          <a:noFill/>
                        </a:ln>
                        <a:solidFill>
                          <a:schemeClr val="tx1"/>
                        </a:solidFill>
                        <a:effectLst/>
                        <a:latin typeface="Arial" pitchFamily="34" charset="0"/>
                      </a:endParaRPr>
                    </a:p>
                  </a:txBody>
                  <a:tcPr marL="23223" marR="23223" marT="73157" marB="73157" horzOverflow="overflow">
                    <a:lnL>
                      <a:noFill/>
                    </a:lnL>
                    <a:lnR cap="flat">
                      <a:noFill/>
                    </a:lnR>
                    <a:lnT>
                      <a:noFill/>
                    </a:lnT>
                    <a:lnB>
                      <a:noFill/>
                    </a:lnB>
                    <a:lnTlToBr>
                      <a:noFill/>
                    </a:lnTlToBr>
                    <a:lnBlToTr>
                      <a:noFill/>
                    </a:lnBlToTr>
                    <a:noFill/>
                  </a:tcPr>
                </a:tc>
              </a:tr>
              <a:tr h="848625">
                <a:tc>
                  <a:txBody>
                    <a:bodyPr/>
                    <a:lstStyle/>
                    <a:p>
                      <a:pPr marL="0" marR="0" lvl="0" indent="0" algn="l" defTabSz="99695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fr-FR" sz="2300" b="1" i="0" u="none" strike="noStrike" cap="none" normalizeH="0" baseline="0" smtClean="0">
                          <a:ln>
                            <a:noFill/>
                          </a:ln>
                          <a:solidFill>
                            <a:schemeClr val="tx1"/>
                          </a:solidFill>
                          <a:effectLst/>
                          <a:latin typeface="Arial" pitchFamily="34" charset="0"/>
                        </a:rPr>
                        <a:t>GSSTF</a:t>
                      </a:r>
                      <a:endParaRPr kumimoji="0" lang="en-US" sz="2300" b="1" i="0" u="none" strike="noStrike" cap="none" normalizeH="0" baseline="0" smtClean="0">
                        <a:ln>
                          <a:noFill/>
                        </a:ln>
                        <a:solidFill>
                          <a:schemeClr val="tx1"/>
                        </a:solidFill>
                        <a:effectLst/>
                        <a:latin typeface="Arial" pitchFamily="34" charset="0"/>
                      </a:endParaRPr>
                    </a:p>
                  </a:txBody>
                  <a:tcPr marL="23223" marR="23223" marT="73157" marB="73157" horzOverflow="overflow">
                    <a:lnL cap="flat">
                      <a:noFill/>
                    </a:lnL>
                    <a:lnR>
                      <a:noFill/>
                    </a:lnR>
                    <a:lnT>
                      <a:noFill/>
                    </a:lnT>
                    <a:lnB>
                      <a:noFill/>
                    </a:lnB>
                    <a:lnTlToBr>
                      <a:noFill/>
                    </a:lnTlToBr>
                    <a:lnBlToTr>
                      <a:noFill/>
                    </a:lnBlToTr>
                    <a:noFill/>
                  </a:tcPr>
                </a:tc>
                <a:tc>
                  <a:txBody>
                    <a:bodyPr/>
                    <a:lstStyle/>
                    <a:p>
                      <a:pPr marL="0" marR="0" lvl="0" indent="0" algn="l" defTabSz="99695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2800" b="1" i="0" u="none" strike="noStrike" cap="none" normalizeH="0" baseline="0" smtClean="0">
                        <a:ln>
                          <a:noFill/>
                        </a:ln>
                        <a:solidFill>
                          <a:schemeClr val="tx1"/>
                        </a:solidFill>
                        <a:effectLst/>
                        <a:latin typeface="Arial" pitchFamily="34" charset="0"/>
                      </a:endParaRPr>
                    </a:p>
                  </a:txBody>
                  <a:tcPr marL="23223" marR="23223" marT="73157" marB="73157" horzOverflow="overflow">
                    <a:lnL>
                      <a:noFill/>
                    </a:lnL>
                    <a:lnR>
                      <a:noFill/>
                    </a:lnR>
                    <a:lnT>
                      <a:noFill/>
                    </a:lnT>
                    <a:lnB>
                      <a:noFill/>
                    </a:lnB>
                    <a:lnTlToBr>
                      <a:noFill/>
                    </a:lnTlToBr>
                    <a:lnBlToTr>
                      <a:noFill/>
                    </a:lnBlToTr>
                    <a:solidFill>
                      <a:srgbClr val="FF3300"/>
                    </a:solidFill>
                  </a:tcPr>
                </a:tc>
                <a:tc>
                  <a:txBody>
                    <a:bodyPr/>
                    <a:lstStyle/>
                    <a:p>
                      <a:pPr marL="0" marR="0" lvl="0" indent="0" algn="l" defTabSz="99695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2800" b="1" i="0" u="none" strike="noStrike" cap="none" normalizeH="0" baseline="0" smtClean="0">
                        <a:ln>
                          <a:noFill/>
                        </a:ln>
                        <a:solidFill>
                          <a:schemeClr val="tx1"/>
                        </a:solidFill>
                        <a:effectLst/>
                        <a:latin typeface="Arial" pitchFamily="34" charset="0"/>
                      </a:endParaRPr>
                    </a:p>
                  </a:txBody>
                  <a:tcPr marL="23223" marR="23223" marT="73157" marB="73157" horzOverflow="overflow">
                    <a:lnL>
                      <a:noFill/>
                    </a:lnL>
                    <a:lnR>
                      <a:noFill/>
                    </a:lnR>
                    <a:lnT>
                      <a:noFill/>
                    </a:lnT>
                    <a:lnB>
                      <a:noFill/>
                    </a:lnB>
                    <a:lnTlToBr>
                      <a:noFill/>
                    </a:lnTlToBr>
                    <a:lnBlToTr>
                      <a:noFill/>
                    </a:lnBlToTr>
                    <a:solidFill>
                      <a:srgbClr val="FF3300"/>
                    </a:solidFill>
                  </a:tcPr>
                </a:tc>
                <a:tc>
                  <a:txBody>
                    <a:bodyPr/>
                    <a:lstStyle/>
                    <a:p>
                      <a:pPr marL="0" marR="0" lvl="0" indent="0" algn="l" defTabSz="99695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2800" b="1" i="0" u="none" strike="noStrike" cap="none" normalizeH="0" baseline="0" smtClean="0">
                        <a:ln>
                          <a:noFill/>
                        </a:ln>
                        <a:solidFill>
                          <a:schemeClr val="tx1"/>
                        </a:solidFill>
                        <a:effectLst/>
                        <a:latin typeface="Arial" pitchFamily="34" charset="0"/>
                      </a:endParaRPr>
                    </a:p>
                  </a:txBody>
                  <a:tcPr marL="23223" marR="23223" marT="73157" marB="73157" horzOverflow="overflow">
                    <a:lnL>
                      <a:noFill/>
                    </a:lnL>
                    <a:lnR>
                      <a:noFill/>
                    </a:lnR>
                    <a:lnT>
                      <a:noFill/>
                    </a:lnT>
                    <a:lnB>
                      <a:noFill/>
                    </a:lnB>
                    <a:lnTlToBr>
                      <a:noFill/>
                    </a:lnTlToBr>
                    <a:lnBlToTr>
                      <a:noFill/>
                    </a:lnBlToTr>
                    <a:solidFill>
                      <a:srgbClr val="FF3300"/>
                    </a:solidFill>
                  </a:tcPr>
                </a:tc>
                <a:tc>
                  <a:txBody>
                    <a:bodyPr/>
                    <a:lstStyle/>
                    <a:p>
                      <a:pPr marL="0" marR="0" lvl="0" indent="0" algn="l" defTabSz="99695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2800" b="1" i="0" u="none" strike="noStrike" cap="none" normalizeH="0" baseline="0" smtClean="0">
                        <a:ln>
                          <a:noFill/>
                        </a:ln>
                        <a:solidFill>
                          <a:schemeClr val="tx1"/>
                        </a:solidFill>
                        <a:effectLst/>
                        <a:latin typeface="Arial" pitchFamily="34" charset="0"/>
                      </a:endParaRPr>
                    </a:p>
                  </a:txBody>
                  <a:tcPr marL="23223" marR="23223" marT="73157" marB="73157" horzOverflow="overflow">
                    <a:lnL>
                      <a:noFill/>
                    </a:lnL>
                    <a:lnR>
                      <a:noFill/>
                    </a:lnR>
                    <a:lnT>
                      <a:noFill/>
                    </a:lnT>
                    <a:lnB>
                      <a:noFill/>
                    </a:lnB>
                    <a:lnTlToBr>
                      <a:noFill/>
                    </a:lnTlToBr>
                    <a:lnBlToTr>
                      <a:noFill/>
                    </a:lnBlToTr>
                    <a:solidFill>
                      <a:srgbClr val="FF3300"/>
                    </a:solidFill>
                  </a:tcPr>
                </a:tc>
                <a:tc>
                  <a:txBody>
                    <a:bodyPr/>
                    <a:lstStyle/>
                    <a:p>
                      <a:pPr marL="0" marR="0" lvl="0" indent="0" algn="l" defTabSz="99695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2800" b="1" i="0" u="none" strike="noStrike" cap="none" normalizeH="0" baseline="0" smtClean="0">
                        <a:ln>
                          <a:noFill/>
                        </a:ln>
                        <a:solidFill>
                          <a:schemeClr val="tx1"/>
                        </a:solidFill>
                        <a:effectLst/>
                        <a:latin typeface="Arial" pitchFamily="34" charset="0"/>
                      </a:endParaRPr>
                    </a:p>
                  </a:txBody>
                  <a:tcPr marL="23223" marR="23223" marT="73157" marB="73157" horzOverflow="overflow">
                    <a:lnL>
                      <a:noFill/>
                    </a:lnL>
                    <a:lnR>
                      <a:noFill/>
                    </a:lnR>
                    <a:lnT>
                      <a:noFill/>
                    </a:lnT>
                    <a:lnB>
                      <a:noFill/>
                    </a:lnB>
                    <a:lnTlToBr>
                      <a:noFill/>
                    </a:lnTlToBr>
                    <a:lnBlToTr>
                      <a:noFill/>
                    </a:lnBlToTr>
                    <a:solidFill>
                      <a:srgbClr val="FF3300"/>
                    </a:solidFill>
                  </a:tcPr>
                </a:tc>
                <a:tc>
                  <a:txBody>
                    <a:bodyPr/>
                    <a:lstStyle/>
                    <a:p>
                      <a:pPr marL="0" marR="0" lvl="0" indent="0" algn="l" defTabSz="99695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2800" b="1" i="0" u="none" strike="noStrike" cap="none" normalizeH="0" baseline="0" smtClean="0">
                        <a:ln>
                          <a:noFill/>
                        </a:ln>
                        <a:solidFill>
                          <a:schemeClr val="tx1"/>
                        </a:solidFill>
                        <a:effectLst/>
                        <a:latin typeface="Arial" pitchFamily="34" charset="0"/>
                      </a:endParaRPr>
                    </a:p>
                  </a:txBody>
                  <a:tcPr marL="23223" marR="23223" marT="73157" marB="73157" horzOverflow="overflow">
                    <a:lnL>
                      <a:noFill/>
                    </a:lnL>
                    <a:lnR>
                      <a:noFill/>
                    </a:lnR>
                    <a:lnT>
                      <a:noFill/>
                    </a:lnT>
                    <a:lnB>
                      <a:noFill/>
                    </a:lnB>
                    <a:lnTlToBr>
                      <a:noFill/>
                    </a:lnTlToBr>
                    <a:lnBlToTr>
                      <a:noFill/>
                    </a:lnBlToTr>
                    <a:solidFill>
                      <a:srgbClr val="FF3300"/>
                    </a:solidFill>
                  </a:tcPr>
                </a:tc>
                <a:tc>
                  <a:txBody>
                    <a:bodyPr/>
                    <a:lstStyle/>
                    <a:p>
                      <a:pPr marL="0" marR="0" lvl="0" indent="0" algn="l" defTabSz="99695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2800" b="1" i="0" u="none" strike="noStrike" cap="none" normalizeH="0" baseline="0" smtClean="0">
                        <a:ln>
                          <a:noFill/>
                        </a:ln>
                        <a:solidFill>
                          <a:schemeClr val="tx1"/>
                        </a:solidFill>
                        <a:effectLst/>
                        <a:latin typeface="Arial" pitchFamily="34" charset="0"/>
                      </a:endParaRPr>
                    </a:p>
                  </a:txBody>
                  <a:tcPr marL="23223" marR="23223" marT="73157" marB="73157" horzOverflow="overflow">
                    <a:lnL>
                      <a:noFill/>
                    </a:lnL>
                    <a:lnR>
                      <a:noFill/>
                    </a:lnR>
                    <a:lnT>
                      <a:noFill/>
                    </a:lnT>
                    <a:lnB>
                      <a:noFill/>
                    </a:lnB>
                    <a:lnTlToBr>
                      <a:noFill/>
                    </a:lnTlToBr>
                    <a:lnBlToTr>
                      <a:noFill/>
                    </a:lnBlToTr>
                    <a:solidFill>
                      <a:srgbClr val="FF3300"/>
                    </a:solidFill>
                  </a:tcPr>
                </a:tc>
                <a:tc>
                  <a:txBody>
                    <a:bodyPr/>
                    <a:lstStyle/>
                    <a:p>
                      <a:pPr marL="0" marR="0" lvl="0" indent="0" algn="l" defTabSz="99695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2800" b="1" i="0" u="none" strike="noStrike" cap="none" normalizeH="0" baseline="0" smtClean="0">
                        <a:ln>
                          <a:noFill/>
                        </a:ln>
                        <a:solidFill>
                          <a:schemeClr val="tx1"/>
                        </a:solidFill>
                        <a:effectLst/>
                        <a:latin typeface="Arial" pitchFamily="34" charset="0"/>
                      </a:endParaRPr>
                    </a:p>
                  </a:txBody>
                  <a:tcPr marL="23223" marR="23223" marT="73157" marB="73157" horzOverflow="overflow">
                    <a:lnL>
                      <a:noFill/>
                    </a:lnL>
                    <a:lnR>
                      <a:noFill/>
                    </a:lnR>
                    <a:lnT>
                      <a:noFill/>
                    </a:lnT>
                    <a:lnB>
                      <a:noFill/>
                    </a:lnB>
                    <a:lnTlToBr>
                      <a:noFill/>
                    </a:lnTlToBr>
                    <a:lnBlToTr>
                      <a:noFill/>
                    </a:lnBlToTr>
                    <a:solidFill>
                      <a:srgbClr val="FF3300"/>
                    </a:solidFill>
                  </a:tcPr>
                </a:tc>
                <a:tc>
                  <a:txBody>
                    <a:bodyPr/>
                    <a:lstStyle/>
                    <a:p>
                      <a:pPr marL="0" marR="0" lvl="0" indent="0" algn="l" defTabSz="99695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300" b="1" i="0" u="none" strike="noStrike" cap="none" normalizeH="0" baseline="0" dirty="0" smtClean="0">
                          <a:ln>
                            <a:noFill/>
                          </a:ln>
                          <a:solidFill>
                            <a:schemeClr val="tx1"/>
                          </a:solidFill>
                          <a:effectLst/>
                          <a:latin typeface="Arial" pitchFamily="34" charset="0"/>
                        </a:rPr>
                        <a:t> </a:t>
                      </a:r>
                      <a:r>
                        <a:rPr kumimoji="0" lang="en-US" sz="2300" b="1" i="0" u="none" strike="noStrike" cap="none" normalizeH="0" baseline="0" dirty="0" err="1" smtClean="0">
                          <a:ln>
                            <a:noFill/>
                          </a:ln>
                          <a:solidFill>
                            <a:schemeClr val="tx1"/>
                          </a:solidFill>
                          <a:effectLst/>
                          <a:latin typeface="Arial" pitchFamily="34" charset="0"/>
                        </a:rPr>
                        <a:t>disc.gsfc.nasa.gov</a:t>
                      </a:r>
                      <a:r>
                        <a:rPr kumimoji="0" lang="en-US" sz="2300" b="1" i="0" u="none" strike="noStrike" cap="none" normalizeH="0" baseline="0" dirty="0" smtClean="0">
                          <a:ln>
                            <a:noFill/>
                          </a:ln>
                          <a:solidFill>
                            <a:schemeClr val="tx1"/>
                          </a:solidFill>
                          <a:effectLst/>
                          <a:latin typeface="Arial" pitchFamily="34" charset="0"/>
                        </a:rPr>
                        <a:t>/   precipitation</a:t>
                      </a:r>
                    </a:p>
                  </a:txBody>
                  <a:tcPr marL="23223" marR="23223" marT="73157" marB="73157" horzOverflow="overflow">
                    <a:lnL>
                      <a:noFill/>
                    </a:lnL>
                    <a:lnR cap="flat">
                      <a:noFill/>
                    </a:lnR>
                    <a:lnT>
                      <a:noFill/>
                    </a:lnT>
                    <a:lnB>
                      <a:noFill/>
                    </a:lnB>
                    <a:lnTlToBr>
                      <a:noFill/>
                    </a:lnTlToBr>
                    <a:lnBlToTr>
                      <a:noFill/>
                    </a:lnBlToTr>
                    <a:noFill/>
                  </a:tcPr>
                </a:tc>
              </a:tr>
              <a:tr h="605580">
                <a:tc>
                  <a:txBody>
                    <a:bodyPr/>
                    <a:lstStyle/>
                    <a:p>
                      <a:pPr marL="0" marR="0" lvl="0" indent="0" algn="l" defTabSz="99695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fr-FR" sz="2300" b="1" i="0" u="none" strike="noStrike" cap="none" normalizeH="0" baseline="0" smtClean="0">
                          <a:ln>
                            <a:noFill/>
                          </a:ln>
                          <a:solidFill>
                            <a:schemeClr val="tx1"/>
                          </a:solidFill>
                          <a:effectLst/>
                          <a:latin typeface="Arial" pitchFamily="34" charset="0"/>
                        </a:rPr>
                        <a:t>HOAPS</a:t>
                      </a:r>
                      <a:r>
                        <a:rPr kumimoji="0" lang="fr-FR" sz="2600" b="1" i="0" u="none" strike="noStrike" cap="none" normalizeH="0" baseline="0" smtClean="0">
                          <a:ln>
                            <a:noFill/>
                          </a:ln>
                          <a:solidFill>
                            <a:schemeClr val="tx1"/>
                          </a:solidFill>
                          <a:effectLst/>
                          <a:latin typeface="Arial" pitchFamily="34" charset="0"/>
                        </a:rPr>
                        <a:t>*</a:t>
                      </a:r>
                      <a:endParaRPr kumimoji="0" lang="en-US" sz="2600" b="1" i="0" u="none" strike="noStrike" cap="none" normalizeH="0" baseline="0" smtClean="0">
                        <a:ln>
                          <a:noFill/>
                        </a:ln>
                        <a:solidFill>
                          <a:schemeClr val="tx1"/>
                        </a:solidFill>
                        <a:effectLst/>
                        <a:latin typeface="Arial" pitchFamily="34" charset="0"/>
                      </a:endParaRPr>
                    </a:p>
                  </a:txBody>
                  <a:tcPr marL="23223" marR="23223" marT="73157" marB="73157" horzOverflow="overflow">
                    <a:lnL cap="flat">
                      <a:noFill/>
                    </a:lnL>
                    <a:lnR>
                      <a:noFill/>
                    </a:lnR>
                    <a:lnT>
                      <a:noFill/>
                    </a:lnT>
                    <a:lnB>
                      <a:noFill/>
                    </a:lnB>
                    <a:lnTlToBr>
                      <a:noFill/>
                    </a:lnTlToBr>
                    <a:lnBlToTr>
                      <a:noFill/>
                    </a:lnBlToTr>
                    <a:noFill/>
                  </a:tcPr>
                </a:tc>
                <a:tc>
                  <a:txBody>
                    <a:bodyPr/>
                    <a:lstStyle/>
                    <a:p>
                      <a:pPr marL="0" marR="0" lvl="0" indent="0" algn="l" defTabSz="99695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2800" b="1" i="0" u="none" strike="noStrike" cap="none" normalizeH="0" baseline="0" smtClean="0">
                        <a:ln>
                          <a:noFill/>
                        </a:ln>
                        <a:solidFill>
                          <a:schemeClr val="tx1"/>
                        </a:solidFill>
                        <a:effectLst/>
                        <a:latin typeface="Arial" pitchFamily="34" charset="0"/>
                      </a:endParaRPr>
                    </a:p>
                  </a:txBody>
                  <a:tcPr marL="23223" marR="23223" marT="73157" marB="73157" horzOverflow="overflow">
                    <a:lnL>
                      <a:noFill/>
                    </a:lnL>
                    <a:lnR>
                      <a:noFill/>
                    </a:lnR>
                    <a:lnT>
                      <a:noFill/>
                    </a:lnT>
                    <a:lnB>
                      <a:noFill/>
                    </a:lnB>
                    <a:lnTlToBr>
                      <a:noFill/>
                    </a:lnTlToBr>
                    <a:lnBlToTr>
                      <a:noFill/>
                    </a:lnBlToTr>
                    <a:solidFill>
                      <a:srgbClr val="99FF99"/>
                    </a:solidFill>
                  </a:tcPr>
                </a:tc>
                <a:tc>
                  <a:txBody>
                    <a:bodyPr/>
                    <a:lstStyle/>
                    <a:p>
                      <a:pPr marL="0" marR="0" lvl="0" indent="0" algn="l" defTabSz="99695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2800" b="1" i="0" u="none" strike="noStrike" cap="none" normalizeH="0" baseline="0" smtClean="0">
                        <a:ln>
                          <a:noFill/>
                        </a:ln>
                        <a:solidFill>
                          <a:schemeClr val="tx1"/>
                        </a:solidFill>
                        <a:effectLst/>
                        <a:latin typeface="Arial" pitchFamily="34" charset="0"/>
                      </a:endParaRPr>
                    </a:p>
                  </a:txBody>
                  <a:tcPr marL="23223" marR="23223" marT="73157" marB="73157" horzOverflow="overflow">
                    <a:lnL>
                      <a:noFill/>
                    </a:lnL>
                    <a:lnR>
                      <a:noFill/>
                    </a:lnR>
                    <a:lnT>
                      <a:noFill/>
                    </a:lnT>
                    <a:lnB>
                      <a:noFill/>
                    </a:lnB>
                    <a:lnTlToBr>
                      <a:noFill/>
                    </a:lnTlToBr>
                    <a:lnBlToTr>
                      <a:noFill/>
                    </a:lnBlToTr>
                    <a:solidFill>
                      <a:srgbClr val="99FF99"/>
                    </a:solidFill>
                  </a:tcPr>
                </a:tc>
                <a:tc>
                  <a:txBody>
                    <a:bodyPr/>
                    <a:lstStyle/>
                    <a:p>
                      <a:pPr marL="0" marR="0" lvl="0" indent="0" algn="l" defTabSz="99695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2800" b="1" i="0" u="none" strike="noStrike" cap="none" normalizeH="0" baseline="0" smtClean="0">
                        <a:ln>
                          <a:noFill/>
                        </a:ln>
                        <a:solidFill>
                          <a:schemeClr val="tx1"/>
                        </a:solidFill>
                        <a:effectLst/>
                        <a:latin typeface="Arial" pitchFamily="34" charset="0"/>
                      </a:endParaRPr>
                    </a:p>
                  </a:txBody>
                  <a:tcPr marL="23223" marR="23223" marT="73157" marB="73157" horzOverflow="overflow">
                    <a:lnL>
                      <a:noFill/>
                    </a:lnL>
                    <a:lnR>
                      <a:noFill/>
                    </a:lnR>
                    <a:lnT>
                      <a:noFill/>
                    </a:lnT>
                    <a:lnB>
                      <a:noFill/>
                    </a:lnB>
                    <a:lnTlToBr>
                      <a:noFill/>
                    </a:lnTlToBr>
                    <a:lnBlToTr>
                      <a:noFill/>
                    </a:lnBlToTr>
                    <a:noFill/>
                  </a:tcPr>
                </a:tc>
                <a:tc>
                  <a:txBody>
                    <a:bodyPr/>
                    <a:lstStyle/>
                    <a:p>
                      <a:pPr marL="0" marR="0" lvl="0" indent="0" algn="l" defTabSz="99695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2800" b="1" i="0" u="none" strike="noStrike" cap="none" normalizeH="0" baseline="0" smtClean="0">
                        <a:ln>
                          <a:noFill/>
                        </a:ln>
                        <a:solidFill>
                          <a:schemeClr val="tx1"/>
                        </a:solidFill>
                        <a:effectLst/>
                        <a:latin typeface="Arial" pitchFamily="34" charset="0"/>
                      </a:endParaRPr>
                    </a:p>
                  </a:txBody>
                  <a:tcPr marL="23223" marR="23223" marT="73157" marB="73157" horzOverflow="overflow">
                    <a:lnL>
                      <a:noFill/>
                    </a:lnL>
                    <a:lnR>
                      <a:noFill/>
                    </a:lnR>
                    <a:lnT>
                      <a:noFill/>
                    </a:lnT>
                    <a:lnB>
                      <a:noFill/>
                    </a:lnB>
                    <a:lnTlToBr>
                      <a:noFill/>
                    </a:lnTlToBr>
                    <a:lnBlToTr>
                      <a:noFill/>
                    </a:lnBlToTr>
                    <a:noFill/>
                  </a:tcPr>
                </a:tc>
                <a:tc>
                  <a:txBody>
                    <a:bodyPr/>
                    <a:lstStyle/>
                    <a:p>
                      <a:pPr marL="0" marR="0" lvl="0" indent="0" algn="l" defTabSz="99695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2800" b="1" i="0" u="none" strike="noStrike" cap="none" normalizeH="0" baseline="0" smtClean="0">
                        <a:ln>
                          <a:noFill/>
                        </a:ln>
                        <a:solidFill>
                          <a:schemeClr val="tx1"/>
                        </a:solidFill>
                        <a:effectLst/>
                        <a:latin typeface="Arial" pitchFamily="34" charset="0"/>
                      </a:endParaRPr>
                    </a:p>
                  </a:txBody>
                  <a:tcPr marL="23223" marR="23223" marT="73157" marB="73157" horzOverflow="overflow">
                    <a:lnL>
                      <a:noFill/>
                    </a:lnL>
                    <a:lnR>
                      <a:noFill/>
                    </a:lnR>
                    <a:lnT>
                      <a:noFill/>
                    </a:lnT>
                    <a:lnB>
                      <a:noFill/>
                    </a:lnB>
                    <a:lnTlToBr>
                      <a:noFill/>
                    </a:lnTlToBr>
                    <a:lnBlToTr>
                      <a:noFill/>
                    </a:lnBlToTr>
                    <a:solidFill>
                      <a:srgbClr val="99FF99"/>
                    </a:solidFill>
                  </a:tcPr>
                </a:tc>
                <a:tc>
                  <a:txBody>
                    <a:bodyPr/>
                    <a:lstStyle/>
                    <a:p>
                      <a:pPr marL="0" marR="0" lvl="0" indent="0" algn="l" defTabSz="99695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2800" b="1" i="0" u="none" strike="noStrike" cap="none" normalizeH="0" baseline="0" smtClean="0">
                        <a:ln>
                          <a:noFill/>
                        </a:ln>
                        <a:solidFill>
                          <a:schemeClr val="tx1"/>
                        </a:solidFill>
                        <a:effectLst/>
                        <a:latin typeface="Arial" pitchFamily="34" charset="0"/>
                      </a:endParaRPr>
                    </a:p>
                  </a:txBody>
                  <a:tcPr marL="23223" marR="23223" marT="73157" marB="73157" horzOverflow="overflow">
                    <a:lnL>
                      <a:noFill/>
                    </a:lnL>
                    <a:lnR>
                      <a:noFill/>
                    </a:lnR>
                    <a:lnT>
                      <a:noFill/>
                    </a:lnT>
                    <a:lnB>
                      <a:noFill/>
                    </a:lnB>
                    <a:lnTlToBr>
                      <a:noFill/>
                    </a:lnTlToBr>
                    <a:lnBlToTr>
                      <a:noFill/>
                    </a:lnBlToTr>
                    <a:solidFill>
                      <a:srgbClr val="99FF99"/>
                    </a:solidFill>
                  </a:tcPr>
                </a:tc>
                <a:tc>
                  <a:txBody>
                    <a:bodyPr/>
                    <a:lstStyle/>
                    <a:p>
                      <a:pPr marL="0" marR="0" lvl="0" indent="0" algn="l" defTabSz="99695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2800" b="1" i="0" u="none" strike="noStrike" cap="none" normalizeH="0" baseline="0" smtClean="0">
                        <a:ln>
                          <a:noFill/>
                        </a:ln>
                        <a:solidFill>
                          <a:schemeClr val="tx1"/>
                        </a:solidFill>
                        <a:effectLst/>
                        <a:latin typeface="Arial" pitchFamily="34" charset="0"/>
                      </a:endParaRPr>
                    </a:p>
                  </a:txBody>
                  <a:tcPr marL="23223" marR="23223" marT="73157" marB="73157" horzOverflow="overflow">
                    <a:lnL>
                      <a:noFill/>
                    </a:lnL>
                    <a:lnR>
                      <a:noFill/>
                    </a:lnR>
                    <a:lnT>
                      <a:noFill/>
                    </a:lnT>
                    <a:lnB>
                      <a:noFill/>
                    </a:lnB>
                    <a:lnTlToBr>
                      <a:noFill/>
                    </a:lnTlToBr>
                    <a:lnBlToTr>
                      <a:noFill/>
                    </a:lnBlToTr>
                    <a:solidFill>
                      <a:srgbClr val="99FF99"/>
                    </a:solidFill>
                  </a:tcPr>
                </a:tc>
                <a:tc>
                  <a:txBody>
                    <a:bodyPr/>
                    <a:lstStyle/>
                    <a:p>
                      <a:pPr marL="0" marR="0" lvl="0" indent="0" algn="l" defTabSz="99695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2800" b="1" i="0" u="none" strike="noStrike" cap="none" normalizeH="0" baseline="0" smtClean="0">
                        <a:ln>
                          <a:noFill/>
                        </a:ln>
                        <a:solidFill>
                          <a:schemeClr val="tx1"/>
                        </a:solidFill>
                        <a:effectLst/>
                        <a:latin typeface="Arial" pitchFamily="34" charset="0"/>
                      </a:endParaRPr>
                    </a:p>
                  </a:txBody>
                  <a:tcPr marL="23223" marR="23223" marT="73157" marB="73157" horzOverflow="overflow">
                    <a:lnL>
                      <a:noFill/>
                    </a:lnL>
                    <a:lnR>
                      <a:noFill/>
                    </a:lnR>
                    <a:lnT>
                      <a:noFill/>
                    </a:lnT>
                    <a:lnB>
                      <a:noFill/>
                    </a:lnB>
                    <a:lnTlToBr>
                      <a:noFill/>
                    </a:lnTlToBr>
                    <a:lnBlToTr>
                      <a:noFill/>
                    </a:lnBlToTr>
                    <a:solidFill>
                      <a:srgbClr val="99FF99"/>
                    </a:solidFill>
                  </a:tcPr>
                </a:tc>
                <a:tc>
                  <a:txBody>
                    <a:bodyPr/>
                    <a:lstStyle/>
                    <a:p>
                      <a:pPr marL="0" marR="0" lvl="0" indent="0" algn="l" defTabSz="99695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300" b="1" i="0" u="none" strike="noStrike" cap="none" normalizeH="0" baseline="0" dirty="0" smtClean="0">
                          <a:ln>
                            <a:noFill/>
                          </a:ln>
                          <a:solidFill>
                            <a:schemeClr val="tx1"/>
                          </a:solidFill>
                          <a:effectLst/>
                          <a:latin typeface="Arial" pitchFamily="34" charset="0"/>
                        </a:rPr>
                        <a:t> </a:t>
                      </a:r>
                      <a:r>
                        <a:rPr kumimoji="0" lang="en-US" sz="2300" b="1" i="0" u="none" strike="noStrike" cap="none" normalizeH="0" baseline="0" dirty="0" err="1" smtClean="0">
                          <a:ln>
                            <a:noFill/>
                          </a:ln>
                          <a:solidFill>
                            <a:schemeClr val="tx1"/>
                          </a:solidFill>
                          <a:effectLst/>
                          <a:latin typeface="Arial" pitchFamily="34" charset="0"/>
                        </a:rPr>
                        <a:t>www.hoaps.zmaw.de</a:t>
                      </a:r>
                      <a:endParaRPr kumimoji="0" lang="en-US" sz="2300" b="1" i="0" u="none" strike="noStrike" cap="none" normalizeH="0" baseline="0" dirty="0" smtClean="0">
                        <a:ln>
                          <a:noFill/>
                        </a:ln>
                        <a:solidFill>
                          <a:schemeClr val="tx1"/>
                        </a:solidFill>
                        <a:effectLst/>
                        <a:latin typeface="Arial" pitchFamily="34" charset="0"/>
                      </a:endParaRPr>
                    </a:p>
                  </a:txBody>
                  <a:tcPr marL="23223" marR="23223" marT="73157" marB="73157" horzOverflow="overflow">
                    <a:lnL>
                      <a:noFill/>
                    </a:lnL>
                    <a:lnR cap="flat">
                      <a:noFill/>
                    </a:lnR>
                    <a:lnT>
                      <a:noFill/>
                    </a:lnT>
                    <a:lnB>
                      <a:noFill/>
                    </a:lnB>
                    <a:lnTlToBr>
                      <a:noFill/>
                    </a:lnTlToBr>
                    <a:lnBlToTr>
                      <a:noFill/>
                    </a:lnBlToTr>
                    <a:noFill/>
                  </a:tcPr>
                </a:tc>
              </a:tr>
              <a:tr h="607612">
                <a:tc>
                  <a:txBody>
                    <a:bodyPr/>
                    <a:lstStyle/>
                    <a:p>
                      <a:pPr marL="0" marR="0" lvl="0" indent="0" algn="l" defTabSz="99695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fr-FR" sz="2300" b="1" i="0" u="none" strike="noStrike" cap="none" normalizeH="0" baseline="0" smtClean="0">
                          <a:ln>
                            <a:noFill/>
                          </a:ln>
                          <a:solidFill>
                            <a:schemeClr val="tx1"/>
                          </a:solidFill>
                          <a:effectLst/>
                          <a:latin typeface="Arial" pitchFamily="34" charset="0"/>
                        </a:rPr>
                        <a:t>IFREMER</a:t>
                      </a:r>
                      <a:r>
                        <a:rPr kumimoji="0" lang="fr-FR" sz="2600" b="1" i="0" u="none" strike="noStrike" cap="none" normalizeH="0" baseline="0" smtClean="0">
                          <a:ln>
                            <a:noFill/>
                          </a:ln>
                          <a:solidFill>
                            <a:schemeClr val="tx1"/>
                          </a:solidFill>
                          <a:effectLst/>
                          <a:latin typeface="Arial" pitchFamily="34" charset="0"/>
                        </a:rPr>
                        <a:t>*</a:t>
                      </a:r>
                      <a:endParaRPr kumimoji="0" lang="en-US" sz="2600" b="1" i="0" u="none" strike="noStrike" cap="none" normalizeH="0" baseline="0" smtClean="0">
                        <a:ln>
                          <a:noFill/>
                        </a:ln>
                        <a:solidFill>
                          <a:schemeClr val="tx1"/>
                        </a:solidFill>
                        <a:effectLst/>
                        <a:latin typeface="Arial" pitchFamily="34" charset="0"/>
                      </a:endParaRPr>
                    </a:p>
                  </a:txBody>
                  <a:tcPr marL="23223" marR="23223" marT="73157" marB="73157" horzOverflow="overflow">
                    <a:lnL cap="flat">
                      <a:noFill/>
                    </a:lnL>
                    <a:lnR>
                      <a:noFill/>
                    </a:lnR>
                    <a:lnT>
                      <a:noFill/>
                    </a:lnT>
                    <a:lnB>
                      <a:noFill/>
                    </a:lnB>
                    <a:lnTlToBr>
                      <a:noFill/>
                    </a:lnTlToBr>
                    <a:lnBlToTr>
                      <a:noFill/>
                    </a:lnBlToTr>
                    <a:noFill/>
                  </a:tcPr>
                </a:tc>
                <a:tc>
                  <a:txBody>
                    <a:bodyPr/>
                    <a:lstStyle/>
                    <a:p>
                      <a:pPr marL="0" marR="0" lvl="0" indent="0" algn="l" defTabSz="99695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2800" b="1" i="0" u="none" strike="noStrike" cap="none" normalizeH="0" baseline="0" smtClean="0">
                        <a:ln>
                          <a:noFill/>
                        </a:ln>
                        <a:solidFill>
                          <a:schemeClr val="tx1"/>
                        </a:solidFill>
                        <a:effectLst/>
                        <a:latin typeface="Arial" pitchFamily="34" charset="0"/>
                      </a:endParaRPr>
                    </a:p>
                  </a:txBody>
                  <a:tcPr marL="23223" marR="23223" marT="73157" marB="73157" horzOverflow="overflow">
                    <a:lnL>
                      <a:noFill/>
                    </a:lnL>
                    <a:lnR>
                      <a:noFill/>
                    </a:lnR>
                    <a:lnT>
                      <a:noFill/>
                    </a:lnT>
                    <a:lnB>
                      <a:noFill/>
                    </a:lnB>
                    <a:lnTlToBr>
                      <a:noFill/>
                    </a:lnTlToBr>
                    <a:lnBlToTr>
                      <a:noFill/>
                    </a:lnBlToTr>
                    <a:solidFill>
                      <a:srgbClr val="6699FF"/>
                    </a:solidFill>
                  </a:tcPr>
                </a:tc>
                <a:tc>
                  <a:txBody>
                    <a:bodyPr/>
                    <a:lstStyle/>
                    <a:p>
                      <a:pPr marL="0" marR="0" lvl="0" indent="0" algn="l" defTabSz="99695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2800" b="1" i="0" u="none" strike="noStrike" cap="none" normalizeH="0" baseline="0" smtClean="0">
                        <a:ln>
                          <a:noFill/>
                        </a:ln>
                        <a:solidFill>
                          <a:schemeClr val="tx1"/>
                        </a:solidFill>
                        <a:effectLst/>
                        <a:latin typeface="Arial" pitchFamily="34" charset="0"/>
                      </a:endParaRPr>
                    </a:p>
                  </a:txBody>
                  <a:tcPr marL="23223" marR="23223" marT="73157" marB="73157" horzOverflow="overflow">
                    <a:lnL>
                      <a:noFill/>
                    </a:lnL>
                    <a:lnR>
                      <a:noFill/>
                    </a:lnR>
                    <a:lnT>
                      <a:noFill/>
                    </a:lnT>
                    <a:lnB>
                      <a:noFill/>
                    </a:lnB>
                    <a:lnTlToBr>
                      <a:noFill/>
                    </a:lnTlToBr>
                    <a:lnBlToTr>
                      <a:noFill/>
                    </a:lnBlToTr>
                    <a:solidFill>
                      <a:srgbClr val="6699FF"/>
                    </a:solidFill>
                  </a:tcPr>
                </a:tc>
                <a:tc>
                  <a:txBody>
                    <a:bodyPr/>
                    <a:lstStyle/>
                    <a:p>
                      <a:pPr marL="0" marR="0" lvl="0" indent="0" algn="l" defTabSz="99695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2800" b="1" i="0" u="none" strike="noStrike" cap="none" normalizeH="0" baseline="0" smtClean="0">
                        <a:ln>
                          <a:noFill/>
                        </a:ln>
                        <a:solidFill>
                          <a:schemeClr val="tx1"/>
                        </a:solidFill>
                        <a:effectLst/>
                        <a:latin typeface="Arial" pitchFamily="34" charset="0"/>
                      </a:endParaRPr>
                    </a:p>
                  </a:txBody>
                  <a:tcPr marL="23223" marR="23223" marT="73157" marB="73157" horzOverflow="overflow">
                    <a:lnL>
                      <a:noFill/>
                    </a:lnL>
                    <a:lnR>
                      <a:noFill/>
                    </a:lnR>
                    <a:lnT>
                      <a:noFill/>
                    </a:lnT>
                    <a:lnB>
                      <a:noFill/>
                    </a:lnB>
                    <a:lnTlToBr>
                      <a:noFill/>
                    </a:lnTlToBr>
                    <a:lnBlToTr>
                      <a:noFill/>
                    </a:lnBlToTr>
                    <a:solidFill>
                      <a:srgbClr val="6699FF"/>
                    </a:solidFill>
                  </a:tcPr>
                </a:tc>
                <a:tc>
                  <a:txBody>
                    <a:bodyPr/>
                    <a:lstStyle/>
                    <a:p>
                      <a:pPr marL="0" marR="0" lvl="0" indent="0" algn="l" defTabSz="99695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2800" b="1" i="0" u="none" strike="noStrike" cap="none" normalizeH="0" baseline="0" smtClean="0">
                        <a:ln>
                          <a:noFill/>
                        </a:ln>
                        <a:solidFill>
                          <a:schemeClr val="tx1"/>
                        </a:solidFill>
                        <a:effectLst/>
                        <a:latin typeface="Arial" pitchFamily="34" charset="0"/>
                      </a:endParaRPr>
                    </a:p>
                  </a:txBody>
                  <a:tcPr marL="23223" marR="23223" marT="73157" marB="73157" horzOverflow="overflow">
                    <a:lnL>
                      <a:noFill/>
                    </a:lnL>
                    <a:lnR>
                      <a:noFill/>
                    </a:lnR>
                    <a:lnT>
                      <a:noFill/>
                    </a:lnT>
                    <a:lnB>
                      <a:noFill/>
                    </a:lnB>
                    <a:lnTlToBr>
                      <a:noFill/>
                    </a:lnTlToBr>
                    <a:lnBlToTr>
                      <a:noFill/>
                    </a:lnBlToTr>
                    <a:solidFill>
                      <a:srgbClr val="6699FF"/>
                    </a:solidFill>
                  </a:tcPr>
                </a:tc>
                <a:tc>
                  <a:txBody>
                    <a:bodyPr/>
                    <a:lstStyle/>
                    <a:p>
                      <a:pPr marL="0" marR="0" lvl="0" indent="0" algn="l" defTabSz="99695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2800" b="1" i="0" u="none" strike="noStrike" cap="none" normalizeH="0" baseline="0" smtClean="0">
                        <a:ln>
                          <a:noFill/>
                        </a:ln>
                        <a:solidFill>
                          <a:schemeClr val="tx1"/>
                        </a:solidFill>
                        <a:effectLst/>
                        <a:latin typeface="Arial" pitchFamily="34" charset="0"/>
                      </a:endParaRPr>
                    </a:p>
                  </a:txBody>
                  <a:tcPr marL="23223" marR="23223" marT="73157" marB="73157" horzOverflow="overflow">
                    <a:lnL>
                      <a:noFill/>
                    </a:lnL>
                    <a:lnR>
                      <a:noFill/>
                    </a:lnR>
                    <a:lnT>
                      <a:noFill/>
                    </a:lnT>
                    <a:lnB>
                      <a:noFill/>
                    </a:lnB>
                    <a:lnTlToBr>
                      <a:noFill/>
                    </a:lnTlToBr>
                    <a:lnBlToTr>
                      <a:noFill/>
                    </a:lnBlToTr>
                    <a:solidFill>
                      <a:srgbClr val="6699FF"/>
                    </a:solidFill>
                  </a:tcPr>
                </a:tc>
                <a:tc>
                  <a:txBody>
                    <a:bodyPr/>
                    <a:lstStyle/>
                    <a:p>
                      <a:pPr marL="0" marR="0" lvl="0" indent="0" algn="l" defTabSz="99695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2800" b="1" i="0" u="none" strike="noStrike" cap="none" normalizeH="0" baseline="0" smtClean="0">
                        <a:ln>
                          <a:noFill/>
                        </a:ln>
                        <a:solidFill>
                          <a:schemeClr val="tx1"/>
                        </a:solidFill>
                        <a:effectLst/>
                        <a:latin typeface="Arial" pitchFamily="34" charset="0"/>
                      </a:endParaRPr>
                    </a:p>
                  </a:txBody>
                  <a:tcPr marL="23223" marR="23223" marT="73157" marB="73157" horzOverflow="overflow">
                    <a:lnL>
                      <a:noFill/>
                    </a:lnL>
                    <a:lnR>
                      <a:noFill/>
                    </a:lnR>
                    <a:lnT>
                      <a:noFill/>
                    </a:lnT>
                    <a:lnB>
                      <a:noFill/>
                    </a:lnB>
                    <a:lnTlToBr>
                      <a:noFill/>
                    </a:lnTlToBr>
                    <a:lnBlToTr>
                      <a:noFill/>
                    </a:lnBlToTr>
                    <a:solidFill>
                      <a:srgbClr val="6699FF"/>
                    </a:solidFill>
                  </a:tcPr>
                </a:tc>
                <a:tc>
                  <a:txBody>
                    <a:bodyPr/>
                    <a:lstStyle/>
                    <a:p>
                      <a:pPr marL="0" marR="0" lvl="0" indent="0" algn="l" defTabSz="99695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2800" b="1" i="0" u="none" strike="noStrike" cap="none" normalizeH="0" baseline="0" smtClean="0">
                        <a:ln>
                          <a:noFill/>
                        </a:ln>
                        <a:solidFill>
                          <a:schemeClr val="tx1"/>
                        </a:solidFill>
                        <a:effectLst/>
                        <a:latin typeface="Arial" pitchFamily="34" charset="0"/>
                      </a:endParaRPr>
                    </a:p>
                  </a:txBody>
                  <a:tcPr marL="23223" marR="23223" marT="73157" marB="73157" horzOverflow="overflow">
                    <a:lnL>
                      <a:noFill/>
                    </a:lnL>
                    <a:lnR>
                      <a:noFill/>
                    </a:lnR>
                    <a:lnT>
                      <a:noFill/>
                    </a:lnT>
                    <a:lnB>
                      <a:noFill/>
                    </a:lnB>
                    <a:lnTlToBr>
                      <a:noFill/>
                    </a:lnTlToBr>
                    <a:lnBlToTr>
                      <a:noFill/>
                    </a:lnBlToTr>
                    <a:solidFill>
                      <a:srgbClr val="6699FF"/>
                    </a:solidFill>
                  </a:tcPr>
                </a:tc>
                <a:tc>
                  <a:txBody>
                    <a:bodyPr/>
                    <a:lstStyle/>
                    <a:p>
                      <a:pPr marL="0" marR="0" lvl="0" indent="0" algn="l" defTabSz="99695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2800" b="1" i="0" u="none" strike="noStrike" cap="none" normalizeH="0" baseline="0" smtClean="0">
                        <a:ln>
                          <a:noFill/>
                        </a:ln>
                        <a:solidFill>
                          <a:schemeClr val="tx1"/>
                        </a:solidFill>
                        <a:effectLst/>
                        <a:latin typeface="Arial" pitchFamily="34" charset="0"/>
                      </a:endParaRPr>
                    </a:p>
                  </a:txBody>
                  <a:tcPr marL="23223" marR="23223" marT="73157" marB="73157" horzOverflow="overflow">
                    <a:lnL>
                      <a:noFill/>
                    </a:lnL>
                    <a:lnR>
                      <a:noFill/>
                    </a:lnR>
                    <a:lnT>
                      <a:noFill/>
                    </a:lnT>
                    <a:lnB>
                      <a:noFill/>
                    </a:lnB>
                    <a:lnTlToBr>
                      <a:noFill/>
                    </a:lnTlToBr>
                    <a:lnBlToTr>
                      <a:noFill/>
                    </a:lnBlToTr>
                    <a:solidFill>
                      <a:srgbClr val="6699FF"/>
                    </a:solidFill>
                  </a:tcPr>
                </a:tc>
                <a:tc>
                  <a:txBody>
                    <a:bodyPr/>
                    <a:lstStyle/>
                    <a:p>
                      <a:pPr marL="0" marR="0" lvl="0" indent="0" algn="l" defTabSz="99695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fr-FR" sz="2300" b="1" i="0" u="none" strike="noStrike" cap="none" normalizeH="0" baseline="0" dirty="0" smtClean="0">
                          <a:ln>
                            <a:noFill/>
                          </a:ln>
                          <a:solidFill>
                            <a:schemeClr val="tx1"/>
                          </a:solidFill>
                          <a:effectLst/>
                          <a:latin typeface="Arial" pitchFamily="34" charset="0"/>
                        </a:rPr>
                        <a:t> </a:t>
                      </a:r>
                      <a:r>
                        <a:rPr kumimoji="0" lang="fr-FR" sz="2300" b="1" i="0" u="none" strike="noStrike" cap="none" normalizeH="0" baseline="0" dirty="0" err="1" smtClean="0">
                          <a:ln>
                            <a:noFill/>
                          </a:ln>
                          <a:solidFill>
                            <a:schemeClr val="tx1"/>
                          </a:solidFill>
                          <a:effectLst/>
                          <a:latin typeface="Arial" pitchFamily="34" charset="0"/>
                        </a:rPr>
                        <a:t>www.ifremer.fr</a:t>
                      </a:r>
                      <a:r>
                        <a:rPr kumimoji="0" lang="fr-FR" sz="2300" b="1" i="0" u="none" strike="noStrike" cap="none" normalizeH="0" baseline="0" dirty="0" smtClean="0">
                          <a:ln>
                            <a:noFill/>
                          </a:ln>
                          <a:solidFill>
                            <a:schemeClr val="tx1"/>
                          </a:solidFill>
                          <a:effectLst/>
                          <a:latin typeface="Arial" pitchFamily="34" charset="0"/>
                        </a:rPr>
                        <a:t>/</a:t>
                      </a:r>
                      <a:r>
                        <a:rPr kumimoji="0" lang="fr-FR" sz="2300" b="1" i="0" u="none" strike="noStrike" cap="none" normalizeH="0" baseline="0" dirty="0" err="1" smtClean="0">
                          <a:ln>
                            <a:noFill/>
                          </a:ln>
                          <a:solidFill>
                            <a:schemeClr val="tx1"/>
                          </a:solidFill>
                          <a:effectLst/>
                          <a:latin typeface="Arial" pitchFamily="34" charset="0"/>
                        </a:rPr>
                        <a:t>cersat</a:t>
                      </a:r>
                      <a:endParaRPr kumimoji="0" lang="en-US" sz="2300" b="1" i="0" u="none" strike="noStrike" cap="none" normalizeH="0" baseline="0" dirty="0" smtClean="0">
                        <a:ln>
                          <a:noFill/>
                        </a:ln>
                        <a:solidFill>
                          <a:schemeClr val="tx1"/>
                        </a:solidFill>
                        <a:effectLst/>
                        <a:latin typeface="Arial" pitchFamily="34" charset="0"/>
                      </a:endParaRPr>
                    </a:p>
                  </a:txBody>
                  <a:tcPr marL="23223" marR="23223" marT="73157" marB="73157" horzOverflow="overflow">
                    <a:lnL>
                      <a:noFill/>
                    </a:lnL>
                    <a:lnR cap="flat">
                      <a:noFill/>
                    </a:lnR>
                    <a:lnT>
                      <a:noFill/>
                    </a:lnT>
                    <a:lnB>
                      <a:noFill/>
                    </a:lnB>
                    <a:lnTlToBr>
                      <a:noFill/>
                    </a:lnTlToBr>
                    <a:lnBlToTr>
                      <a:noFill/>
                    </a:lnBlToTr>
                    <a:noFill/>
                  </a:tcPr>
                </a:tc>
              </a:tr>
              <a:tr h="848625">
                <a:tc>
                  <a:txBody>
                    <a:bodyPr/>
                    <a:lstStyle/>
                    <a:p>
                      <a:pPr marL="0" marR="0" lvl="0" indent="0" algn="l" defTabSz="99695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fr-FR" sz="2300" b="1" i="0" u="none" strike="noStrike" cap="none" normalizeH="0" baseline="0" smtClean="0">
                          <a:ln>
                            <a:noFill/>
                          </a:ln>
                          <a:solidFill>
                            <a:schemeClr val="tx1"/>
                          </a:solidFill>
                          <a:effectLst/>
                          <a:latin typeface="Arial" pitchFamily="34" charset="0"/>
                        </a:rPr>
                        <a:t>IPSL</a:t>
                      </a:r>
                      <a:endParaRPr kumimoji="0" lang="en-US" sz="2300" b="1" i="0" u="none" strike="noStrike" cap="none" normalizeH="0" baseline="0" smtClean="0">
                        <a:ln>
                          <a:noFill/>
                        </a:ln>
                        <a:solidFill>
                          <a:schemeClr val="tx1"/>
                        </a:solidFill>
                        <a:effectLst/>
                        <a:latin typeface="Arial" pitchFamily="34" charset="0"/>
                      </a:endParaRPr>
                    </a:p>
                  </a:txBody>
                  <a:tcPr marL="23223" marR="23223" marT="73157" marB="73157" horzOverflow="overflow">
                    <a:lnL cap="flat">
                      <a:noFill/>
                    </a:lnL>
                    <a:lnR>
                      <a:noFill/>
                    </a:lnR>
                    <a:lnT>
                      <a:noFill/>
                    </a:lnT>
                    <a:lnB>
                      <a:noFill/>
                    </a:lnB>
                    <a:lnTlToBr>
                      <a:noFill/>
                    </a:lnTlToBr>
                    <a:lnBlToTr>
                      <a:noFill/>
                    </a:lnBlToTr>
                    <a:noFill/>
                  </a:tcPr>
                </a:tc>
                <a:tc>
                  <a:txBody>
                    <a:bodyPr/>
                    <a:lstStyle/>
                    <a:p>
                      <a:pPr marL="0" marR="0" lvl="0" indent="0" algn="l" defTabSz="99695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2800" b="1" i="0" u="none" strike="noStrike" cap="none" normalizeH="0" baseline="0" smtClean="0">
                        <a:ln>
                          <a:noFill/>
                        </a:ln>
                        <a:solidFill>
                          <a:schemeClr val="tx1"/>
                        </a:solidFill>
                        <a:effectLst/>
                        <a:latin typeface="Arial" pitchFamily="34" charset="0"/>
                      </a:endParaRPr>
                    </a:p>
                  </a:txBody>
                  <a:tcPr marL="23223" marR="23223" marT="73157" marB="73157" horzOverflow="overflow">
                    <a:lnL>
                      <a:noFill/>
                    </a:lnL>
                    <a:lnR>
                      <a:noFill/>
                    </a:lnR>
                    <a:lnT>
                      <a:noFill/>
                    </a:lnT>
                    <a:lnB>
                      <a:noFill/>
                    </a:lnB>
                    <a:lnTlToBr>
                      <a:noFill/>
                    </a:lnTlToBr>
                    <a:lnBlToTr>
                      <a:noFill/>
                    </a:lnBlToTr>
                    <a:noFill/>
                  </a:tcPr>
                </a:tc>
                <a:tc>
                  <a:txBody>
                    <a:bodyPr/>
                    <a:lstStyle/>
                    <a:p>
                      <a:pPr marL="0" marR="0" lvl="0" indent="0" algn="l" defTabSz="99695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2800" b="1" i="0" u="none" strike="noStrike" cap="none" normalizeH="0" baseline="0" smtClean="0">
                        <a:ln>
                          <a:noFill/>
                        </a:ln>
                        <a:solidFill>
                          <a:schemeClr val="tx1"/>
                        </a:solidFill>
                        <a:effectLst/>
                        <a:latin typeface="Arial" pitchFamily="34" charset="0"/>
                      </a:endParaRPr>
                    </a:p>
                  </a:txBody>
                  <a:tcPr marL="23223" marR="23223" marT="73157" marB="73157" horzOverflow="overflow">
                    <a:lnL>
                      <a:noFill/>
                    </a:lnL>
                    <a:lnR>
                      <a:noFill/>
                    </a:lnR>
                    <a:lnT>
                      <a:noFill/>
                    </a:lnT>
                    <a:lnB>
                      <a:noFill/>
                    </a:lnB>
                    <a:lnTlToBr>
                      <a:noFill/>
                    </a:lnTlToBr>
                    <a:lnBlToTr>
                      <a:noFill/>
                    </a:lnBlToTr>
                    <a:noFill/>
                  </a:tcPr>
                </a:tc>
                <a:tc>
                  <a:txBody>
                    <a:bodyPr/>
                    <a:lstStyle/>
                    <a:p>
                      <a:pPr marL="0" marR="0" lvl="0" indent="0" algn="l" defTabSz="99695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2800" b="1" i="0" u="none" strike="noStrike" cap="none" normalizeH="0" baseline="0" smtClean="0">
                        <a:ln>
                          <a:noFill/>
                        </a:ln>
                        <a:solidFill>
                          <a:schemeClr val="tx1"/>
                        </a:solidFill>
                        <a:effectLst/>
                        <a:latin typeface="Arial" pitchFamily="34" charset="0"/>
                      </a:endParaRPr>
                    </a:p>
                  </a:txBody>
                  <a:tcPr marL="23223" marR="23223" marT="73157" marB="73157" horzOverflow="overflow">
                    <a:lnL>
                      <a:noFill/>
                    </a:lnL>
                    <a:lnR>
                      <a:noFill/>
                    </a:lnR>
                    <a:lnT>
                      <a:noFill/>
                    </a:lnT>
                    <a:lnB>
                      <a:noFill/>
                    </a:lnB>
                    <a:lnTlToBr>
                      <a:noFill/>
                    </a:lnTlToBr>
                    <a:lnBlToTr>
                      <a:noFill/>
                    </a:lnBlToTr>
                    <a:noFill/>
                  </a:tcPr>
                </a:tc>
                <a:tc>
                  <a:txBody>
                    <a:bodyPr/>
                    <a:lstStyle/>
                    <a:p>
                      <a:pPr marL="0" marR="0" lvl="0" indent="0" algn="l" defTabSz="99695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2800" b="1" i="0" u="none" strike="noStrike" cap="none" normalizeH="0" baseline="0" smtClean="0">
                        <a:ln>
                          <a:noFill/>
                        </a:ln>
                        <a:solidFill>
                          <a:schemeClr val="tx1"/>
                        </a:solidFill>
                        <a:effectLst/>
                        <a:latin typeface="Arial" pitchFamily="34" charset="0"/>
                      </a:endParaRPr>
                    </a:p>
                  </a:txBody>
                  <a:tcPr marL="23223" marR="23223" marT="73157" marB="73157" horzOverflow="overflow">
                    <a:lnL>
                      <a:noFill/>
                    </a:lnL>
                    <a:lnR>
                      <a:noFill/>
                    </a:lnR>
                    <a:lnT>
                      <a:noFill/>
                    </a:lnT>
                    <a:lnB>
                      <a:noFill/>
                    </a:lnB>
                    <a:lnTlToBr>
                      <a:noFill/>
                    </a:lnTlToBr>
                    <a:lnBlToTr>
                      <a:noFill/>
                    </a:lnBlToTr>
                    <a:noFill/>
                  </a:tcPr>
                </a:tc>
                <a:tc>
                  <a:txBody>
                    <a:bodyPr/>
                    <a:lstStyle/>
                    <a:p>
                      <a:pPr marL="0" marR="0" lvl="0" indent="0" algn="l" defTabSz="99695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2800" b="1" i="0" u="none" strike="noStrike" cap="none" normalizeH="0" baseline="0" smtClean="0">
                        <a:ln>
                          <a:noFill/>
                        </a:ln>
                        <a:solidFill>
                          <a:schemeClr val="tx1"/>
                        </a:solidFill>
                        <a:effectLst/>
                        <a:latin typeface="Arial" pitchFamily="34" charset="0"/>
                      </a:endParaRPr>
                    </a:p>
                  </a:txBody>
                  <a:tcPr marL="23223" marR="23223" marT="73157" marB="73157" horzOverflow="overflow">
                    <a:lnL>
                      <a:noFill/>
                    </a:lnL>
                    <a:lnR>
                      <a:noFill/>
                    </a:lnR>
                    <a:lnT>
                      <a:noFill/>
                    </a:lnT>
                    <a:lnB>
                      <a:noFill/>
                    </a:lnB>
                    <a:lnTlToBr>
                      <a:noFill/>
                    </a:lnTlToBr>
                    <a:lnBlToTr>
                      <a:noFill/>
                    </a:lnBlToTr>
                    <a:solidFill>
                      <a:srgbClr val="FFFF99"/>
                    </a:solidFill>
                  </a:tcPr>
                </a:tc>
                <a:tc>
                  <a:txBody>
                    <a:bodyPr/>
                    <a:lstStyle/>
                    <a:p>
                      <a:pPr marL="0" marR="0" lvl="0" indent="0" algn="l" defTabSz="99695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2800" b="1" i="0" u="none" strike="noStrike" cap="none" normalizeH="0" baseline="0" smtClean="0">
                        <a:ln>
                          <a:noFill/>
                        </a:ln>
                        <a:solidFill>
                          <a:schemeClr val="tx1"/>
                        </a:solidFill>
                        <a:effectLst/>
                        <a:latin typeface="Arial" pitchFamily="34" charset="0"/>
                      </a:endParaRPr>
                    </a:p>
                  </a:txBody>
                  <a:tcPr marL="23223" marR="23223" marT="73157" marB="73157" horzOverflow="overflow">
                    <a:lnL>
                      <a:noFill/>
                    </a:lnL>
                    <a:lnR>
                      <a:noFill/>
                    </a:lnR>
                    <a:lnT>
                      <a:noFill/>
                    </a:lnT>
                    <a:lnB>
                      <a:noFill/>
                    </a:lnB>
                    <a:lnTlToBr>
                      <a:noFill/>
                    </a:lnTlToBr>
                    <a:lnBlToTr>
                      <a:noFill/>
                    </a:lnBlToTr>
                    <a:solidFill>
                      <a:srgbClr val="FFFF99"/>
                    </a:solidFill>
                  </a:tcPr>
                </a:tc>
                <a:tc>
                  <a:txBody>
                    <a:bodyPr/>
                    <a:lstStyle/>
                    <a:p>
                      <a:pPr marL="0" marR="0" lvl="0" indent="0" algn="l" defTabSz="99695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2800" b="1" i="0" u="none" strike="noStrike" cap="none" normalizeH="0" baseline="0" smtClean="0">
                        <a:ln>
                          <a:noFill/>
                        </a:ln>
                        <a:solidFill>
                          <a:schemeClr val="tx1"/>
                        </a:solidFill>
                        <a:effectLst/>
                        <a:latin typeface="Arial" pitchFamily="34" charset="0"/>
                      </a:endParaRPr>
                    </a:p>
                  </a:txBody>
                  <a:tcPr marL="23223" marR="23223" marT="73157" marB="73157" horzOverflow="overflow">
                    <a:lnL>
                      <a:noFill/>
                    </a:lnL>
                    <a:lnR>
                      <a:noFill/>
                    </a:lnR>
                    <a:lnT>
                      <a:noFill/>
                    </a:lnT>
                    <a:lnB>
                      <a:noFill/>
                    </a:lnB>
                    <a:lnTlToBr>
                      <a:noFill/>
                    </a:lnTlToBr>
                    <a:lnBlToTr>
                      <a:noFill/>
                    </a:lnBlToTr>
                    <a:solidFill>
                      <a:schemeClr val="bg1"/>
                    </a:solidFill>
                  </a:tcPr>
                </a:tc>
                <a:tc>
                  <a:txBody>
                    <a:bodyPr/>
                    <a:lstStyle/>
                    <a:p>
                      <a:pPr marL="0" marR="0" lvl="0" indent="0" algn="l" defTabSz="99695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2800" b="1" i="0" u="none" strike="noStrike" cap="none" normalizeH="0" baseline="0" smtClean="0">
                        <a:ln>
                          <a:noFill/>
                        </a:ln>
                        <a:solidFill>
                          <a:schemeClr val="tx1"/>
                        </a:solidFill>
                        <a:effectLst/>
                        <a:latin typeface="Arial" pitchFamily="34" charset="0"/>
                      </a:endParaRPr>
                    </a:p>
                  </a:txBody>
                  <a:tcPr marL="23223" marR="23223" marT="73157" marB="73157" horzOverflow="overflow">
                    <a:lnL>
                      <a:noFill/>
                    </a:lnL>
                    <a:lnR>
                      <a:noFill/>
                    </a:lnR>
                    <a:lnT>
                      <a:noFill/>
                    </a:lnT>
                    <a:lnB>
                      <a:noFill/>
                    </a:lnB>
                    <a:lnTlToBr>
                      <a:noFill/>
                    </a:lnTlToBr>
                    <a:lnBlToTr>
                      <a:noFill/>
                    </a:lnBlToTr>
                    <a:solidFill>
                      <a:schemeClr val="bg1"/>
                    </a:solidFill>
                  </a:tcPr>
                </a:tc>
                <a:tc>
                  <a:txBody>
                    <a:bodyPr/>
                    <a:lstStyle/>
                    <a:p>
                      <a:pPr marL="0" marR="0" lvl="0" indent="0" algn="l" defTabSz="99695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300" b="1" i="0" u="none" strike="noStrike" cap="none" normalizeH="0" baseline="0" dirty="0" err="1" smtClean="0">
                          <a:ln>
                            <a:noFill/>
                          </a:ln>
                          <a:solidFill>
                            <a:schemeClr val="tx1"/>
                          </a:solidFill>
                          <a:effectLst/>
                          <a:latin typeface="Arial" pitchFamily="34" charset="0"/>
                        </a:rPr>
                        <a:t>climserv.ipsl.polytechnique.fr</a:t>
                      </a:r>
                      <a:endParaRPr kumimoji="0" lang="en-US" sz="2300" b="1" i="0" u="none" strike="noStrike" cap="none" normalizeH="0" baseline="0" dirty="0" smtClean="0">
                        <a:ln>
                          <a:noFill/>
                        </a:ln>
                        <a:solidFill>
                          <a:schemeClr val="tx1"/>
                        </a:solidFill>
                        <a:effectLst/>
                        <a:latin typeface="Arial" pitchFamily="34" charset="0"/>
                      </a:endParaRPr>
                    </a:p>
                  </a:txBody>
                  <a:tcPr marL="23223" marR="23223" marT="73157" marB="73157" horzOverflow="overflow">
                    <a:lnL>
                      <a:noFill/>
                    </a:lnL>
                    <a:lnR cap="flat">
                      <a:noFill/>
                    </a:lnR>
                    <a:lnT>
                      <a:noFill/>
                    </a:lnT>
                    <a:lnB>
                      <a:noFill/>
                    </a:lnB>
                    <a:lnTlToBr>
                      <a:noFill/>
                    </a:lnTlToBr>
                    <a:lnBlToTr>
                      <a:noFill/>
                    </a:lnBlToTr>
                    <a:noFill/>
                  </a:tcPr>
                </a:tc>
              </a:tr>
              <a:tr h="848625">
                <a:tc>
                  <a:txBody>
                    <a:bodyPr/>
                    <a:lstStyle/>
                    <a:p>
                      <a:pPr marL="0" marR="0" lvl="0" indent="0" algn="l" defTabSz="99695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fr-FR" sz="2300" b="1" i="0" u="none" strike="noStrike" cap="none" normalizeH="0" baseline="0" smtClean="0">
                          <a:ln>
                            <a:noFill/>
                          </a:ln>
                          <a:solidFill>
                            <a:schemeClr val="tx1"/>
                          </a:solidFill>
                          <a:effectLst/>
                          <a:latin typeface="Arial" pitchFamily="34" charset="0"/>
                        </a:rPr>
                        <a:t>J-OFURO</a:t>
                      </a:r>
                      <a:endParaRPr kumimoji="0" lang="en-US" sz="2300" b="1" i="0" u="none" strike="noStrike" cap="none" normalizeH="0" baseline="0" smtClean="0">
                        <a:ln>
                          <a:noFill/>
                        </a:ln>
                        <a:solidFill>
                          <a:schemeClr val="tx1"/>
                        </a:solidFill>
                        <a:effectLst/>
                        <a:latin typeface="Arial" pitchFamily="34" charset="0"/>
                      </a:endParaRPr>
                    </a:p>
                  </a:txBody>
                  <a:tcPr marL="23223" marR="23223" marT="73157" marB="73157" horzOverflow="overflow">
                    <a:lnL cap="flat">
                      <a:noFill/>
                    </a:lnL>
                    <a:lnR>
                      <a:noFill/>
                    </a:lnR>
                    <a:lnT>
                      <a:noFill/>
                    </a:lnT>
                    <a:lnB>
                      <a:noFill/>
                    </a:lnB>
                    <a:lnTlToBr>
                      <a:noFill/>
                    </a:lnTlToBr>
                    <a:lnBlToTr>
                      <a:noFill/>
                    </a:lnBlToTr>
                    <a:noFill/>
                  </a:tcPr>
                </a:tc>
                <a:tc>
                  <a:txBody>
                    <a:bodyPr/>
                    <a:lstStyle/>
                    <a:p>
                      <a:pPr marL="0" marR="0" lvl="0" indent="0" algn="l" defTabSz="99695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2800" b="1" i="0" u="none" strike="noStrike" cap="none" normalizeH="0" baseline="0" smtClean="0">
                        <a:ln>
                          <a:noFill/>
                        </a:ln>
                        <a:solidFill>
                          <a:schemeClr val="tx1"/>
                        </a:solidFill>
                        <a:effectLst/>
                        <a:latin typeface="Arial" pitchFamily="34" charset="0"/>
                      </a:endParaRPr>
                    </a:p>
                  </a:txBody>
                  <a:tcPr marL="23223" marR="23223" marT="73157" marB="73157" horzOverflow="overflow">
                    <a:lnL>
                      <a:noFill/>
                    </a:lnL>
                    <a:lnR>
                      <a:noFill/>
                    </a:lnR>
                    <a:lnT>
                      <a:noFill/>
                    </a:lnT>
                    <a:lnB>
                      <a:noFill/>
                    </a:lnB>
                    <a:lnTlToBr>
                      <a:noFill/>
                    </a:lnTlToBr>
                    <a:lnBlToTr>
                      <a:noFill/>
                    </a:lnBlToTr>
                    <a:solidFill>
                      <a:srgbClr val="66FFFF"/>
                    </a:solidFill>
                  </a:tcPr>
                </a:tc>
                <a:tc>
                  <a:txBody>
                    <a:bodyPr/>
                    <a:lstStyle/>
                    <a:p>
                      <a:pPr marL="0" marR="0" lvl="0" indent="0" algn="l" defTabSz="99695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2800" b="1" i="0" u="none" strike="noStrike" cap="none" normalizeH="0" baseline="0" smtClean="0">
                        <a:ln>
                          <a:noFill/>
                        </a:ln>
                        <a:solidFill>
                          <a:schemeClr val="tx1"/>
                        </a:solidFill>
                        <a:effectLst/>
                        <a:latin typeface="Arial" pitchFamily="34" charset="0"/>
                      </a:endParaRPr>
                    </a:p>
                  </a:txBody>
                  <a:tcPr marL="23223" marR="23223" marT="73157" marB="73157" horzOverflow="overflow">
                    <a:lnL>
                      <a:noFill/>
                    </a:lnL>
                    <a:lnR>
                      <a:noFill/>
                    </a:lnR>
                    <a:lnT>
                      <a:noFill/>
                    </a:lnT>
                    <a:lnB>
                      <a:noFill/>
                    </a:lnB>
                    <a:lnTlToBr>
                      <a:noFill/>
                    </a:lnTlToBr>
                    <a:lnBlToTr>
                      <a:noFill/>
                    </a:lnBlToTr>
                    <a:solidFill>
                      <a:srgbClr val="66FFFF"/>
                    </a:solidFill>
                  </a:tcPr>
                </a:tc>
                <a:tc>
                  <a:txBody>
                    <a:bodyPr/>
                    <a:lstStyle/>
                    <a:p>
                      <a:pPr marL="0" marR="0" lvl="0" indent="0" algn="l" defTabSz="99695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2800" b="1" i="0" u="none" strike="noStrike" cap="none" normalizeH="0" baseline="0" smtClean="0">
                        <a:ln>
                          <a:noFill/>
                        </a:ln>
                        <a:solidFill>
                          <a:schemeClr val="tx1"/>
                        </a:solidFill>
                        <a:effectLst/>
                        <a:latin typeface="Arial" pitchFamily="34" charset="0"/>
                      </a:endParaRPr>
                    </a:p>
                  </a:txBody>
                  <a:tcPr marL="23223" marR="23223" marT="73157" marB="73157" horzOverflow="overflow">
                    <a:lnL>
                      <a:noFill/>
                    </a:lnL>
                    <a:lnR>
                      <a:noFill/>
                    </a:lnR>
                    <a:lnT>
                      <a:noFill/>
                    </a:lnT>
                    <a:lnB>
                      <a:noFill/>
                    </a:lnB>
                    <a:lnTlToBr>
                      <a:noFill/>
                    </a:lnTlToBr>
                    <a:lnBlToTr>
                      <a:noFill/>
                    </a:lnBlToTr>
                    <a:solidFill>
                      <a:srgbClr val="66FFFF"/>
                    </a:solidFill>
                  </a:tcPr>
                </a:tc>
                <a:tc>
                  <a:txBody>
                    <a:bodyPr/>
                    <a:lstStyle/>
                    <a:p>
                      <a:pPr marL="0" marR="0" lvl="0" indent="0" algn="l" defTabSz="99695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2800" b="1" i="0" u="none" strike="noStrike" cap="none" normalizeH="0" baseline="0" smtClean="0">
                        <a:ln>
                          <a:noFill/>
                        </a:ln>
                        <a:solidFill>
                          <a:schemeClr val="tx1"/>
                        </a:solidFill>
                        <a:effectLst/>
                        <a:latin typeface="Arial" pitchFamily="34" charset="0"/>
                      </a:endParaRPr>
                    </a:p>
                  </a:txBody>
                  <a:tcPr marL="23223" marR="23223" marT="73157" marB="73157" horzOverflow="overflow">
                    <a:lnL>
                      <a:noFill/>
                    </a:lnL>
                    <a:lnR>
                      <a:noFill/>
                    </a:lnR>
                    <a:lnT>
                      <a:noFill/>
                    </a:lnT>
                    <a:lnB>
                      <a:noFill/>
                    </a:lnB>
                    <a:lnTlToBr>
                      <a:noFill/>
                    </a:lnTlToBr>
                    <a:lnBlToTr>
                      <a:noFill/>
                    </a:lnBlToTr>
                    <a:solidFill>
                      <a:srgbClr val="66FFFF"/>
                    </a:solidFill>
                  </a:tcPr>
                </a:tc>
                <a:tc>
                  <a:txBody>
                    <a:bodyPr/>
                    <a:lstStyle/>
                    <a:p>
                      <a:pPr marL="0" marR="0" lvl="0" indent="0" algn="l" defTabSz="99695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2800" b="1" i="0" u="none" strike="noStrike" cap="none" normalizeH="0" baseline="0" smtClean="0">
                        <a:ln>
                          <a:noFill/>
                        </a:ln>
                        <a:solidFill>
                          <a:schemeClr val="tx1"/>
                        </a:solidFill>
                        <a:effectLst/>
                        <a:latin typeface="Arial" pitchFamily="34" charset="0"/>
                      </a:endParaRPr>
                    </a:p>
                  </a:txBody>
                  <a:tcPr marL="23223" marR="23223" marT="73157" marB="73157" horzOverflow="overflow">
                    <a:lnL>
                      <a:noFill/>
                    </a:lnL>
                    <a:lnR>
                      <a:noFill/>
                    </a:lnR>
                    <a:lnT>
                      <a:noFill/>
                    </a:lnT>
                    <a:lnB>
                      <a:noFill/>
                    </a:lnB>
                    <a:lnTlToBr>
                      <a:noFill/>
                    </a:lnTlToBr>
                    <a:lnBlToTr>
                      <a:noFill/>
                    </a:lnBlToTr>
                    <a:solidFill>
                      <a:srgbClr val="66FFFF"/>
                    </a:solidFill>
                  </a:tcPr>
                </a:tc>
                <a:tc>
                  <a:txBody>
                    <a:bodyPr/>
                    <a:lstStyle/>
                    <a:p>
                      <a:pPr marL="0" marR="0" lvl="0" indent="0" algn="l" defTabSz="99695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2800" b="1" i="0" u="none" strike="noStrike" cap="none" normalizeH="0" baseline="0" smtClean="0">
                        <a:ln>
                          <a:noFill/>
                        </a:ln>
                        <a:solidFill>
                          <a:schemeClr val="tx1"/>
                        </a:solidFill>
                        <a:effectLst/>
                        <a:latin typeface="Arial" pitchFamily="34" charset="0"/>
                      </a:endParaRPr>
                    </a:p>
                  </a:txBody>
                  <a:tcPr marL="23223" marR="23223" marT="73157" marB="73157" horzOverflow="overflow">
                    <a:lnL>
                      <a:noFill/>
                    </a:lnL>
                    <a:lnR>
                      <a:noFill/>
                    </a:lnR>
                    <a:lnT>
                      <a:noFill/>
                    </a:lnT>
                    <a:lnB>
                      <a:noFill/>
                    </a:lnB>
                    <a:lnTlToBr>
                      <a:noFill/>
                    </a:lnTlToBr>
                    <a:lnBlToTr>
                      <a:noFill/>
                    </a:lnBlToTr>
                    <a:solidFill>
                      <a:srgbClr val="66FFFF"/>
                    </a:solidFill>
                  </a:tcPr>
                </a:tc>
                <a:tc>
                  <a:txBody>
                    <a:bodyPr/>
                    <a:lstStyle/>
                    <a:p>
                      <a:pPr marL="0" marR="0" lvl="0" indent="0" algn="l" defTabSz="99695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2800" b="1" i="0" u="none" strike="noStrike" cap="none" normalizeH="0" baseline="0" smtClean="0">
                        <a:ln>
                          <a:noFill/>
                        </a:ln>
                        <a:solidFill>
                          <a:schemeClr val="tx1"/>
                        </a:solidFill>
                        <a:effectLst/>
                        <a:latin typeface="Arial" pitchFamily="34" charset="0"/>
                      </a:endParaRPr>
                    </a:p>
                  </a:txBody>
                  <a:tcPr marL="23223" marR="23223" marT="73157" marB="73157" horzOverflow="overflow">
                    <a:lnL>
                      <a:noFill/>
                    </a:lnL>
                    <a:lnR>
                      <a:noFill/>
                    </a:lnR>
                    <a:lnT>
                      <a:noFill/>
                    </a:lnT>
                    <a:lnB>
                      <a:noFill/>
                    </a:lnB>
                    <a:lnTlToBr>
                      <a:noFill/>
                    </a:lnTlToBr>
                    <a:lnBlToTr>
                      <a:noFill/>
                    </a:lnBlToTr>
                    <a:solidFill>
                      <a:srgbClr val="66FFFF"/>
                    </a:solidFill>
                  </a:tcPr>
                </a:tc>
                <a:tc>
                  <a:txBody>
                    <a:bodyPr/>
                    <a:lstStyle/>
                    <a:p>
                      <a:pPr marL="0" marR="0" lvl="0" indent="0" algn="l" defTabSz="99695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2800" b="1" i="0" u="none" strike="noStrike" cap="none" normalizeH="0" baseline="0" smtClean="0">
                        <a:ln>
                          <a:noFill/>
                        </a:ln>
                        <a:solidFill>
                          <a:schemeClr val="tx1"/>
                        </a:solidFill>
                        <a:effectLst/>
                        <a:latin typeface="Arial" pitchFamily="34" charset="0"/>
                      </a:endParaRPr>
                    </a:p>
                  </a:txBody>
                  <a:tcPr marL="23223" marR="23223" marT="73157" marB="73157" horzOverflow="overflow">
                    <a:lnL>
                      <a:noFill/>
                    </a:lnL>
                    <a:lnR>
                      <a:noFill/>
                    </a:lnR>
                    <a:lnT>
                      <a:noFill/>
                    </a:lnT>
                    <a:lnB>
                      <a:noFill/>
                    </a:lnB>
                    <a:lnTlToBr>
                      <a:noFill/>
                    </a:lnTlToBr>
                    <a:lnBlToTr>
                      <a:noFill/>
                    </a:lnBlToTr>
                    <a:solidFill>
                      <a:srgbClr val="66FFFF"/>
                    </a:solidFill>
                  </a:tcPr>
                </a:tc>
                <a:tc>
                  <a:txBody>
                    <a:bodyPr/>
                    <a:lstStyle/>
                    <a:p>
                      <a:pPr marL="0" marR="0" lvl="0" indent="0" algn="l" defTabSz="99695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300" b="1" i="0" u="none" strike="noStrike" cap="none" normalizeH="0" baseline="0" dirty="0" smtClean="0">
                          <a:ln>
                            <a:noFill/>
                          </a:ln>
                          <a:solidFill>
                            <a:schemeClr val="tx1"/>
                          </a:solidFill>
                          <a:effectLst/>
                          <a:latin typeface="Arial" pitchFamily="34" charset="0"/>
                        </a:rPr>
                        <a:t> </a:t>
                      </a:r>
                      <a:r>
                        <a:rPr kumimoji="0" lang="en-US" sz="2300" b="1" i="0" u="none" strike="noStrike" cap="none" normalizeH="0" baseline="0" dirty="0" err="1" smtClean="0">
                          <a:ln>
                            <a:noFill/>
                          </a:ln>
                          <a:solidFill>
                            <a:schemeClr val="tx1"/>
                          </a:solidFill>
                          <a:effectLst/>
                          <a:latin typeface="Arial" pitchFamily="34" charset="0"/>
                        </a:rPr>
                        <a:t>dtsv.scc.u-tokai.ac.jp</a:t>
                      </a:r>
                      <a:r>
                        <a:rPr kumimoji="0" lang="en-US" sz="2300" b="1" i="0" u="none" strike="noStrike" cap="none" normalizeH="0" baseline="0" dirty="0" smtClean="0">
                          <a:ln>
                            <a:noFill/>
                          </a:ln>
                          <a:solidFill>
                            <a:schemeClr val="tx1"/>
                          </a:solidFill>
                          <a:effectLst/>
                          <a:latin typeface="Arial" pitchFamily="34" charset="0"/>
                        </a:rPr>
                        <a:t>/j-</a:t>
                      </a:r>
                      <a:r>
                        <a:rPr kumimoji="0" lang="en-US" sz="2300" b="1" i="0" u="none" strike="noStrike" cap="none" normalizeH="0" baseline="0" dirty="0" err="1" smtClean="0">
                          <a:ln>
                            <a:noFill/>
                          </a:ln>
                          <a:solidFill>
                            <a:schemeClr val="tx1"/>
                          </a:solidFill>
                          <a:effectLst/>
                          <a:latin typeface="Arial" pitchFamily="34" charset="0"/>
                        </a:rPr>
                        <a:t>ofuro</a:t>
                      </a:r>
                      <a:endParaRPr kumimoji="0" lang="en-US" sz="2300" b="1" i="0" u="none" strike="noStrike" cap="none" normalizeH="0" baseline="0" dirty="0" smtClean="0">
                        <a:ln>
                          <a:noFill/>
                        </a:ln>
                        <a:solidFill>
                          <a:schemeClr val="tx1"/>
                        </a:solidFill>
                        <a:effectLst/>
                        <a:latin typeface="Arial" pitchFamily="34" charset="0"/>
                      </a:endParaRPr>
                    </a:p>
                  </a:txBody>
                  <a:tcPr marL="23223" marR="23223" marT="73157" marB="73157" horzOverflow="overflow">
                    <a:lnL>
                      <a:noFill/>
                    </a:lnL>
                    <a:lnR cap="flat">
                      <a:noFill/>
                    </a:lnR>
                    <a:lnT>
                      <a:noFill/>
                    </a:lnT>
                    <a:lnB>
                      <a:noFill/>
                    </a:lnB>
                    <a:lnTlToBr>
                      <a:noFill/>
                    </a:lnTlToBr>
                    <a:lnBlToTr>
                      <a:noFill/>
                    </a:lnBlToTr>
                    <a:noFill/>
                  </a:tcPr>
                </a:tc>
              </a:tr>
              <a:tr h="607612">
                <a:tc>
                  <a:txBody>
                    <a:bodyPr/>
                    <a:lstStyle/>
                    <a:p>
                      <a:pPr marL="0" marR="0" lvl="0" indent="0" algn="l" defTabSz="99695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fr-FR" sz="2300" b="1" i="0" u="none" strike="noStrike" cap="none" normalizeH="0" baseline="0" smtClean="0">
                          <a:ln>
                            <a:noFill/>
                          </a:ln>
                          <a:solidFill>
                            <a:schemeClr val="tx1"/>
                          </a:solidFill>
                          <a:effectLst/>
                          <a:latin typeface="Arial" pitchFamily="34" charset="0"/>
                        </a:rPr>
                        <a:t>WHOI</a:t>
                      </a:r>
                      <a:r>
                        <a:rPr kumimoji="0" lang="fr-FR" sz="2600" b="1" i="0" u="none" strike="noStrike" cap="none" normalizeH="0" baseline="0" smtClean="0">
                          <a:ln>
                            <a:noFill/>
                          </a:ln>
                          <a:solidFill>
                            <a:schemeClr val="tx1"/>
                          </a:solidFill>
                          <a:effectLst/>
                          <a:latin typeface="Arial" pitchFamily="34" charset="0"/>
                        </a:rPr>
                        <a:t>*</a:t>
                      </a:r>
                      <a:endParaRPr kumimoji="0" lang="en-US" sz="2600" b="1" i="0" u="none" strike="noStrike" cap="none" normalizeH="0" baseline="0" smtClean="0">
                        <a:ln>
                          <a:noFill/>
                        </a:ln>
                        <a:solidFill>
                          <a:schemeClr val="tx1"/>
                        </a:solidFill>
                        <a:effectLst/>
                        <a:latin typeface="Arial" pitchFamily="34" charset="0"/>
                      </a:endParaRPr>
                    </a:p>
                  </a:txBody>
                  <a:tcPr marL="23223" marR="23223" marT="73157" marB="73157" horzOverflow="overflow">
                    <a:lnL cap="flat">
                      <a:noFill/>
                    </a:lnL>
                    <a:lnR>
                      <a:noFill/>
                    </a:lnR>
                    <a:lnT>
                      <a:noFill/>
                    </a:lnT>
                    <a:lnB cap="flat">
                      <a:noFill/>
                    </a:lnB>
                    <a:lnTlToBr>
                      <a:noFill/>
                    </a:lnTlToBr>
                    <a:lnBlToTr>
                      <a:noFill/>
                    </a:lnBlToTr>
                    <a:noFill/>
                  </a:tcPr>
                </a:tc>
                <a:tc>
                  <a:txBody>
                    <a:bodyPr/>
                    <a:lstStyle/>
                    <a:p>
                      <a:pPr marL="0" marR="0" lvl="0" indent="0" algn="l" defTabSz="99695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2800" b="1" i="0" u="none" strike="noStrike" cap="none" normalizeH="0" baseline="0" smtClean="0">
                        <a:ln>
                          <a:noFill/>
                        </a:ln>
                        <a:solidFill>
                          <a:schemeClr val="tx1"/>
                        </a:solidFill>
                        <a:effectLst/>
                        <a:latin typeface="Arial" pitchFamily="34" charset="0"/>
                      </a:endParaRPr>
                    </a:p>
                  </a:txBody>
                  <a:tcPr marL="23223" marR="23223" marT="73157" marB="73157" horzOverflow="overflow">
                    <a:lnL>
                      <a:noFill/>
                    </a:lnL>
                    <a:lnR>
                      <a:noFill/>
                    </a:lnR>
                    <a:lnT>
                      <a:noFill/>
                    </a:lnT>
                    <a:lnB cap="flat">
                      <a:noFill/>
                    </a:lnB>
                    <a:lnTlToBr>
                      <a:noFill/>
                    </a:lnTlToBr>
                    <a:lnBlToTr>
                      <a:noFill/>
                    </a:lnBlToTr>
                    <a:noFill/>
                  </a:tcPr>
                </a:tc>
                <a:tc>
                  <a:txBody>
                    <a:bodyPr/>
                    <a:lstStyle/>
                    <a:p>
                      <a:pPr marL="0" marR="0" lvl="0" indent="0" algn="l" defTabSz="99695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2800" b="1" i="0" u="none" strike="noStrike" cap="none" normalizeH="0" baseline="0" smtClean="0">
                        <a:ln>
                          <a:noFill/>
                        </a:ln>
                        <a:solidFill>
                          <a:schemeClr val="tx1"/>
                        </a:solidFill>
                        <a:effectLst/>
                        <a:latin typeface="Arial" pitchFamily="34" charset="0"/>
                      </a:endParaRPr>
                    </a:p>
                  </a:txBody>
                  <a:tcPr marL="23223" marR="23223" marT="73157" marB="73157" horzOverflow="overflow">
                    <a:lnL>
                      <a:noFill/>
                    </a:lnL>
                    <a:lnR>
                      <a:noFill/>
                    </a:lnR>
                    <a:lnT>
                      <a:noFill/>
                    </a:lnT>
                    <a:lnB cap="flat">
                      <a:noFill/>
                    </a:lnB>
                    <a:lnTlToBr>
                      <a:noFill/>
                    </a:lnTlToBr>
                    <a:lnBlToTr>
                      <a:noFill/>
                    </a:lnBlToTr>
                    <a:noFill/>
                  </a:tcPr>
                </a:tc>
                <a:tc>
                  <a:txBody>
                    <a:bodyPr/>
                    <a:lstStyle/>
                    <a:p>
                      <a:pPr marL="0" marR="0" lvl="0" indent="0" algn="l" defTabSz="99695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2800" b="1" i="0" u="none" strike="noStrike" cap="none" normalizeH="0" baseline="0" smtClean="0">
                        <a:ln>
                          <a:noFill/>
                        </a:ln>
                        <a:solidFill>
                          <a:schemeClr val="tx1"/>
                        </a:solidFill>
                        <a:effectLst/>
                        <a:latin typeface="Arial" pitchFamily="34" charset="0"/>
                      </a:endParaRPr>
                    </a:p>
                  </a:txBody>
                  <a:tcPr marL="23223" marR="23223" marT="73157" marB="73157" horzOverflow="overflow">
                    <a:lnL>
                      <a:noFill/>
                    </a:lnL>
                    <a:lnR>
                      <a:noFill/>
                    </a:lnR>
                    <a:lnT>
                      <a:noFill/>
                    </a:lnT>
                    <a:lnB cap="flat">
                      <a:noFill/>
                    </a:lnB>
                    <a:lnTlToBr>
                      <a:noFill/>
                    </a:lnTlToBr>
                    <a:lnBlToTr>
                      <a:noFill/>
                    </a:lnBlToTr>
                    <a:noFill/>
                  </a:tcPr>
                </a:tc>
                <a:tc>
                  <a:txBody>
                    <a:bodyPr/>
                    <a:lstStyle/>
                    <a:p>
                      <a:pPr marL="0" marR="0" lvl="0" indent="0" algn="l" defTabSz="99695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2800" b="1" i="0" u="none" strike="noStrike" cap="none" normalizeH="0" baseline="0" smtClean="0">
                        <a:ln>
                          <a:noFill/>
                        </a:ln>
                        <a:solidFill>
                          <a:schemeClr val="tx1"/>
                        </a:solidFill>
                        <a:effectLst/>
                        <a:latin typeface="Arial" pitchFamily="34" charset="0"/>
                      </a:endParaRPr>
                    </a:p>
                  </a:txBody>
                  <a:tcPr marL="23223" marR="23223" marT="73157" marB="73157" horzOverflow="overflow">
                    <a:lnL>
                      <a:noFill/>
                    </a:lnL>
                    <a:lnR>
                      <a:noFill/>
                    </a:lnR>
                    <a:lnT>
                      <a:noFill/>
                    </a:lnT>
                    <a:lnB cap="flat">
                      <a:noFill/>
                    </a:lnB>
                    <a:lnTlToBr>
                      <a:noFill/>
                    </a:lnTlToBr>
                    <a:lnBlToTr>
                      <a:noFill/>
                    </a:lnBlToTr>
                    <a:noFill/>
                  </a:tcPr>
                </a:tc>
                <a:tc>
                  <a:txBody>
                    <a:bodyPr/>
                    <a:lstStyle/>
                    <a:p>
                      <a:pPr marL="0" marR="0" lvl="0" indent="0" algn="l" defTabSz="99695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2800" b="1" i="0" u="none" strike="noStrike" cap="none" normalizeH="0" baseline="0" smtClean="0">
                        <a:ln>
                          <a:noFill/>
                        </a:ln>
                        <a:solidFill>
                          <a:schemeClr val="tx1"/>
                        </a:solidFill>
                        <a:effectLst/>
                        <a:latin typeface="Arial" pitchFamily="34" charset="0"/>
                      </a:endParaRPr>
                    </a:p>
                  </a:txBody>
                  <a:tcPr marL="23223" marR="23223" marT="73157" marB="73157" horzOverflow="overflow">
                    <a:lnL>
                      <a:noFill/>
                    </a:lnL>
                    <a:lnR>
                      <a:noFill/>
                    </a:lnR>
                    <a:lnT>
                      <a:noFill/>
                    </a:lnT>
                    <a:lnB cap="flat">
                      <a:noFill/>
                    </a:lnB>
                    <a:lnTlToBr>
                      <a:noFill/>
                    </a:lnTlToBr>
                    <a:lnBlToTr>
                      <a:noFill/>
                    </a:lnBlToTr>
                    <a:solidFill>
                      <a:srgbClr val="9933FF"/>
                    </a:solidFill>
                  </a:tcPr>
                </a:tc>
                <a:tc>
                  <a:txBody>
                    <a:bodyPr/>
                    <a:lstStyle/>
                    <a:p>
                      <a:pPr marL="0" marR="0" lvl="0" indent="0" algn="l" defTabSz="99695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2800" b="1" i="0" u="none" strike="noStrike" cap="none" normalizeH="0" baseline="0" smtClean="0">
                        <a:ln>
                          <a:noFill/>
                        </a:ln>
                        <a:solidFill>
                          <a:schemeClr val="tx1"/>
                        </a:solidFill>
                        <a:effectLst/>
                        <a:latin typeface="Arial" pitchFamily="34" charset="0"/>
                      </a:endParaRPr>
                    </a:p>
                  </a:txBody>
                  <a:tcPr marL="23223" marR="23223" marT="73157" marB="73157" horzOverflow="overflow">
                    <a:lnL>
                      <a:noFill/>
                    </a:lnL>
                    <a:lnR>
                      <a:noFill/>
                    </a:lnR>
                    <a:lnT>
                      <a:noFill/>
                    </a:lnT>
                    <a:lnB cap="flat">
                      <a:noFill/>
                    </a:lnB>
                    <a:lnTlToBr>
                      <a:noFill/>
                    </a:lnTlToBr>
                    <a:lnBlToTr>
                      <a:noFill/>
                    </a:lnBlToTr>
                    <a:solidFill>
                      <a:srgbClr val="9933FF"/>
                    </a:solidFill>
                  </a:tcPr>
                </a:tc>
                <a:tc>
                  <a:txBody>
                    <a:bodyPr/>
                    <a:lstStyle/>
                    <a:p>
                      <a:pPr marL="0" marR="0" lvl="0" indent="0" algn="l" defTabSz="99695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2800" b="1" i="0" u="none" strike="noStrike" cap="none" normalizeH="0" baseline="0" smtClean="0">
                        <a:ln>
                          <a:noFill/>
                        </a:ln>
                        <a:solidFill>
                          <a:schemeClr val="tx1"/>
                        </a:solidFill>
                        <a:effectLst/>
                        <a:latin typeface="Arial" pitchFamily="34" charset="0"/>
                      </a:endParaRPr>
                    </a:p>
                  </a:txBody>
                  <a:tcPr marL="23223" marR="23223" marT="73157" marB="73157" horzOverflow="overflow">
                    <a:lnL>
                      <a:noFill/>
                    </a:lnL>
                    <a:lnR>
                      <a:noFill/>
                    </a:lnR>
                    <a:lnT>
                      <a:noFill/>
                    </a:lnT>
                    <a:lnB cap="flat">
                      <a:noFill/>
                    </a:lnB>
                    <a:lnTlToBr>
                      <a:noFill/>
                    </a:lnTlToBr>
                    <a:lnBlToTr>
                      <a:noFill/>
                    </a:lnBlToTr>
                    <a:solidFill>
                      <a:srgbClr val="9933FF"/>
                    </a:solidFill>
                  </a:tcPr>
                </a:tc>
                <a:tc>
                  <a:txBody>
                    <a:bodyPr/>
                    <a:lstStyle/>
                    <a:p>
                      <a:pPr marL="0" marR="0" lvl="0" indent="0" algn="l" defTabSz="99695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2800" b="1" i="0" u="none" strike="noStrike" cap="none" normalizeH="0" baseline="0" smtClean="0">
                        <a:ln>
                          <a:noFill/>
                        </a:ln>
                        <a:solidFill>
                          <a:schemeClr val="tx1"/>
                        </a:solidFill>
                        <a:effectLst/>
                        <a:latin typeface="Arial" pitchFamily="34" charset="0"/>
                      </a:endParaRPr>
                    </a:p>
                  </a:txBody>
                  <a:tcPr marL="23223" marR="23223" marT="73157" marB="73157" horzOverflow="overflow">
                    <a:lnL>
                      <a:noFill/>
                    </a:lnL>
                    <a:lnR>
                      <a:noFill/>
                    </a:lnR>
                    <a:lnT>
                      <a:noFill/>
                    </a:lnT>
                    <a:lnB cap="flat">
                      <a:noFill/>
                    </a:lnB>
                    <a:lnTlToBr>
                      <a:noFill/>
                    </a:lnTlToBr>
                    <a:lnBlToTr>
                      <a:noFill/>
                    </a:lnBlToTr>
                    <a:solidFill>
                      <a:srgbClr val="9933FF"/>
                    </a:solidFill>
                  </a:tcPr>
                </a:tc>
                <a:tc>
                  <a:txBody>
                    <a:bodyPr/>
                    <a:lstStyle/>
                    <a:p>
                      <a:pPr marL="0" marR="0" lvl="0" indent="0" algn="l" defTabSz="99695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300" b="1" i="0" u="none" strike="noStrike" cap="none" normalizeH="0" baseline="0" dirty="0" smtClean="0">
                          <a:ln>
                            <a:noFill/>
                          </a:ln>
                          <a:solidFill>
                            <a:schemeClr val="tx1"/>
                          </a:solidFill>
                          <a:effectLst/>
                          <a:latin typeface="Arial" pitchFamily="34" charset="0"/>
                        </a:rPr>
                        <a:t> </a:t>
                      </a:r>
                      <a:r>
                        <a:rPr kumimoji="0" lang="en-US" sz="2300" b="1" i="0" u="none" strike="noStrike" cap="none" normalizeH="0" baseline="0" dirty="0" err="1" smtClean="0">
                          <a:ln>
                            <a:noFill/>
                          </a:ln>
                          <a:solidFill>
                            <a:schemeClr val="tx1"/>
                          </a:solidFill>
                          <a:effectLst/>
                          <a:latin typeface="Arial" pitchFamily="34" charset="0"/>
                        </a:rPr>
                        <a:t>oaflux.whoi.edu</a:t>
                      </a:r>
                      <a:endParaRPr kumimoji="0" lang="en-US" sz="2300" b="1" i="0" u="none" strike="noStrike" cap="none" normalizeH="0" baseline="0" dirty="0" smtClean="0">
                        <a:ln>
                          <a:noFill/>
                        </a:ln>
                        <a:solidFill>
                          <a:schemeClr val="tx1"/>
                        </a:solidFill>
                        <a:effectLst/>
                        <a:latin typeface="Arial" pitchFamily="34" charset="0"/>
                      </a:endParaRPr>
                    </a:p>
                  </a:txBody>
                  <a:tcPr marL="23223" marR="23223" marT="73157" marB="73157" horzOverflow="overflow">
                    <a:lnL>
                      <a:noFill/>
                    </a:lnL>
                    <a:lnR cap="flat">
                      <a:noFill/>
                    </a:lnR>
                    <a:lnT>
                      <a:noFill/>
                    </a:lnT>
                    <a:lnB cap="flat">
                      <a:noFill/>
                    </a:lnB>
                    <a:lnTlToBr>
                      <a:noFill/>
                    </a:lnTlToBr>
                    <a:lnBlToTr>
                      <a:noFill/>
                    </a:lnBlToTr>
                    <a:noFill/>
                  </a:tcPr>
                </a:tc>
              </a:tr>
            </a:tbl>
          </a:graphicData>
        </a:graphic>
      </p:graphicFrame>
      <p:sp>
        <p:nvSpPr>
          <p:cNvPr id="5" name="Rectangle 4"/>
          <p:cNvSpPr>
            <a:spLocks/>
          </p:cNvSpPr>
          <p:nvPr/>
        </p:nvSpPr>
        <p:spPr bwMode="auto">
          <a:xfrm>
            <a:off x="136525" y="76200"/>
            <a:ext cx="112014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l"/>
            <a:r>
              <a:rPr lang="en-US" sz="4800" dirty="0" smtClean="0">
                <a:solidFill>
                  <a:srgbClr val="FFFFFF"/>
                </a:solidFill>
                <a:ea typeface="ＭＳ Ｐゴシック" charset="0"/>
                <a:cs typeface="Gill Sans Light" charset="0"/>
              </a:rPr>
              <a:t>Enabling Easy Inter-comparison </a:t>
            </a:r>
            <a:r>
              <a:rPr lang="en-US" sz="4800" dirty="0" smtClean="0">
                <a:solidFill>
                  <a:srgbClr val="FFFFFF"/>
                </a:solidFill>
                <a:ea typeface="ＭＳ Ｐゴシック" charset="0"/>
                <a:cs typeface="Gill Sans Light" charset="0"/>
              </a:rPr>
              <a:t>of </a:t>
            </a:r>
            <a:r>
              <a:rPr lang="en-US" sz="4800" dirty="0" smtClean="0">
                <a:solidFill>
                  <a:srgbClr val="FFFFFF"/>
                </a:solidFill>
                <a:ea typeface="ＭＳ Ｐゴシック" charset="0"/>
                <a:cs typeface="Gill Sans Light" charset="0"/>
              </a:rPr>
              <a:t>products</a:t>
            </a:r>
            <a:endParaRPr lang="en-US" sz="4800" dirty="0">
              <a:solidFill>
                <a:srgbClr val="FFFFFF"/>
              </a:solidFill>
              <a:ea typeface="ＭＳ Ｐゴシック" charset="0"/>
              <a:cs typeface="Gill Sans Light" charset="0"/>
            </a:endParaRPr>
          </a:p>
        </p:txBody>
      </p:sp>
      <p:sp>
        <p:nvSpPr>
          <p:cNvPr id="4" name="Rectangle 3"/>
          <p:cNvSpPr>
            <a:spLocks/>
          </p:cNvSpPr>
          <p:nvPr/>
        </p:nvSpPr>
        <p:spPr bwMode="auto">
          <a:xfrm>
            <a:off x="0" y="9512300"/>
            <a:ext cx="23622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1000" dirty="0">
                <a:solidFill>
                  <a:schemeClr val="tx1"/>
                </a:solidFill>
                <a:latin typeface="Gill Sans" charset="0"/>
                <a:ea typeface="ＭＳ Ｐゴシック" charset="0"/>
                <a:cs typeface="Gill Sans" charset="0"/>
                <a:sym typeface="Gill Sans" charset="0"/>
              </a:rPr>
              <a:t>Source: </a:t>
            </a:r>
            <a:r>
              <a:rPr lang="en-US" sz="1000" dirty="0" err="1" smtClean="0">
                <a:solidFill>
                  <a:schemeClr val="tx1"/>
                </a:solidFill>
                <a:latin typeface="Gill Sans" charset="0"/>
                <a:ea typeface="ＭＳ Ｐゴシック" charset="0"/>
                <a:cs typeface="Gill Sans" charset="0"/>
                <a:sym typeface="Gill Sans" charset="0"/>
              </a:rPr>
              <a:t>Bentamy</a:t>
            </a:r>
            <a:endParaRPr lang="en-US" sz="1000" dirty="0">
              <a:solidFill>
                <a:schemeClr val="tx1"/>
              </a:solidFill>
              <a:latin typeface="Gill Sans" charset="0"/>
              <a:ea typeface="ＭＳ Ｐゴシック" charset="0"/>
              <a:cs typeface="Gill Sans" charset="0"/>
              <a:sym typeface="Gill Sans" charset="0"/>
            </a:endParaRPr>
          </a:p>
        </p:txBody>
      </p:sp>
    </p:spTree>
    <p:extLst>
      <p:ext uri="{BB962C8B-B14F-4D97-AF65-F5344CB8AC3E}">
        <p14:creationId xmlns:p14="http://schemas.microsoft.com/office/powerpoint/2010/main" val="245309906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0362" name="Group 490"/>
          <p:cNvGraphicFramePr>
            <a:graphicFrameLocks noGrp="1"/>
          </p:cNvGraphicFramePr>
          <p:nvPr>
            <p:extLst>
              <p:ext uri="{D42A27DB-BD31-4B8C-83A1-F6EECF244321}">
                <p14:modId xmlns:p14="http://schemas.microsoft.com/office/powerpoint/2010/main" val="4226552362"/>
              </p:ext>
            </p:extLst>
          </p:nvPr>
        </p:nvGraphicFramePr>
        <p:xfrm>
          <a:off x="741760" y="1204392"/>
          <a:ext cx="11518536" cy="7949200"/>
        </p:xfrm>
        <a:graphic>
          <a:graphicData uri="http://schemas.openxmlformats.org/drawingml/2006/table">
            <a:tbl>
              <a:tblPr/>
              <a:tblGrid>
                <a:gridCol w="1046965"/>
                <a:gridCol w="522514"/>
                <a:gridCol w="474133"/>
                <a:gridCol w="574767"/>
                <a:gridCol w="522514"/>
                <a:gridCol w="524449"/>
                <a:gridCol w="522514"/>
                <a:gridCol w="524450"/>
                <a:gridCol w="524449"/>
                <a:gridCol w="522514"/>
                <a:gridCol w="522514"/>
                <a:gridCol w="524450"/>
                <a:gridCol w="524449"/>
                <a:gridCol w="522514"/>
                <a:gridCol w="524450"/>
                <a:gridCol w="522514"/>
                <a:gridCol w="524449"/>
                <a:gridCol w="524450"/>
                <a:gridCol w="522514"/>
                <a:gridCol w="524449"/>
                <a:gridCol w="522514"/>
              </a:tblGrid>
              <a:tr h="355465">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r>
                        <a:rPr kumimoji="0" lang="fr-FR" sz="1600" b="1" i="0" u="none" strike="noStrike" cap="none" normalizeH="0" baseline="0">
                          <a:ln>
                            <a:noFill/>
                          </a:ln>
                          <a:solidFill>
                            <a:schemeClr val="tx1"/>
                          </a:solidFill>
                          <a:effectLst/>
                          <a:latin typeface="Arial" charset="0"/>
                          <a:ea typeface="ＭＳ Ｐゴシック" charset="0"/>
                        </a:rPr>
                        <a:t>92</a:t>
                      </a: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r>
                        <a:rPr kumimoji="0" lang="fr-FR" sz="1600" b="1" i="0" u="none" strike="noStrike" cap="none" normalizeH="0" baseline="0">
                          <a:ln>
                            <a:noFill/>
                          </a:ln>
                          <a:solidFill>
                            <a:schemeClr val="tx1"/>
                          </a:solidFill>
                          <a:effectLst/>
                          <a:latin typeface="Arial" charset="0"/>
                          <a:ea typeface="ＭＳ Ｐゴシック" charset="0"/>
                        </a:rPr>
                        <a:t>93</a:t>
                      </a: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r>
                        <a:rPr kumimoji="0" lang="fr-FR" sz="1600" b="1" i="0" u="none" strike="noStrike" cap="none" normalizeH="0" baseline="0">
                          <a:ln>
                            <a:noFill/>
                          </a:ln>
                          <a:solidFill>
                            <a:schemeClr val="tx1"/>
                          </a:solidFill>
                          <a:effectLst/>
                          <a:latin typeface="Arial" charset="0"/>
                          <a:ea typeface="ＭＳ Ｐゴシック" charset="0"/>
                        </a:rPr>
                        <a:t>94</a:t>
                      </a: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r>
                        <a:rPr kumimoji="0" lang="fr-FR" sz="1600" b="1" i="0" u="none" strike="noStrike" cap="none" normalizeH="0" baseline="0">
                          <a:ln>
                            <a:noFill/>
                          </a:ln>
                          <a:solidFill>
                            <a:schemeClr val="tx1"/>
                          </a:solidFill>
                          <a:effectLst/>
                          <a:latin typeface="Arial" charset="0"/>
                          <a:ea typeface="ＭＳ Ｐゴシック" charset="0"/>
                        </a:rPr>
                        <a:t>95</a:t>
                      </a: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r>
                        <a:rPr kumimoji="0" lang="fr-FR" sz="1600" b="1" i="0" u="none" strike="noStrike" cap="none" normalizeH="0" baseline="0">
                          <a:ln>
                            <a:noFill/>
                          </a:ln>
                          <a:solidFill>
                            <a:schemeClr val="tx1"/>
                          </a:solidFill>
                          <a:effectLst/>
                          <a:latin typeface="Arial" charset="0"/>
                          <a:ea typeface="ＭＳ Ｐゴシック" charset="0"/>
                        </a:rPr>
                        <a:t>96</a:t>
                      </a: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r>
                        <a:rPr kumimoji="0" lang="fr-FR" sz="1600" b="1" i="0" u="none" strike="noStrike" cap="none" normalizeH="0" baseline="0">
                          <a:ln>
                            <a:noFill/>
                          </a:ln>
                          <a:solidFill>
                            <a:schemeClr val="tx1"/>
                          </a:solidFill>
                          <a:effectLst/>
                          <a:latin typeface="Arial" charset="0"/>
                          <a:ea typeface="ＭＳ Ｐゴシック" charset="0"/>
                        </a:rPr>
                        <a:t>97</a:t>
                      </a: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r>
                        <a:rPr kumimoji="0" lang="fr-FR" sz="1600" b="1" i="0" u="none" strike="noStrike" cap="none" normalizeH="0" baseline="0">
                          <a:ln>
                            <a:noFill/>
                          </a:ln>
                          <a:solidFill>
                            <a:schemeClr val="tx1"/>
                          </a:solidFill>
                          <a:effectLst/>
                          <a:latin typeface="Arial" charset="0"/>
                          <a:ea typeface="ＭＳ Ｐゴシック" charset="0"/>
                        </a:rPr>
                        <a:t>98</a:t>
                      </a: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r>
                        <a:rPr kumimoji="0" lang="fr-FR" sz="1600" b="1" i="0" u="none" strike="noStrike" cap="none" normalizeH="0" baseline="0">
                          <a:ln>
                            <a:noFill/>
                          </a:ln>
                          <a:solidFill>
                            <a:schemeClr val="tx1"/>
                          </a:solidFill>
                          <a:effectLst/>
                          <a:latin typeface="Arial" charset="0"/>
                          <a:ea typeface="ＭＳ Ｐゴシック" charset="0"/>
                        </a:rPr>
                        <a:t>99</a:t>
                      </a: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r>
                        <a:rPr kumimoji="0" lang="fr-FR" sz="1600" b="1" i="0" u="none" strike="noStrike" cap="none" normalizeH="0" baseline="0">
                          <a:ln>
                            <a:noFill/>
                          </a:ln>
                          <a:solidFill>
                            <a:schemeClr val="tx1"/>
                          </a:solidFill>
                          <a:effectLst/>
                          <a:latin typeface="Arial" charset="0"/>
                          <a:ea typeface="ＭＳ Ｐゴシック" charset="0"/>
                        </a:rPr>
                        <a:t>00</a:t>
                      </a: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r>
                        <a:rPr kumimoji="0" lang="fr-FR" sz="1600" b="1" i="0" u="none" strike="noStrike" cap="none" normalizeH="0" baseline="0">
                          <a:ln>
                            <a:noFill/>
                          </a:ln>
                          <a:solidFill>
                            <a:schemeClr val="tx1"/>
                          </a:solidFill>
                          <a:effectLst/>
                          <a:latin typeface="Arial" charset="0"/>
                          <a:ea typeface="ＭＳ Ｐゴシック" charset="0"/>
                        </a:rPr>
                        <a:t>01</a:t>
                      </a: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r>
                        <a:rPr kumimoji="0" lang="fr-FR" sz="1600" b="1" i="0" u="none" strike="noStrike" cap="none" normalizeH="0" baseline="0">
                          <a:ln>
                            <a:noFill/>
                          </a:ln>
                          <a:solidFill>
                            <a:schemeClr val="tx1"/>
                          </a:solidFill>
                          <a:effectLst/>
                          <a:latin typeface="Arial" charset="0"/>
                          <a:ea typeface="ＭＳ Ｐゴシック" charset="0"/>
                        </a:rPr>
                        <a:t>02</a:t>
                      </a: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r>
                        <a:rPr kumimoji="0" lang="fr-FR" sz="1600" b="1" i="0" u="none" strike="noStrike" cap="none" normalizeH="0" baseline="0">
                          <a:ln>
                            <a:noFill/>
                          </a:ln>
                          <a:solidFill>
                            <a:schemeClr val="tx1"/>
                          </a:solidFill>
                          <a:effectLst/>
                          <a:latin typeface="Arial" charset="0"/>
                          <a:ea typeface="ＭＳ Ｐゴシック" charset="0"/>
                        </a:rPr>
                        <a:t>03</a:t>
                      </a: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r>
                        <a:rPr kumimoji="0" lang="fr-FR" sz="1600" b="1" i="0" u="none" strike="noStrike" cap="none" normalizeH="0" baseline="0">
                          <a:ln>
                            <a:noFill/>
                          </a:ln>
                          <a:solidFill>
                            <a:schemeClr val="tx1"/>
                          </a:solidFill>
                          <a:effectLst/>
                          <a:latin typeface="Arial" charset="0"/>
                          <a:ea typeface="ＭＳ Ｐゴシック" charset="0"/>
                        </a:rPr>
                        <a:t>04</a:t>
                      </a: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r>
                        <a:rPr kumimoji="0" lang="fr-FR" sz="1600" b="1" i="0" u="none" strike="noStrike" cap="none" normalizeH="0" baseline="0">
                          <a:ln>
                            <a:noFill/>
                          </a:ln>
                          <a:solidFill>
                            <a:schemeClr val="tx1"/>
                          </a:solidFill>
                          <a:effectLst/>
                          <a:latin typeface="Arial" charset="0"/>
                          <a:ea typeface="ＭＳ Ｐゴシック" charset="0"/>
                        </a:rPr>
                        <a:t>05</a:t>
                      </a: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r>
                        <a:rPr kumimoji="0" lang="fr-FR" sz="1600" b="1" i="0" u="none" strike="noStrike" cap="none" normalizeH="0" baseline="0">
                          <a:ln>
                            <a:noFill/>
                          </a:ln>
                          <a:solidFill>
                            <a:schemeClr val="tx1"/>
                          </a:solidFill>
                          <a:effectLst/>
                          <a:latin typeface="Arial" charset="0"/>
                          <a:ea typeface="ＭＳ Ｐゴシック" charset="0"/>
                        </a:rPr>
                        <a:t>06</a:t>
                      </a: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r>
                        <a:rPr kumimoji="0" lang="fr-FR" sz="1600" b="1" i="0" u="none" strike="noStrike" cap="none" normalizeH="0" baseline="0">
                          <a:ln>
                            <a:noFill/>
                          </a:ln>
                          <a:solidFill>
                            <a:schemeClr val="tx1"/>
                          </a:solidFill>
                          <a:effectLst/>
                          <a:latin typeface="Arial" charset="0"/>
                          <a:ea typeface="ＭＳ Ｐゴシック" charset="0"/>
                        </a:rPr>
                        <a:t>07</a:t>
                      </a: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r>
                        <a:rPr kumimoji="0" lang="fr-FR" sz="1600" b="1" i="0" u="none" strike="noStrike" cap="none" normalizeH="0" baseline="0">
                          <a:ln>
                            <a:noFill/>
                          </a:ln>
                          <a:solidFill>
                            <a:schemeClr val="tx1"/>
                          </a:solidFill>
                          <a:effectLst/>
                          <a:latin typeface="Arial" charset="0"/>
                          <a:ea typeface="ＭＳ Ｐゴシック" charset="0"/>
                        </a:rPr>
                        <a:t>08</a:t>
                      </a: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r>
                        <a:rPr kumimoji="0" lang="fr-FR" sz="1600" b="1" i="0" u="none" strike="noStrike" cap="none" normalizeH="0" baseline="0">
                          <a:ln>
                            <a:noFill/>
                          </a:ln>
                          <a:solidFill>
                            <a:schemeClr val="tx1"/>
                          </a:solidFill>
                          <a:effectLst/>
                          <a:latin typeface="Arial" charset="0"/>
                          <a:ea typeface="ＭＳ Ｐゴシック" charset="0"/>
                        </a:rPr>
                        <a:t>09</a:t>
                      </a: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r>
                        <a:rPr kumimoji="0" lang="fr-FR" sz="1600" b="1" i="0" u="none" strike="noStrike" cap="none" normalizeH="0" baseline="0">
                          <a:ln>
                            <a:noFill/>
                          </a:ln>
                          <a:solidFill>
                            <a:schemeClr val="tx1"/>
                          </a:solidFill>
                          <a:effectLst/>
                          <a:latin typeface="Arial" charset="0"/>
                          <a:ea typeface="ＭＳ Ｐゴシック" charset="0"/>
                        </a:rPr>
                        <a:t>10</a:t>
                      </a: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r>
                        <a:rPr kumimoji="0" lang="fr-FR" sz="1600" b="1" i="0" u="none" strike="noStrike" cap="none" normalizeH="0" baseline="0">
                          <a:ln>
                            <a:noFill/>
                          </a:ln>
                          <a:solidFill>
                            <a:schemeClr val="tx1"/>
                          </a:solidFill>
                          <a:effectLst/>
                          <a:latin typeface="Arial" charset="0"/>
                          <a:ea typeface="ＭＳ Ｐゴシック" charset="0"/>
                        </a:rPr>
                        <a:t>11</a:t>
                      </a: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r>
              <a:tr h="355465">
                <a:tc>
                  <a:txBody>
                    <a:bodyPr/>
                    <a:lstStyle/>
                    <a:p>
                      <a:pPr marL="0" marR="0" lvl="0" indent="0" algn="l" defTabSz="996950" rtl="0" eaLnBrk="0" fontAlgn="base" latinLnBrk="0" hangingPunct="0">
                        <a:lnSpc>
                          <a:spcPct val="100000"/>
                        </a:lnSpc>
                        <a:spcBef>
                          <a:spcPct val="20000"/>
                        </a:spcBef>
                        <a:spcAft>
                          <a:spcPct val="0"/>
                        </a:spcAft>
                        <a:buClr>
                          <a:schemeClr val="accent2"/>
                        </a:buClr>
                        <a:buSzTx/>
                        <a:buFont typeface="Wingdings" charset="0"/>
                        <a:buNone/>
                        <a:tabLst/>
                      </a:pPr>
                      <a:r>
                        <a:rPr kumimoji="0" lang="fr-FR" sz="1600" b="1" i="0" u="none" strike="noStrike" cap="none" normalizeH="0" baseline="0">
                          <a:ln>
                            <a:noFill/>
                          </a:ln>
                          <a:solidFill>
                            <a:srgbClr val="0000CC"/>
                          </a:solidFill>
                          <a:effectLst/>
                          <a:latin typeface="Arial" charset="0"/>
                          <a:ea typeface="ＭＳ Ｐゴシック" charset="0"/>
                        </a:rPr>
                        <a:t>ERS-1</a:t>
                      </a:r>
                      <a:endParaRPr kumimoji="0" lang="en-US" sz="1600" b="1" i="0" u="none" strike="noStrike" cap="none" normalizeH="0" baseline="0">
                        <a:ln>
                          <a:noFill/>
                        </a:ln>
                        <a:solidFill>
                          <a:srgbClr val="0000CC"/>
                        </a:solidFill>
                        <a:effectLst/>
                        <a:latin typeface="Arial" charset="0"/>
                        <a:ea typeface="ＭＳ Ｐゴシック" charset="0"/>
                      </a:endParaRPr>
                    </a:p>
                  </a:txBody>
                  <a:tcPr marL="0" marR="0" marT="58522" marB="58522" horzOverflow="overflow">
                    <a:lnL>
                      <a:noFill/>
                    </a:lnL>
                    <a:lnR>
                      <a:noFill/>
                    </a:lnR>
                    <a:lnT>
                      <a:noFill/>
                    </a:lnT>
                    <a:lnB>
                      <a:noFill/>
                    </a:lnB>
                    <a:lnTlToBr>
                      <a:noFill/>
                    </a:lnTlToBr>
                    <a:lnBlToTr>
                      <a:noFill/>
                    </a:lnBlToTr>
                    <a:noFill/>
                  </a:tcPr>
                </a:tc>
                <a:tc gridSpan="5">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r>
                        <a:rPr kumimoji="0" lang="fr-FR" sz="1600" b="1" i="0" u="none" strike="noStrike" cap="none" normalizeH="0" baseline="0">
                          <a:ln>
                            <a:noFill/>
                          </a:ln>
                          <a:solidFill>
                            <a:schemeClr val="tx1"/>
                          </a:solidFill>
                          <a:effectLst/>
                          <a:latin typeface="Arial" charset="0"/>
                          <a:ea typeface="ＭＳ Ｐゴシック" charset="0"/>
                        </a:rPr>
                        <a:t>Aug 91 – May 96</a:t>
                      </a: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solidFill>
                      <a:srgbClr val="FF33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l"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vert="eaVert" anchor="ctr" horzOverflow="overflow">
                    <a:lnL>
                      <a:noFill/>
                    </a:lnL>
                    <a:lnR>
                      <a:noFill/>
                    </a:lnR>
                    <a:lnT>
                      <a:noFill/>
                    </a:lnT>
                    <a:lnB>
                      <a:noFill/>
                    </a:lnB>
                    <a:lnTlToBr>
                      <a:noFill/>
                    </a:lnTlToBr>
                    <a:lnBlToTr>
                      <a:noFill/>
                    </a:lnBlToTr>
                    <a:noFill/>
                  </a:tcPr>
                </a:tc>
              </a:tr>
              <a:tr h="355465">
                <a:tc>
                  <a:txBody>
                    <a:bodyPr/>
                    <a:lstStyle/>
                    <a:p>
                      <a:pPr marL="0" marR="0" lvl="0" indent="0" algn="l" defTabSz="996950" rtl="0" eaLnBrk="0" fontAlgn="base" latinLnBrk="0" hangingPunct="0">
                        <a:lnSpc>
                          <a:spcPct val="100000"/>
                        </a:lnSpc>
                        <a:spcBef>
                          <a:spcPct val="20000"/>
                        </a:spcBef>
                        <a:spcAft>
                          <a:spcPct val="0"/>
                        </a:spcAft>
                        <a:buClr>
                          <a:schemeClr val="accent2"/>
                        </a:buClr>
                        <a:buSzTx/>
                        <a:buFont typeface="Wingdings" charset="0"/>
                        <a:buNone/>
                        <a:tabLst/>
                      </a:pPr>
                      <a:r>
                        <a:rPr kumimoji="0" lang="fr-FR" sz="1600" b="1" i="0" u="none" strike="noStrike" cap="none" normalizeH="0" baseline="0">
                          <a:ln>
                            <a:noFill/>
                          </a:ln>
                          <a:solidFill>
                            <a:srgbClr val="0000CC"/>
                          </a:solidFill>
                          <a:effectLst/>
                          <a:latin typeface="Arial" charset="0"/>
                          <a:ea typeface="ＭＳ Ｐゴシック" charset="0"/>
                        </a:rPr>
                        <a:t>ERS-2</a:t>
                      </a:r>
                      <a:endParaRPr kumimoji="0" lang="en-US" sz="1600" b="1" i="0" u="none" strike="noStrike" cap="none" normalizeH="0" baseline="0">
                        <a:ln>
                          <a:noFill/>
                        </a:ln>
                        <a:solidFill>
                          <a:srgbClr val="0000CC"/>
                        </a:solidFill>
                        <a:effectLst/>
                        <a:latin typeface="Arial" charset="0"/>
                        <a:ea typeface="ＭＳ Ｐゴシック" charset="0"/>
                      </a:endParaRPr>
                    </a:p>
                  </a:txBody>
                  <a:tcPr marL="0" marR="0" marT="58522" marB="58522"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gridSpan="7">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r>
                        <a:rPr kumimoji="0" lang="fr-FR" sz="1600" b="1" i="0" u="none" strike="noStrike" cap="none" normalizeH="0" baseline="0">
                          <a:ln>
                            <a:noFill/>
                          </a:ln>
                          <a:solidFill>
                            <a:schemeClr val="tx1"/>
                          </a:solidFill>
                          <a:effectLst/>
                          <a:latin typeface="Arial" charset="0"/>
                          <a:ea typeface="ＭＳ Ｐゴシック" charset="0"/>
                        </a:rPr>
                        <a:t>Apr 95 – Jan 01</a:t>
                      </a: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solidFill>
                      <a:srgbClr val="CC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l"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vert="eaVert" anchor="ctr" horzOverflow="overflow">
                    <a:lnL>
                      <a:noFill/>
                    </a:lnL>
                    <a:lnR>
                      <a:noFill/>
                    </a:lnR>
                    <a:lnT>
                      <a:noFill/>
                    </a:lnT>
                    <a:lnB>
                      <a:noFill/>
                    </a:lnB>
                    <a:lnTlToBr>
                      <a:noFill/>
                    </a:lnTlToBr>
                    <a:lnBlToTr>
                      <a:noFill/>
                    </a:lnBlToTr>
                    <a:noFill/>
                  </a:tcPr>
                </a:tc>
              </a:tr>
              <a:tr h="593886">
                <a:tc>
                  <a:txBody>
                    <a:bodyPr/>
                    <a:lstStyle/>
                    <a:p>
                      <a:pPr marL="0" marR="0" lvl="0" indent="0" algn="l" defTabSz="996950" rtl="0" eaLnBrk="0" fontAlgn="base" latinLnBrk="0" hangingPunct="0">
                        <a:lnSpc>
                          <a:spcPct val="100000"/>
                        </a:lnSpc>
                        <a:spcBef>
                          <a:spcPct val="20000"/>
                        </a:spcBef>
                        <a:spcAft>
                          <a:spcPct val="0"/>
                        </a:spcAft>
                        <a:buClr>
                          <a:schemeClr val="accent2"/>
                        </a:buClr>
                        <a:buSzTx/>
                        <a:buFont typeface="Wingdings" charset="0"/>
                        <a:buNone/>
                        <a:tabLst/>
                      </a:pPr>
                      <a:r>
                        <a:rPr kumimoji="0" lang="fr-FR" sz="1600" b="1" i="0" u="none" strike="noStrike" cap="none" normalizeH="0" baseline="0">
                          <a:ln>
                            <a:noFill/>
                          </a:ln>
                          <a:solidFill>
                            <a:srgbClr val="0000CC"/>
                          </a:solidFill>
                          <a:effectLst/>
                          <a:latin typeface="Arial" charset="0"/>
                          <a:ea typeface="ＭＳ Ｐゴシック" charset="0"/>
                        </a:rPr>
                        <a:t>ADEOS-1</a:t>
                      </a:r>
                      <a:endParaRPr kumimoji="0" lang="en-US" sz="1600" b="1" i="0" u="none" strike="noStrike" cap="none" normalizeH="0" baseline="0">
                        <a:ln>
                          <a:noFill/>
                        </a:ln>
                        <a:solidFill>
                          <a:srgbClr val="0000CC"/>
                        </a:solidFill>
                        <a:effectLst/>
                        <a:latin typeface="Arial" charset="0"/>
                        <a:ea typeface="ＭＳ Ｐゴシック" charset="0"/>
                      </a:endParaRPr>
                    </a:p>
                  </a:txBody>
                  <a:tcPr marL="0" marR="0" marT="58522" marB="58522"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gridSpan="2">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r>
                        <a:rPr kumimoji="0" lang="fr-FR" sz="1600" b="1" i="0" u="none" strike="noStrike" cap="none" normalizeH="0" baseline="0">
                          <a:ln>
                            <a:noFill/>
                          </a:ln>
                          <a:solidFill>
                            <a:schemeClr val="tx1"/>
                          </a:solidFill>
                          <a:effectLst/>
                          <a:latin typeface="Arial" charset="0"/>
                          <a:ea typeface="ＭＳ Ｐゴシック" charset="0"/>
                        </a:rPr>
                        <a:t>Sep 97 – Jun 98</a:t>
                      </a: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solidFill>
                      <a:srgbClr val="CC0066"/>
                    </a:solidFill>
                  </a:tcPr>
                </a:tc>
                <a:tc hMerge="1">
                  <a:txBody>
                    <a:bodyPr/>
                    <a:lstStyle/>
                    <a:p>
                      <a:endParaRPr lang="en-US"/>
                    </a:p>
                  </a:txBody>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l"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vert="eaVert" anchor="ctr" horzOverflow="overflow">
                    <a:lnL>
                      <a:noFill/>
                    </a:lnL>
                    <a:lnR>
                      <a:noFill/>
                    </a:lnR>
                    <a:lnT>
                      <a:noFill/>
                    </a:lnT>
                    <a:lnB>
                      <a:noFill/>
                    </a:lnB>
                    <a:lnTlToBr>
                      <a:noFill/>
                    </a:lnTlToBr>
                    <a:lnBlToTr>
                      <a:noFill/>
                    </a:lnBlToTr>
                    <a:noFill/>
                  </a:tcPr>
                </a:tc>
              </a:tr>
              <a:tr h="355465">
                <a:tc>
                  <a:txBody>
                    <a:bodyPr/>
                    <a:lstStyle/>
                    <a:p>
                      <a:pPr marL="0" marR="0" lvl="0" indent="0" algn="l" defTabSz="996950" rtl="0" eaLnBrk="0" fontAlgn="base" latinLnBrk="0" hangingPunct="0">
                        <a:lnSpc>
                          <a:spcPct val="100000"/>
                        </a:lnSpc>
                        <a:spcBef>
                          <a:spcPct val="20000"/>
                        </a:spcBef>
                        <a:spcAft>
                          <a:spcPct val="0"/>
                        </a:spcAft>
                        <a:buClr>
                          <a:schemeClr val="accent2"/>
                        </a:buClr>
                        <a:buSzTx/>
                        <a:buFont typeface="Wingdings" charset="0"/>
                        <a:buNone/>
                        <a:tabLst/>
                      </a:pPr>
                      <a:r>
                        <a:rPr kumimoji="0" lang="fr-FR" sz="1600" b="1" i="0" u="none" strike="noStrike" cap="none" normalizeH="0" baseline="0">
                          <a:ln>
                            <a:noFill/>
                          </a:ln>
                          <a:solidFill>
                            <a:srgbClr val="0000CC"/>
                          </a:solidFill>
                          <a:effectLst/>
                          <a:latin typeface="Arial" charset="0"/>
                          <a:ea typeface="ＭＳ Ｐゴシック" charset="0"/>
                        </a:rPr>
                        <a:t>QSCAT</a:t>
                      </a:r>
                      <a:endParaRPr kumimoji="0" lang="en-US" sz="1600" b="1" i="0" u="none" strike="noStrike" cap="none" normalizeH="0" baseline="0">
                        <a:ln>
                          <a:noFill/>
                        </a:ln>
                        <a:solidFill>
                          <a:srgbClr val="0000CC"/>
                        </a:solidFill>
                        <a:effectLst/>
                        <a:latin typeface="Arial" charset="0"/>
                        <a:ea typeface="ＭＳ Ｐゴシック" charset="0"/>
                      </a:endParaRPr>
                    </a:p>
                  </a:txBody>
                  <a:tcPr marL="0" marR="0" marT="58522" marB="58522"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gridSpan="11">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r>
                        <a:rPr kumimoji="0" lang="fr-FR" sz="1600" b="1" i="0" u="none" strike="noStrike" cap="none" normalizeH="0" baseline="0">
                          <a:ln>
                            <a:noFill/>
                          </a:ln>
                          <a:solidFill>
                            <a:schemeClr val="tx1"/>
                          </a:solidFill>
                          <a:effectLst/>
                          <a:latin typeface="Arial" charset="0"/>
                          <a:ea typeface="ＭＳ Ｐゴシック" charset="0"/>
                        </a:rPr>
                        <a:t>Jul 99 – Nov 09</a:t>
                      </a: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solidFill>
                      <a:srgbClr val="FF006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l"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vert="eaVert" anchor="ctr" horzOverflow="overflow">
                    <a:lnL>
                      <a:noFill/>
                    </a:lnL>
                    <a:lnR>
                      <a:noFill/>
                    </a:lnR>
                    <a:lnT>
                      <a:noFill/>
                    </a:lnT>
                    <a:lnB>
                      <a:noFill/>
                    </a:lnB>
                    <a:lnTlToBr>
                      <a:noFill/>
                    </a:lnTlToBr>
                    <a:lnBlToTr>
                      <a:noFill/>
                    </a:lnBlToTr>
                    <a:noFill/>
                  </a:tcPr>
                </a:tc>
              </a:tr>
              <a:tr h="593886">
                <a:tc>
                  <a:txBody>
                    <a:bodyPr/>
                    <a:lstStyle/>
                    <a:p>
                      <a:pPr marL="0" marR="0" lvl="0" indent="0" algn="l" defTabSz="996950" rtl="0" eaLnBrk="0" fontAlgn="base" latinLnBrk="0" hangingPunct="0">
                        <a:lnSpc>
                          <a:spcPct val="100000"/>
                        </a:lnSpc>
                        <a:spcBef>
                          <a:spcPct val="20000"/>
                        </a:spcBef>
                        <a:spcAft>
                          <a:spcPct val="0"/>
                        </a:spcAft>
                        <a:buClr>
                          <a:schemeClr val="accent2"/>
                        </a:buClr>
                        <a:buSzTx/>
                        <a:buFont typeface="Wingdings" charset="0"/>
                        <a:buNone/>
                        <a:tabLst/>
                      </a:pPr>
                      <a:r>
                        <a:rPr kumimoji="0" lang="fr-FR" sz="1600" b="1" i="0" u="none" strike="noStrike" cap="none" normalizeH="0" baseline="0">
                          <a:ln>
                            <a:noFill/>
                          </a:ln>
                          <a:solidFill>
                            <a:srgbClr val="0000CC"/>
                          </a:solidFill>
                          <a:effectLst/>
                          <a:latin typeface="Arial" charset="0"/>
                          <a:ea typeface="ＭＳ Ｐゴシック" charset="0"/>
                        </a:rPr>
                        <a:t>ADEOS-2</a:t>
                      </a:r>
                      <a:endParaRPr kumimoji="0" lang="en-US" sz="1600" b="1" i="0" u="none" strike="noStrike" cap="none" normalizeH="0" baseline="0">
                        <a:ln>
                          <a:noFill/>
                        </a:ln>
                        <a:solidFill>
                          <a:srgbClr val="0000CC"/>
                        </a:solidFill>
                        <a:effectLst/>
                        <a:latin typeface="Arial" charset="0"/>
                        <a:ea typeface="ＭＳ Ｐゴシック" charset="0"/>
                      </a:endParaRPr>
                    </a:p>
                  </a:txBody>
                  <a:tcPr marL="0" marR="0" marT="58522" marB="58522"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gridSpan="2">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r>
                        <a:rPr kumimoji="0" lang="fr-FR" sz="1600" b="1" i="0" u="none" strike="noStrike" cap="none" normalizeH="0" baseline="0">
                          <a:ln>
                            <a:noFill/>
                          </a:ln>
                          <a:solidFill>
                            <a:schemeClr val="tx1"/>
                          </a:solidFill>
                          <a:effectLst/>
                          <a:latin typeface="Arial" charset="0"/>
                          <a:ea typeface="ＭＳ Ｐゴシック" charset="0"/>
                        </a:rPr>
                        <a:t>Dec 02 – Jul 03</a:t>
                      </a: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solidFill>
                      <a:srgbClr val="FF6699"/>
                    </a:solidFill>
                  </a:tcPr>
                </a:tc>
                <a:tc hMerge="1">
                  <a:txBody>
                    <a:bodyPr/>
                    <a:lstStyle/>
                    <a:p>
                      <a:endParaRPr lang="en-US"/>
                    </a:p>
                  </a:txBody>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l"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vert="eaVert" anchor="ctr" horzOverflow="overflow">
                    <a:lnL>
                      <a:noFill/>
                    </a:lnL>
                    <a:lnR>
                      <a:noFill/>
                    </a:lnR>
                    <a:lnT>
                      <a:noFill/>
                    </a:lnT>
                    <a:lnB>
                      <a:noFill/>
                    </a:lnB>
                    <a:lnTlToBr>
                      <a:noFill/>
                    </a:lnTlToBr>
                    <a:lnBlToTr>
                      <a:noFill/>
                    </a:lnBlToTr>
                    <a:noFill/>
                  </a:tcPr>
                </a:tc>
              </a:tr>
              <a:tr h="355465">
                <a:tc>
                  <a:txBody>
                    <a:bodyPr/>
                    <a:lstStyle/>
                    <a:p>
                      <a:pPr marL="0" marR="0" lvl="0" indent="0" algn="l" defTabSz="996950" rtl="0" eaLnBrk="0" fontAlgn="base" latinLnBrk="0" hangingPunct="0">
                        <a:lnSpc>
                          <a:spcPct val="100000"/>
                        </a:lnSpc>
                        <a:spcBef>
                          <a:spcPct val="20000"/>
                        </a:spcBef>
                        <a:spcAft>
                          <a:spcPct val="0"/>
                        </a:spcAft>
                        <a:buClr>
                          <a:schemeClr val="accent2"/>
                        </a:buClr>
                        <a:buSzTx/>
                        <a:buFont typeface="Wingdings" charset="0"/>
                        <a:buNone/>
                        <a:tabLst/>
                      </a:pPr>
                      <a:r>
                        <a:rPr kumimoji="0" lang="fr-FR" sz="1600" b="1" i="0" u="none" strike="noStrike" cap="none" normalizeH="0" baseline="0">
                          <a:ln>
                            <a:noFill/>
                          </a:ln>
                          <a:solidFill>
                            <a:srgbClr val="0000CC"/>
                          </a:solidFill>
                          <a:effectLst/>
                          <a:latin typeface="Arial" charset="0"/>
                          <a:ea typeface="ＭＳ Ｐゴシック" charset="0"/>
                        </a:rPr>
                        <a:t>METOP</a:t>
                      </a:r>
                      <a:endParaRPr kumimoji="0" lang="en-US" sz="1600" b="1" i="0" u="none" strike="noStrike" cap="none" normalizeH="0" baseline="0">
                        <a:ln>
                          <a:noFill/>
                        </a:ln>
                        <a:solidFill>
                          <a:srgbClr val="0000CC"/>
                        </a:solidFill>
                        <a:effectLst/>
                        <a:latin typeface="Arial" charset="0"/>
                        <a:ea typeface="ＭＳ Ｐゴシック" charset="0"/>
                      </a:endParaRPr>
                    </a:p>
                  </a:txBody>
                  <a:tcPr marL="0" marR="0" marT="58522" marB="58522"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gridSpan="6">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r>
                        <a:rPr kumimoji="0" lang="fr-FR" sz="1600" b="1" i="0" u="none" strike="noStrike" cap="none" normalizeH="0" baseline="0">
                          <a:ln>
                            <a:noFill/>
                          </a:ln>
                          <a:solidFill>
                            <a:schemeClr val="tx1"/>
                          </a:solidFill>
                          <a:effectLst/>
                          <a:latin typeface="Arial" charset="0"/>
                          <a:ea typeface="ＭＳ Ｐゴシック" charset="0"/>
                        </a:rPr>
                        <a:t>Dec 06 - Present</a:t>
                      </a: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solidFill>
                      <a:srgbClr val="FF993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55465">
                <a:tc>
                  <a:txBody>
                    <a:bodyPr/>
                    <a:lstStyle/>
                    <a:p>
                      <a:pPr marL="0" marR="0" lvl="0" indent="0" algn="l" defTabSz="996950" rtl="0" eaLnBrk="0" fontAlgn="base" latinLnBrk="0" hangingPunct="0">
                        <a:lnSpc>
                          <a:spcPct val="100000"/>
                        </a:lnSpc>
                        <a:spcBef>
                          <a:spcPct val="20000"/>
                        </a:spcBef>
                        <a:spcAft>
                          <a:spcPct val="0"/>
                        </a:spcAft>
                        <a:buClr>
                          <a:schemeClr val="accent2"/>
                        </a:buClr>
                        <a:buSzTx/>
                        <a:buFont typeface="Wingdings" charset="0"/>
                        <a:buNone/>
                        <a:tabLst/>
                      </a:pPr>
                      <a:r>
                        <a:rPr kumimoji="0" lang="fr-FR" sz="1400" b="1" i="0" u="none" strike="noStrike" cap="none" normalizeH="0" baseline="0">
                          <a:ln>
                            <a:noFill/>
                          </a:ln>
                          <a:solidFill>
                            <a:srgbClr val="0000CC"/>
                          </a:solidFill>
                          <a:effectLst/>
                          <a:latin typeface="Arial" charset="0"/>
                          <a:ea typeface="ＭＳ Ｐゴシック" charset="0"/>
                        </a:rPr>
                        <a:t>OCEANSAT</a:t>
                      </a:r>
                      <a:endParaRPr kumimoji="0" lang="en-US" sz="1400" b="1" i="0" u="none" strike="noStrike" cap="none" normalizeH="0" baseline="0">
                        <a:ln>
                          <a:noFill/>
                        </a:ln>
                        <a:solidFill>
                          <a:srgbClr val="0000CC"/>
                        </a:solidFill>
                        <a:effectLst/>
                        <a:latin typeface="Arial" charset="0"/>
                        <a:ea typeface="ＭＳ Ｐゴシック" charset="0"/>
                      </a:endParaRPr>
                    </a:p>
                  </a:txBody>
                  <a:tcPr marL="0" marR="0" marT="58522" marB="58522"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gridSpan="3">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r>
                        <a:rPr kumimoji="0" lang="fr-FR" sz="1600" b="1" i="0" u="none" strike="noStrike" cap="none" normalizeH="0" baseline="0">
                          <a:ln>
                            <a:noFill/>
                          </a:ln>
                          <a:solidFill>
                            <a:schemeClr val="tx1"/>
                          </a:solidFill>
                          <a:effectLst/>
                          <a:latin typeface="Arial" charset="0"/>
                          <a:ea typeface="ＭＳ Ｐゴシック" charset="0"/>
                        </a:rPr>
                        <a:t>Dec 09 - Present</a:t>
                      </a: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solidFill>
                      <a:srgbClr val="D60093"/>
                    </a:solidFill>
                  </a:tcPr>
                </a:tc>
                <a:tc hMerge="1">
                  <a:txBody>
                    <a:bodyPr/>
                    <a:lstStyle/>
                    <a:p>
                      <a:endParaRPr lang="en-US"/>
                    </a:p>
                  </a:txBody>
                  <a:tcPr/>
                </a:tc>
                <a:tc hMerge="1">
                  <a:txBody>
                    <a:bodyPr/>
                    <a:lstStyle/>
                    <a:p>
                      <a:endParaRPr lang="en-US"/>
                    </a:p>
                  </a:txBody>
                  <a:tcPr/>
                </a:tc>
              </a:tr>
              <a:tr h="355465">
                <a:tc>
                  <a:txBody>
                    <a:bodyPr/>
                    <a:lstStyle/>
                    <a:p>
                      <a:pPr marL="0" marR="0" lvl="0" indent="0" algn="l" defTabSz="996950" rtl="0" eaLnBrk="0" fontAlgn="base" latinLnBrk="0" hangingPunct="0">
                        <a:lnSpc>
                          <a:spcPct val="100000"/>
                        </a:lnSpc>
                        <a:spcBef>
                          <a:spcPct val="20000"/>
                        </a:spcBef>
                        <a:spcAft>
                          <a:spcPct val="0"/>
                        </a:spcAft>
                        <a:buClr>
                          <a:schemeClr val="accent2"/>
                        </a:buClr>
                        <a:buSzTx/>
                        <a:buFont typeface="Wingdings" charset="0"/>
                        <a:buNone/>
                        <a:tabLst/>
                      </a:pPr>
                      <a:r>
                        <a:rPr kumimoji="0" lang="fr-FR" sz="1600" b="1" i="0" u="none" strike="noStrike" cap="none" normalizeH="0" baseline="0">
                          <a:ln>
                            <a:noFill/>
                          </a:ln>
                          <a:solidFill>
                            <a:srgbClr val="0000CC"/>
                          </a:solidFill>
                          <a:effectLst/>
                          <a:latin typeface="Arial" charset="0"/>
                          <a:ea typeface="ＭＳ Ｐゴシック" charset="0"/>
                        </a:rPr>
                        <a:t>WindSat</a:t>
                      </a:r>
                      <a:endParaRPr kumimoji="0" lang="en-US" sz="1600" b="1" i="0" u="none" strike="noStrike" cap="none" normalizeH="0" baseline="0">
                        <a:ln>
                          <a:noFill/>
                        </a:ln>
                        <a:solidFill>
                          <a:srgbClr val="0000CC"/>
                        </a:solidFill>
                        <a:effectLst/>
                        <a:latin typeface="Arial" charset="0"/>
                        <a:ea typeface="ＭＳ Ｐゴシック" charset="0"/>
                      </a:endParaRPr>
                    </a:p>
                  </a:txBody>
                  <a:tcPr marL="0" marR="0" marT="58522" marB="58522"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gridSpan="9">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r>
                        <a:rPr kumimoji="0" lang="fr-FR" sz="1600" b="1" i="0" u="none" strike="noStrike" cap="none" normalizeH="0" baseline="0">
                          <a:ln>
                            <a:noFill/>
                          </a:ln>
                          <a:solidFill>
                            <a:schemeClr val="tx1"/>
                          </a:solidFill>
                          <a:effectLst/>
                          <a:latin typeface="Arial" charset="0"/>
                          <a:ea typeface="ＭＳ Ｐゴシック" charset="0"/>
                        </a:rPr>
                        <a:t>Feb 03 - Present</a:t>
                      </a: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solidFill>
                      <a:srgbClr val="FFCC9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55465">
                <a:tc>
                  <a:txBody>
                    <a:bodyPr/>
                    <a:lstStyle/>
                    <a:p>
                      <a:pPr marL="0" marR="0" lvl="0" indent="0" algn="l" defTabSz="996950" rtl="0" eaLnBrk="0" fontAlgn="base" latinLnBrk="0" hangingPunct="0">
                        <a:lnSpc>
                          <a:spcPct val="100000"/>
                        </a:lnSpc>
                        <a:spcBef>
                          <a:spcPct val="20000"/>
                        </a:spcBef>
                        <a:spcAft>
                          <a:spcPct val="0"/>
                        </a:spcAft>
                        <a:buClr>
                          <a:schemeClr val="accent2"/>
                        </a:buClr>
                        <a:buSzTx/>
                        <a:buFont typeface="Wingdings" charset="0"/>
                        <a:buNone/>
                        <a:tabLst/>
                      </a:pPr>
                      <a:r>
                        <a:rPr kumimoji="0" lang="fr-FR" sz="1600" b="1" i="0" u="none" strike="noStrike" cap="none" normalizeH="0" baseline="0">
                          <a:ln>
                            <a:noFill/>
                          </a:ln>
                          <a:solidFill>
                            <a:schemeClr val="tx1"/>
                          </a:solidFill>
                          <a:effectLst/>
                          <a:latin typeface="Arial" charset="0"/>
                          <a:ea typeface="ＭＳ Ｐゴシック" charset="0"/>
                        </a:rPr>
                        <a:t>SSM/I 10</a:t>
                      </a: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horzOverflow="overflow">
                    <a:lnL>
                      <a:noFill/>
                    </a:lnL>
                    <a:lnR>
                      <a:noFill/>
                    </a:lnR>
                    <a:lnT>
                      <a:noFill/>
                    </a:lnT>
                    <a:lnB>
                      <a:noFill/>
                    </a:lnB>
                    <a:lnTlToBr>
                      <a:noFill/>
                    </a:lnTlToBr>
                    <a:lnBlToTr>
                      <a:noFill/>
                    </a:lnBlToTr>
                    <a:noFill/>
                  </a:tcPr>
                </a:tc>
                <a:tc gridSpan="6">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r>
                        <a:rPr kumimoji="0" lang="en-US" sz="1600" b="1" i="0" u="none" strike="noStrike" cap="none" normalizeH="0" baseline="0">
                          <a:ln>
                            <a:noFill/>
                          </a:ln>
                          <a:solidFill>
                            <a:schemeClr val="tx1"/>
                          </a:solidFill>
                          <a:effectLst/>
                          <a:latin typeface="Times New Roman" charset="0"/>
                          <a:ea typeface="ＭＳ Ｐゴシック" charset="0"/>
                        </a:rPr>
                        <a:t>Dec</a:t>
                      </a:r>
                      <a:r>
                        <a:rPr kumimoji="0" lang="fr-FR" sz="1600" b="1" i="0" u="none" strike="noStrike" cap="none" normalizeH="0" baseline="0">
                          <a:ln>
                            <a:noFill/>
                          </a:ln>
                          <a:solidFill>
                            <a:schemeClr val="tx1"/>
                          </a:solidFill>
                          <a:effectLst/>
                          <a:latin typeface="Times New Roman" charset="0"/>
                          <a:ea typeface="ＭＳ Ｐゴシック" charset="0"/>
                        </a:rPr>
                        <a:t> 9</a:t>
                      </a:r>
                      <a:r>
                        <a:rPr kumimoji="0" lang="en-US" sz="1600" b="1" i="0" u="none" strike="noStrike" cap="none" normalizeH="0" baseline="0">
                          <a:ln>
                            <a:noFill/>
                          </a:ln>
                          <a:solidFill>
                            <a:schemeClr val="tx1"/>
                          </a:solidFill>
                          <a:effectLst/>
                          <a:latin typeface="Times New Roman" charset="0"/>
                          <a:ea typeface="ＭＳ Ｐゴシック" charset="0"/>
                        </a:rPr>
                        <a:t>0</a:t>
                      </a:r>
                      <a:r>
                        <a:rPr kumimoji="0" lang="fr-FR" sz="1600" b="1" i="0" u="none" strike="noStrike" cap="none" normalizeH="0" baseline="0">
                          <a:ln>
                            <a:noFill/>
                          </a:ln>
                          <a:solidFill>
                            <a:schemeClr val="tx1"/>
                          </a:solidFill>
                          <a:effectLst/>
                          <a:latin typeface="Times New Roman" charset="0"/>
                          <a:ea typeface="ＭＳ Ｐゴシック" charset="0"/>
                        </a:rPr>
                        <a:t> </a:t>
                      </a:r>
                      <a:r>
                        <a:rPr kumimoji="0" lang="en-US" sz="1600" b="1" i="0" u="none" strike="noStrike" cap="none" normalizeH="0" baseline="0">
                          <a:ln>
                            <a:noFill/>
                          </a:ln>
                          <a:solidFill>
                            <a:schemeClr val="tx1"/>
                          </a:solidFill>
                          <a:effectLst/>
                          <a:latin typeface="Times New Roman" charset="0"/>
                          <a:ea typeface="ＭＳ Ｐゴシック" charset="0"/>
                        </a:rPr>
                        <a:t>–</a:t>
                      </a:r>
                      <a:r>
                        <a:rPr kumimoji="0" lang="fr-FR" sz="1600" b="1" i="0" u="none" strike="noStrike" cap="none" normalizeH="0" baseline="0">
                          <a:ln>
                            <a:noFill/>
                          </a:ln>
                          <a:solidFill>
                            <a:schemeClr val="tx1"/>
                          </a:solidFill>
                          <a:effectLst/>
                          <a:latin typeface="Times New Roman" charset="0"/>
                          <a:ea typeface="ＭＳ Ｐゴシック" charset="0"/>
                        </a:rPr>
                        <a:t> </a:t>
                      </a:r>
                      <a:r>
                        <a:rPr kumimoji="0" lang="en-US" sz="1600" b="1" i="0" u="none" strike="noStrike" cap="none" normalizeH="0" baseline="0">
                          <a:ln>
                            <a:noFill/>
                          </a:ln>
                          <a:solidFill>
                            <a:schemeClr val="tx1"/>
                          </a:solidFill>
                          <a:effectLst/>
                          <a:latin typeface="Times New Roman" charset="0"/>
                          <a:ea typeface="ＭＳ Ｐゴシック" charset="0"/>
                        </a:rPr>
                        <a:t>Nov</a:t>
                      </a:r>
                      <a:r>
                        <a:rPr kumimoji="0" lang="fr-FR" sz="1600" b="1" i="0" u="none" strike="noStrike" cap="none" normalizeH="0" baseline="0">
                          <a:ln>
                            <a:noFill/>
                          </a:ln>
                          <a:solidFill>
                            <a:schemeClr val="tx1"/>
                          </a:solidFill>
                          <a:effectLst/>
                          <a:latin typeface="Times New Roman" charset="0"/>
                          <a:ea typeface="ＭＳ Ｐゴシック" charset="0"/>
                        </a:rPr>
                        <a:t> </a:t>
                      </a:r>
                      <a:r>
                        <a:rPr kumimoji="0" lang="en-US" sz="1600" b="1" i="0" u="none" strike="noStrike" cap="none" normalizeH="0" baseline="0">
                          <a:ln>
                            <a:noFill/>
                          </a:ln>
                          <a:solidFill>
                            <a:schemeClr val="tx1"/>
                          </a:solidFill>
                          <a:effectLst/>
                          <a:latin typeface="Times New Roman" charset="0"/>
                          <a:ea typeface="ＭＳ Ｐゴシック" charset="0"/>
                        </a:rPr>
                        <a:t>97</a:t>
                      </a:r>
                    </a:p>
                  </a:txBody>
                  <a:tcPr marL="0" marR="0" marT="58522" marB="58522" anchor="ctr" horzOverflow="overflow">
                    <a:lnL>
                      <a:noFill/>
                    </a:lnL>
                    <a:lnR>
                      <a:noFill/>
                    </a:lnR>
                    <a:lnT>
                      <a:noFill/>
                    </a:lnT>
                    <a:lnB>
                      <a:noFill/>
                    </a:lnB>
                    <a:lnTlToBr>
                      <a:noFill/>
                    </a:lnTlToBr>
                    <a:lnBlToTr>
                      <a:noFill/>
                    </a:lnBlToTr>
                    <a:solidFill>
                      <a:srgbClr val="FFFF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l"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vert="eaVert" anchor="ctr" horzOverflow="overflow">
                    <a:lnL>
                      <a:noFill/>
                    </a:lnL>
                    <a:lnR>
                      <a:noFill/>
                    </a:lnR>
                    <a:lnT>
                      <a:noFill/>
                    </a:lnT>
                    <a:lnB>
                      <a:noFill/>
                    </a:lnB>
                    <a:lnTlToBr>
                      <a:noFill/>
                    </a:lnTlToBr>
                    <a:lnBlToTr>
                      <a:noFill/>
                    </a:lnBlToTr>
                    <a:noFill/>
                  </a:tcPr>
                </a:tc>
              </a:tr>
              <a:tr h="355465">
                <a:tc>
                  <a:txBody>
                    <a:bodyPr/>
                    <a:lstStyle/>
                    <a:p>
                      <a:pPr marL="0" marR="0" lvl="0" indent="0" algn="l" defTabSz="996950" rtl="0" eaLnBrk="0" fontAlgn="base" latinLnBrk="0" hangingPunct="0">
                        <a:lnSpc>
                          <a:spcPct val="100000"/>
                        </a:lnSpc>
                        <a:spcBef>
                          <a:spcPct val="20000"/>
                        </a:spcBef>
                        <a:spcAft>
                          <a:spcPct val="0"/>
                        </a:spcAft>
                        <a:buClr>
                          <a:schemeClr val="accent2"/>
                        </a:buClr>
                        <a:buSzTx/>
                        <a:buFont typeface="Wingdings" charset="0"/>
                        <a:buNone/>
                        <a:tabLst/>
                      </a:pPr>
                      <a:r>
                        <a:rPr kumimoji="0" lang="fr-FR" sz="1600" b="1" i="0" u="none" strike="noStrike" cap="none" normalizeH="0" baseline="0">
                          <a:ln>
                            <a:noFill/>
                          </a:ln>
                          <a:solidFill>
                            <a:schemeClr val="tx1"/>
                          </a:solidFill>
                          <a:effectLst/>
                          <a:latin typeface="Arial" charset="0"/>
                          <a:ea typeface="ＭＳ Ｐゴシック" charset="0"/>
                        </a:rPr>
                        <a:t>SSM/I 11</a:t>
                      </a: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horzOverflow="overflow">
                    <a:lnL>
                      <a:noFill/>
                    </a:lnL>
                    <a:lnR>
                      <a:noFill/>
                    </a:lnR>
                    <a:lnT>
                      <a:noFill/>
                    </a:lnT>
                    <a:lnB>
                      <a:noFill/>
                    </a:lnB>
                    <a:lnTlToBr>
                      <a:noFill/>
                    </a:lnTlToBr>
                    <a:lnBlToTr>
                      <a:noFill/>
                    </a:lnBlToTr>
                    <a:noFill/>
                  </a:tcPr>
                </a:tc>
                <a:tc gridSpan="9">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r>
                        <a:rPr kumimoji="0" lang="en-US" sz="1600" b="1" i="0" u="none" strike="noStrike" cap="none" normalizeH="0" baseline="0">
                          <a:ln>
                            <a:noFill/>
                          </a:ln>
                          <a:solidFill>
                            <a:schemeClr val="tx1"/>
                          </a:solidFill>
                          <a:effectLst/>
                          <a:latin typeface="Times New Roman" charset="0"/>
                          <a:ea typeface="ＭＳ Ｐゴシック" charset="0"/>
                        </a:rPr>
                        <a:t>Dec</a:t>
                      </a:r>
                      <a:r>
                        <a:rPr kumimoji="0" lang="fr-FR" sz="1600" b="1" i="0" u="none" strike="noStrike" cap="none" normalizeH="0" baseline="0">
                          <a:ln>
                            <a:noFill/>
                          </a:ln>
                          <a:solidFill>
                            <a:schemeClr val="tx1"/>
                          </a:solidFill>
                          <a:effectLst/>
                          <a:latin typeface="Times New Roman" charset="0"/>
                          <a:ea typeface="ＭＳ Ｐゴシック" charset="0"/>
                        </a:rPr>
                        <a:t> </a:t>
                      </a:r>
                      <a:r>
                        <a:rPr kumimoji="0" lang="en-US" sz="1600" b="1" i="0" u="none" strike="noStrike" cap="none" normalizeH="0" baseline="0">
                          <a:ln>
                            <a:noFill/>
                          </a:ln>
                          <a:solidFill>
                            <a:schemeClr val="tx1"/>
                          </a:solidFill>
                          <a:effectLst/>
                          <a:latin typeface="Times New Roman" charset="0"/>
                          <a:ea typeface="ＭＳ Ｐゴシック" charset="0"/>
                        </a:rPr>
                        <a:t>91 –</a:t>
                      </a:r>
                      <a:r>
                        <a:rPr kumimoji="0" lang="fr-FR" sz="1600" b="1" i="0" u="none" strike="noStrike" cap="none" normalizeH="0" baseline="0">
                          <a:ln>
                            <a:noFill/>
                          </a:ln>
                          <a:solidFill>
                            <a:schemeClr val="tx1"/>
                          </a:solidFill>
                          <a:effectLst/>
                          <a:latin typeface="Times New Roman" charset="0"/>
                          <a:ea typeface="ＭＳ Ｐゴシック" charset="0"/>
                        </a:rPr>
                        <a:t> </a:t>
                      </a:r>
                      <a:r>
                        <a:rPr kumimoji="0" lang="en-US" sz="1600" b="1" i="0" u="none" strike="noStrike" cap="none" normalizeH="0" baseline="0">
                          <a:ln>
                            <a:noFill/>
                          </a:ln>
                          <a:solidFill>
                            <a:schemeClr val="tx1"/>
                          </a:solidFill>
                          <a:effectLst/>
                          <a:latin typeface="Times New Roman" charset="0"/>
                          <a:ea typeface="ＭＳ Ｐゴシック" charset="0"/>
                        </a:rPr>
                        <a:t>May</a:t>
                      </a:r>
                      <a:r>
                        <a:rPr kumimoji="0" lang="fr-FR" sz="1600" b="1" i="0" u="none" strike="noStrike" cap="none" normalizeH="0" baseline="0">
                          <a:ln>
                            <a:noFill/>
                          </a:ln>
                          <a:solidFill>
                            <a:schemeClr val="tx1"/>
                          </a:solidFill>
                          <a:effectLst/>
                          <a:latin typeface="Times New Roman" charset="0"/>
                          <a:ea typeface="ＭＳ Ｐゴシック" charset="0"/>
                        </a:rPr>
                        <a:t> </a:t>
                      </a:r>
                      <a:r>
                        <a:rPr kumimoji="0" lang="en-US" sz="1600" b="1" i="0" u="none" strike="noStrike" cap="none" normalizeH="0" baseline="0">
                          <a:ln>
                            <a:noFill/>
                          </a:ln>
                          <a:solidFill>
                            <a:schemeClr val="tx1"/>
                          </a:solidFill>
                          <a:effectLst/>
                          <a:latin typeface="Times New Roman" charset="0"/>
                          <a:ea typeface="ＭＳ Ｐゴシック" charset="0"/>
                        </a:rPr>
                        <a:t>00</a:t>
                      </a:r>
                    </a:p>
                  </a:txBody>
                  <a:tcPr marL="0" marR="0" marT="58522" marB="58522" anchor="ctr" horzOverflow="overflow">
                    <a:lnL>
                      <a:noFill/>
                    </a:lnL>
                    <a:lnR>
                      <a:noFill/>
                    </a:lnR>
                    <a:lnT>
                      <a:noFill/>
                    </a:lnT>
                    <a:lnB>
                      <a:noFill/>
                    </a:lnB>
                    <a:lnTlToBr>
                      <a:noFill/>
                    </a:lnTlToBr>
                    <a:lnBlToTr>
                      <a:noFill/>
                    </a:lnBlToTr>
                    <a:solidFill>
                      <a:srgbClr val="FFFF9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l"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vert="eaVert" anchor="ctr" horzOverflow="overflow">
                    <a:lnL>
                      <a:noFill/>
                    </a:lnL>
                    <a:lnR>
                      <a:noFill/>
                    </a:lnR>
                    <a:lnT>
                      <a:noFill/>
                    </a:lnT>
                    <a:lnB>
                      <a:noFill/>
                    </a:lnB>
                    <a:lnTlToBr>
                      <a:noFill/>
                    </a:lnTlToBr>
                    <a:lnBlToTr>
                      <a:noFill/>
                    </a:lnBlToTr>
                    <a:noFill/>
                  </a:tcPr>
                </a:tc>
              </a:tr>
              <a:tr h="355465">
                <a:tc>
                  <a:txBody>
                    <a:bodyPr/>
                    <a:lstStyle/>
                    <a:p>
                      <a:pPr marL="0" marR="0" lvl="0" indent="0" algn="l" defTabSz="996950" rtl="0" eaLnBrk="0" fontAlgn="base" latinLnBrk="0" hangingPunct="0">
                        <a:lnSpc>
                          <a:spcPct val="100000"/>
                        </a:lnSpc>
                        <a:spcBef>
                          <a:spcPct val="20000"/>
                        </a:spcBef>
                        <a:spcAft>
                          <a:spcPct val="0"/>
                        </a:spcAft>
                        <a:buClr>
                          <a:schemeClr val="accent2"/>
                        </a:buClr>
                        <a:buSzTx/>
                        <a:buFont typeface="Wingdings" charset="0"/>
                        <a:buNone/>
                        <a:tabLst/>
                      </a:pPr>
                      <a:r>
                        <a:rPr kumimoji="0" lang="fr-FR" sz="1600" b="1" i="0" u="none" strike="noStrike" cap="none" normalizeH="0" baseline="0">
                          <a:ln>
                            <a:noFill/>
                          </a:ln>
                          <a:solidFill>
                            <a:schemeClr val="tx1"/>
                          </a:solidFill>
                          <a:effectLst/>
                          <a:latin typeface="Arial" charset="0"/>
                          <a:ea typeface="ＭＳ Ｐゴシック" charset="0"/>
                        </a:rPr>
                        <a:t>SSM/I 13</a:t>
                      </a: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gridSpan="15">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r>
                        <a:rPr kumimoji="0" lang="en-US" sz="1600" b="1" i="0" u="none" strike="noStrike" cap="none" normalizeH="0" baseline="0">
                          <a:ln>
                            <a:noFill/>
                          </a:ln>
                          <a:solidFill>
                            <a:schemeClr val="tx1"/>
                          </a:solidFill>
                          <a:effectLst/>
                          <a:latin typeface="Times New Roman" charset="0"/>
                          <a:ea typeface="ＭＳ Ｐゴシック" charset="0"/>
                        </a:rPr>
                        <a:t>May</a:t>
                      </a:r>
                      <a:r>
                        <a:rPr kumimoji="0" lang="fr-FR" sz="1600" b="1" i="0" u="none" strike="noStrike" cap="none" normalizeH="0" baseline="0">
                          <a:ln>
                            <a:noFill/>
                          </a:ln>
                          <a:solidFill>
                            <a:schemeClr val="tx1"/>
                          </a:solidFill>
                          <a:effectLst/>
                          <a:latin typeface="Times New Roman" charset="0"/>
                          <a:ea typeface="ＭＳ Ｐゴシック" charset="0"/>
                        </a:rPr>
                        <a:t>  </a:t>
                      </a:r>
                      <a:r>
                        <a:rPr kumimoji="0" lang="en-US" sz="1600" b="1" i="0" u="none" strike="noStrike" cap="none" normalizeH="0" baseline="0">
                          <a:ln>
                            <a:noFill/>
                          </a:ln>
                          <a:solidFill>
                            <a:schemeClr val="tx1"/>
                          </a:solidFill>
                          <a:effectLst/>
                          <a:latin typeface="Times New Roman" charset="0"/>
                          <a:ea typeface="ＭＳ Ｐゴシック" charset="0"/>
                        </a:rPr>
                        <a:t>95</a:t>
                      </a:r>
                      <a:r>
                        <a:rPr kumimoji="0" lang="fr-FR" sz="1600" b="1" i="0" u="none" strike="noStrike" cap="none" normalizeH="0" baseline="0">
                          <a:ln>
                            <a:noFill/>
                          </a:ln>
                          <a:solidFill>
                            <a:schemeClr val="tx1"/>
                          </a:solidFill>
                          <a:effectLst/>
                          <a:latin typeface="Times New Roman" charset="0"/>
                          <a:ea typeface="ＭＳ Ｐゴシック" charset="0"/>
                        </a:rPr>
                        <a:t> – Nov 09</a:t>
                      </a:r>
                      <a:endParaRPr kumimoji="0" lang="en-US" sz="1600" b="1" i="0" u="none" strike="noStrike" cap="none" normalizeH="0" baseline="0">
                        <a:ln>
                          <a:noFill/>
                        </a:ln>
                        <a:solidFill>
                          <a:schemeClr val="tx1"/>
                        </a:solidFill>
                        <a:effectLst/>
                        <a:latin typeface="Times New Roman" charset="0"/>
                        <a:ea typeface="ＭＳ Ｐゴシック" charset="0"/>
                      </a:endParaRPr>
                    </a:p>
                  </a:txBody>
                  <a:tcPr marL="0" marR="0" marT="58522" marB="58522" anchor="ctr" horzOverflow="overflow">
                    <a:lnL>
                      <a:noFill/>
                    </a:lnL>
                    <a:lnR>
                      <a:noFill/>
                    </a:lnR>
                    <a:lnT>
                      <a:noFill/>
                    </a:lnT>
                    <a:lnB>
                      <a:noFill/>
                    </a:lnB>
                    <a:lnTlToBr>
                      <a:noFill/>
                    </a:lnTlToBr>
                    <a:lnBlToTr>
                      <a:noFill/>
                    </a:lnBlToTr>
                    <a:solidFill>
                      <a:srgbClr val="99FF3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l"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vert="eaVert" anchor="ctr" horzOverflow="overflow">
                    <a:lnL>
                      <a:noFill/>
                    </a:lnL>
                    <a:lnR>
                      <a:noFill/>
                    </a:lnR>
                    <a:lnT>
                      <a:noFill/>
                    </a:lnT>
                    <a:lnB>
                      <a:noFill/>
                    </a:lnB>
                    <a:lnTlToBr>
                      <a:noFill/>
                    </a:lnTlToBr>
                    <a:lnBlToTr>
                      <a:noFill/>
                    </a:lnBlToTr>
                    <a:noFill/>
                  </a:tcPr>
                </a:tc>
              </a:tr>
              <a:tr h="355465">
                <a:tc>
                  <a:txBody>
                    <a:bodyPr/>
                    <a:lstStyle/>
                    <a:p>
                      <a:pPr marL="0" marR="0" lvl="0" indent="0" algn="l" defTabSz="996950" rtl="0" eaLnBrk="0" fontAlgn="base" latinLnBrk="0" hangingPunct="0">
                        <a:lnSpc>
                          <a:spcPct val="100000"/>
                        </a:lnSpc>
                        <a:spcBef>
                          <a:spcPct val="20000"/>
                        </a:spcBef>
                        <a:spcAft>
                          <a:spcPct val="0"/>
                        </a:spcAft>
                        <a:buClr>
                          <a:schemeClr val="accent2"/>
                        </a:buClr>
                        <a:buSzTx/>
                        <a:buFont typeface="Wingdings" charset="0"/>
                        <a:buNone/>
                        <a:tabLst/>
                      </a:pPr>
                      <a:r>
                        <a:rPr kumimoji="0" lang="fr-FR" sz="1600" b="1" i="0" u="none" strike="noStrike" cap="none" normalizeH="0" baseline="0">
                          <a:ln>
                            <a:noFill/>
                          </a:ln>
                          <a:solidFill>
                            <a:schemeClr val="tx1"/>
                          </a:solidFill>
                          <a:effectLst/>
                          <a:latin typeface="Arial" charset="0"/>
                          <a:ea typeface="ＭＳ Ｐゴシック" charset="0"/>
                        </a:rPr>
                        <a:t>SSM/I 14</a:t>
                      </a: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gridSpan="12">
                  <a:txBody>
                    <a:bodyPr/>
                    <a:lstStyle/>
                    <a:p>
                      <a:pPr marL="0" marR="0" lvl="0" indent="0" algn="ctr" defTabSz="99695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Times New Roman" charset="0"/>
                          <a:ea typeface="ＭＳ Ｐゴシック" charset="0"/>
                        </a:rPr>
                        <a:t>May</a:t>
                      </a:r>
                      <a:r>
                        <a:rPr kumimoji="0" lang="fr-FR" sz="1600" b="1" i="0" u="none" strike="noStrike" cap="none" normalizeH="0" baseline="0">
                          <a:ln>
                            <a:noFill/>
                          </a:ln>
                          <a:solidFill>
                            <a:schemeClr val="tx1"/>
                          </a:solidFill>
                          <a:effectLst/>
                          <a:latin typeface="Times New Roman" charset="0"/>
                          <a:ea typeface="ＭＳ Ｐゴシック" charset="0"/>
                        </a:rPr>
                        <a:t> </a:t>
                      </a:r>
                      <a:r>
                        <a:rPr kumimoji="0" lang="en-US" sz="1600" b="1" i="0" u="none" strike="noStrike" cap="none" normalizeH="0" baseline="0">
                          <a:ln>
                            <a:noFill/>
                          </a:ln>
                          <a:solidFill>
                            <a:schemeClr val="tx1"/>
                          </a:solidFill>
                          <a:effectLst/>
                          <a:latin typeface="Times New Roman" charset="0"/>
                          <a:ea typeface="ＭＳ Ｐゴシック" charset="0"/>
                        </a:rPr>
                        <a:t>97-</a:t>
                      </a:r>
                      <a:r>
                        <a:rPr kumimoji="0" lang="fr-FR" sz="1600" b="1" i="0" u="none" strike="noStrike" cap="none" normalizeH="0" baseline="0">
                          <a:ln>
                            <a:noFill/>
                          </a:ln>
                          <a:solidFill>
                            <a:schemeClr val="tx1"/>
                          </a:solidFill>
                          <a:effectLst/>
                          <a:latin typeface="Times New Roman" charset="0"/>
                          <a:ea typeface="ＭＳ Ｐゴシック" charset="0"/>
                        </a:rPr>
                        <a:t> </a:t>
                      </a:r>
                      <a:r>
                        <a:rPr kumimoji="0" lang="en-US" sz="1600" b="1" i="0" u="none" strike="noStrike" cap="none" normalizeH="0" baseline="0">
                          <a:ln>
                            <a:noFill/>
                          </a:ln>
                          <a:solidFill>
                            <a:schemeClr val="tx1"/>
                          </a:solidFill>
                          <a:effectLst/>
                          <a:latin typeface="Times New Roman" charset="0"/>
                          <a:ea typeface="ＭＳ Ｐゴシック" charset="0"/>
                        </a:rPr>
                        <a:t>Aug</a:t>
                      </a:r>
                      <a:r>
                        <a:rPr kumimoji="0" lang="fr-FR" sz="1600" b="1" i="0" u="none" strike="noStrike" cap="none" normalizeH="0" baseline="0">
                          <a:ln>
                            <a:noFill/>
                          </a:ln>
                          <a:solidFill>
                            <a:schemeClr val="tx1"/>
                          </a:solidFill>
                          <a:effectLst/>
                          <a:latin typeface="Times New Roman" charset="0"/>
                          <a:ea typeface="ＭＳ Ｐゴシック" charset="0"/>
                        </a:rPr>
                        <a:t> </a:t>
                      </a:r>
                      <a:r>
                        <a:rPr kumimoji="0" lang="en-US" sz="1600" b="1" i="0" u="none" strike="noStrike" cap="none" normalizeH="0" baseline="0">
                          <a:ln>
                            <a:noFill/>
                          </a:ln>
                          <a:solidFill>
                            <a:schemeClr val="tx1"/>
                          </a:solidFill>
                          <a:effectLst/>
                          <a:latin typeface="Times New Roman" charset="0"/>
                          <a:ea typeface="ＭＳ Ｐゴシック" charset="0"/>
                        </a:rPr>
                        <a:t>08 </a:t>
                      </a: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solidFill>
                      <a:srgbClr val="66FFCC"/>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l"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vert="eaVert" anchor="ctr" horzOverflow="overflow">
                    <a:lnL>
                      <a:noFill/>
                    </a:lnL>
                    <a:lnR>
                      <a:noFill/>
                    </a:lnR>
                    <a:lnT>
                      <a:noFill/>
                    </a:lnT>
                    <a:lnB>
                      <a:noFill/>
                    </a:lnB>
                    <a:lnTlToBr>
                      <a:noFill/>
                    </a:lnTlToBr>
                    <a:lnBlToTr>
                      <a:noFill/>
                    </a:lnBlToTr>
                    <a:noFill/>
                  </a:tcPr>
                </a:tc>
              </a:tr>
              <a:tr h="355465">
                <a:tc>
                  <a:txBody>
                    <a:bodyPr/>
                    <a:lstStyle/>
                    <a:p>
                      <a:pPr marL="0" marR="0" lvl="0" indent="0" algn="l" defTabSz="996950" rtl="0" eaLnBrk="0" fontAlgn="base" latinLnBrk="0" hangingPunct="0">
                        <a:lnSpc>
                          <a:spcPct val="100000"/>
                        </a:lnSpc>
                        <a:spcBef>
                          <a:spcPct val="20000"/>
                        </a:spcBef>
                        <a:spcAft>
                          <a:spcPct val="0"/>
                        </a:spcAft>
                        <a:buClr>
                          <a:schemeClr val="accent2"/>
                        </a:buClr>
                        <a:buSzTx/>
                        <a:buFont typeface="Wingdings" charset="0"/>
                        <a:buNone/>
                        <a:tabLst/>
                      </a:pPr>
                      <a:r>
                        <a:rPr kumimoji="0" lang="fr-FR" sz="1600" b="1" i="0" u="none" strike="noStrike" cap="none" normalizeH="0" baseline="0">
                          <a:ln>
                            <a:noFill/>
                          </a:ln>
                          <a:solidFill>
                            <a:schemeClr val="tx1"/>
                          </a:solidFill>
                          <a:effectLst/>
                          <a:latin typeface="Arial" charset="0"/>
                          <a:ea typeface="ＭＳ Ｐゴシック" charset="0"/>
                        </a:rPr>
                        <a:t>SSM/I 15</a:t>
                      </a: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gridSpan="13">
                  <a:txBody>
                    <a:bodyPr/>
                    <a:lstStyle/>
                    <a:p>
                      <a:pPr marL="0" marR="0" lvl="0" indent="0" algn="ctr" defTabSz="99695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Times New Roman" charset="0"/>
                          <a:ea typeface="ＭＳ Ｐゴシック" charset="0"/>
                        </a:rPr>
                        <a:t>Dec</a:t>
                      </a:r>
                      <a:r>
                        <a:rPr kumimoji="0" lang="fr-FR" sz="1600" b="1" i="0" u="none" strike="noStrike" cap="none" normalizeH="0" baseline="0">
                          <a:ln>
                            <a:noFill/>
                          </a:ln>
                          <a:solidFill>
                            <a:schemeClr val="tx1"/>
                          </a:solidFill>
                          <a:effectLst/>
                          <a:latin typeface="Times New Roman" charset="0"/>
                          <a:ea typeface="ＭＳ Ｐゴシック" charset="0"/>
                        </a:rPr>
                        <a:t> </a:t>
                      </a:r>
                      <a:r>
                        <a:rPr kumimoji="0" lang="en-US" sz="1600" b="1" i="0" u="none" strike="noStrike" cap="none" normalizeH="0" baseline="0">
                          <a:ln>
                            <a:noFill/>
                          </a:ln>
                          <a:solidFill>
                            <a:schemeClr val="tx1"/>
                          </a:solidFill>
                          <a:effectLst/>
                          <a:latin typeface="Times New Roman" charset="0"/>
                          <a:ea typeface="ＭＳ Ｐゴシック" charset="0"/>
                        </a:rPr>
                        <a:t>99</a:t>
                      </a:r>
                      <a:r>
                        <a:rPr kumimoji="0" lang="fr-FR" sz="1600" b="1" i="0" u="none" strike="noStrike" cap="none" normalizeH="0" baseline="0">
                          <a:ln>
                            <a:noFill/>
                          </a:ln>
                          <a:solidFill>
                            <a:schemeClr val="tx1"/>
                          </a:solidFill>
                          <a:effectLst/>
                          <a:latin typeface="Times New Roman" charset="0"/>
                          <a:ea typeface="ＭＳ Ｐゴシック" charset="0"/>
                        </a:rPr>
                        <a:t> </a:t>
                      </a:r>
                      <a:r>
                        <a:rPr kumimoji="0" lang="en-US" sz="1600" b="1" i="0" u="none" strike="noStrike" cap="none" normalizeH="0" baseline="0">
                          <a:ln>
                            <a:noFill/>
                          </a:ln>
                          <a:solidFill>
                            <a:schemeClr val="tx1"/>
                          </a:solidFill>
                          <a:effectLst/>
                          <a:latin typeface="Times New Roman" charset="0"/>
                          <a:ea typeface="ＭＳ Ｐゴシック" charset="0"/>
                        </a:rPr>
                        <a:t>-</a:t>
                      </a:r>
                      <a:r>
                        <a:rPr kumimoji="0" lang="fr-FR" sz="1600" b="1" i="0" u="none" strike="noStrike" cap="none" normalizeH="0" baseline="0">
                          <a:ln>
                            <a:noFill/>
                          </a:ln>
                          <a:solidFill>
                            <a:schemeClr val="tx1"/>
                          </a:solidFill>
                          <a:effectLst/>
                          <a:latin typeface="Times New Roman" charset="0"/>
                          <a:ea typeface="ＭＳ Ｐゴシック" charset="0"/>
                        </a:rPr>
                        <a:t> </a:t>
                      </a:r>
                      <a:r>
                        <a:rPr kumimoji="0" lang="en-US" sz="1600" b="1" i="0" u="none" strike="noStrike" cap="none" normalizeH="0" baseline="0">
                          <a:ln>
                            <a:noFill/>
                          </a:ln>
                          <a:solidFill>
                            <a:schemeClr val="tx1"/>
                          </a:solidFill>
                          <a:effectLst/>
                          <a:latin typeface="Times New Roman" charset="0"/>
                          <a:ea typeface="ＭＳ Ｐゴシック" charset="0"/>
                        </a:rPr>
                        <a:t>Present(?)</a:t>
                      </a: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solidFill>
                      <a:srgbClr val="0099CC"/>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55465">
                <a:tc>
                  <a:txBody>
                    <a:bodyPr/>
                    <a:lstStyle/>
                    <a:p>
                      <a:pPr marL="0" marR="0" lvl="0" indent="0" algn="l" defTabSz="996950" rtl="0" eaLnBrk="0" fontAlgn="base" latinLnBrk="0" hangingPunct="0">
                        <a:lnSpc>
                          <a:spcPct val="100000"/>
                        </a:lnSpc>
                        <a:spcBef>
                          <a:spcPct val="20000"/>
                        </a:spcBef>
                        <a:spcAft>
                          <a:spcPct val="0"/>
                        </a:spcAft>
                        <a:buClr>
                          <a:schemeClr val="accent2"/>
                        </a:buClr>
                        <a:buSzTx/>
                        <a:buFont typeface="Wingdings" charset="0"/>
                        <a:buNone/>
                        <a:tabLst/>
                      </a:pPr>
                      <a:r>
                        <a:rPr kumimoji="0" lang="fr-FR" sz="1600" b="1" i="0" u="none" strike="noStrike" cap="none" normalizeH="0" baseline="0">
                          <a:ln>
                            <a:noFill/>
                          </a:ln>
                          <a:solidFill>
                            <a:schemeClr val="tx1"/>
                          </a:solidFill>
                          <a:effectLst/>
                          <a:latin typeface="Times New Roman" charset="0"/>
                          <a:ea typeface="ＭＳ Ｐゴシック" charset="0"/>
                        </a:rPr>
                        <a:t>AMSU N15</a:t>
                      </a:r>
                      <a:endParaRPr kumimoji="0" lang="en-US" sz="1600" b="1" i="0" u="none" strike="noStrike" cap="none" normalizeH="0" baseline="0">
                        <a:ln>
                          <a:noFill/>
                        </a:ln>
                        <a:solidFill>
                          <a:schemeClr val="tx1"/>
                        </a:solidFill>
                        <a:effectLst/>
                        <a:latin typeface="Times New Roman" charset="0"/>
                        <a:ea typeface="ＭＳ Ｐゴシック" charset="0"/>
                      </a:endParaRPr>
                    </a:p>
                  </a:txBody>
                  <a:tcPr marL="0" marR="0" marT="58522" marB="58522"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gridSpan="12">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r>
                        <a:rPr kumimoji="0" lang="en-US" sz="1600" b="1" i="0" u="none" strike="noStrike" cap="none" normalizeH="0" baseline="0">
                          <a:ln>
                            <a:noFill/>
                          </a:ln>
                          <a:solidFill>
                            <a:schemeClr val="tx1"/>
                          </a:solidFill>
                          <a:effectLst/>
                          <a:latin typeface="Times New Roman" charset="0"/>
                          <a:ea typeface="ＭＳ Ｐゴシック" charset="0"/>
                        </a:rPr>
                        <a:t>Jan2000-Present</a:t>
                      </a:r>
                    </a:p>
                  </a:txBody>
                  <a:tcPr marL="0" marR="0" marT="58522" marB="58522" anchor="ctr" horzOverflow="overflow">
                    <a:lnL>
                      <a:noFill/>
                    </a:lnL>
                    <a:lnR>
                      <a:noFill/>
                    </a:lnR>
                    <a:lnT>
                      <a:noFill/>
                    </a:lnT>
                    <a:lnB>
                      <a:noFill/>
                    </a:lnB>
                    <a:lnTlToBr>
                      <a:noFill/>
                    </a:lnTlToBr>
                    <a:lnBlToTr>
                      <a:noFill/>
                    </a:lnBlToTr>
                    <a:solidFill>
                      <a:srgbClr val="33669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55465">
                <a:tc>
                  <a:txBody>
                    <a:bodyPr/>
                    <a:lstStyle/>
                    <a:p>
                      <a:pPr marL="0" marR="0" lvl="0" indent="0" algn="l" defTabSz="996950" rtl="0" eaLnBrk="0" fontAlgn="base" latinLnBrk="0" hangingPunct="0">
                        <a:lnSpc>
                          <a:spcPct val="100000"/>
                        </a:lnSpc>
                        <a:spcBef>
                          <a:spcPct val="20000"/>
                        </a:spcBef>
                        <a:spcAft>
                          <a:spcPct val="0"/>
                        </a:spcAft>
                        <a:buClr>
                          <a:schemeClr val="accent2"/>
                        </a:buClr>
                        <a:buSzTx/>
                        <a:buFont typeface="Wingdings" charset="0"/>
                        <a:buNone/>
                        <a:tabLst/>
                      </a:pPr>
                      <a:r>
                        <a:rPr kumimoji="0" lang="fr-FR" sz="1600" b="1" i="0" u="none" strike="noStrike" cap="none" normalizeH="0" baseline="0">
                          <a:ln>
                            <a:noFill/>
                          </a:ln>
                          <a:solidFill>
                            <a:schemeClr val="tx1"/>
                          </a:solidFill>
                          <a:effectLst/>
                          <a:latin typeface="Times New Roman" charset="0"/>
                          <a:ea typeface="ＭＳ Ｐゴシック" charset="0"/>
                        </a:rPr>
                        <a:t>AMSU N16</a:t>
                      </a:r>
                      <a:endParaRPr kumimoji="0" lang="en-US" sz="1600" b="1" i="0" u="none" strike="noStrike" cap="none" normalizeH="0" baseline="0">
                        <a:ln>
                          <a:noFill/>
                        </a:ln>
                        <a:solidFill>
                          <a:schemeClr val="tx1"/>
                        </a:solidFill>
                        <a:effectLst/>
                        <a:latin typeface="Times New Roman" charset="0"/>
                        <a:ea typeface="ＭＳ Ｐゴシック" charset="0"/>
                      </a:endParaRPr>
                    </a:p>
                  </a:txBody>
                  <a:tcPr marL="0" marR="0" marT="58522" marB="58522"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gridSpan="12">
                  <a:txBody>
                    <a:bodyPr/>
                    <a:lstStyle/>
                    <a:p>
                      <a:pPr marL="0" marR="0" lvl="0" indent="0" algn="ctr" defTabSz="99695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a:ln>
                            <a:noFill/>
                          </a:ln>
                          <a:solidFill>
                            <a:srgbClr val="FF6600"/>
                          </a:solidFill>
                          <a:effectLst/>
                          <a:latin typeface="Times New Roman" charset="0"/>
                          <a:ea typeface="ＭＳ Ｐゴシック" charset="0"/>
                        </a:rPr>
                        <a:t>Oct</a:t>
                      </a:r>
                      <a:r>
                        <a:rPr kumimoji="0" lang="fr-FR" sz="1600" b="1" i="0" u="none" strike="noStrike" cap="none" normalizeH="0" baseline="0">
                          <a:ln>
                            <a:noFill/>
                          </a:ln>
                          <a:solidFill>
                            <a:srgbClr val="FF6600"/>
                          </a:solidFill>
                          <a:effectLst/>
                          <a:latin typeface="Times New Roman" charset="0"/>
                          <a:ea typeface="ＭＳ Ｐゴシック" charset="0"/>
                        </a:rPr>
                        <a:t> </a:t>
                      </a:r>
                      <a:r>
                        <a:rPr kumimoji="0" lang="en-US" sz="1600" b="1" i="0" u="none" strike="noStrike" cap="none" normalizeH="0" baseline="0">
                          <a:ln>
                            <a:noFill/>
                          </a:ln>
                          <a:solidFill>
                            <a:srgbClr val="FF6600"/>
                          </a:solidFill>
                          <a:effectLst/>
                          <a:latin typeface="Times New Roman" charset="0"/>
                          <a:ea typeface="ＭＳ Ｐゴシック" charset="0"/>
                        </a:rPr>
                        <a:t>00-Present</a:t>
                      </a: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solidFill>
                      <a:srgbClr val="0000CC"/>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55465">
                <a:tc>
                  <a:txBody>
                    <a:bodyPr/>
                    <a:lstStyle/>
                    <a:p>
                      <a:pPr marL="0" marR="0" lvl="0" indent="0" algn="l" defTabSz="996950" rtl="0" eaLnBrk="0" fontAlgn="base" latinLnBrk="0" hangingPunct="0">
                        <a:lnSpc>
                          <a:spcPct val="100000"/>
                        </a:lnSpc>
                        <a:spcBef>
                          <a:spcPct val="20000"/>
                        </a:spcBef>
                        <a:spcAft>
                          <a:spcPct val="0"/>
                        </a:spcAft>
                        <a:buClr>
                          <a:schemeClr val="accent2"/>
                        </a:buClr>
                        <a:buSzTx/>
                        <a:buFont typeface="Wingdings" charset="0"/>
                        <a:buNone/>
                        <a:tabLst/>
                      </a:pPr>
                      <a:r>
                        <a:rPr kumimoji="0" lang="fr-FR" sz="1600" b="1" i="0" u="none" strike="noStrike" cap="none" normalizeH="0" baseline="0">
                          <a:ln>
                            <a:noFill/>
                          </a:ln>
                          <a:solidFill>
                            <a:schemeClr val="tx1"/>
                          </a:solidFill>
                          <a:effectLst/>
                          <a:latin typeface="Times New Roman" charset="0"/>
                          <a:ea typeface="ＭＳ Ｐゴシック" charset="0"/>
                        </a:rPr>
                        <a:t>AMSU N17</a:t>
                      </a:r>
                      <a:endParaRPr kumimoji="0" lang="en-US" sz="1600" b="1" i="0" u="none" strike="noStrike" cap="none" normalizeH="0" baseline="0">
                        <a:ln>
                          <a:noFill/>
                        </a:ln>
                        <a:solidFill>
                          <a:schemeClr val="tx1"/>
                        </a:solidFill>
                        <a:effectLst/>
                        <a:latin typeface="Times New Roman" charset="0"/>
                        <a:ea typeface="ＭＳ Ｐゴシック" charset="0"/>
                      </a:endParaRPr>
                    </a:p>
                  </a:txBody>
                  <a:tcPr marL="0" marR="0" marT="58522" marB="58522"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gridSpan="10">
                  <a:txBody>
                    <a:bodyPr/>
                    <a:lstStyle/>
                    <a:p>
                      <a:pPr marL="0" marR="0" lvl="0" indent="0" algn="ctr" defTabSz="99695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Times New Roman" charset="0"/>
                          <a:ea typeface="ＭＳ Ｐゴシック" charset="0"/>
                        </a:rPr>
                        <a:t>Jul</a:t>
                      </a:r>
                      <a:r>
                        <a:rPr kumimoji="0" lang="fr-FR" sz="1600" b="1" i="0" u="none" strike="noStrike" cap="none" normalizeH="0" baseline="0">
                          <a:ln>
                            <a:noFill/>
                          </a:ln>
                          <a:solidFill>
                            <a:schemeClr val="tx1"/>
                          </a:solidFill>
                          <a:effectLst/>
                          <a:latin typeface="Times New Roman" charset="0"/>
                          <a:ea typeface="ＭＳ Ｐゴシック" charset="0"/>
                        </a:rPr>
                        <a:t> </a:t>
                      </a:r>
                      <a:r>
                        <a:rPr kumimoji="0" lang="en-US" sz="1600" b="1" i="0" u="none" strike="noStrike" cap="none" normalizeH="0" baseline="0">
                          <a:ln>
                            <a:noFill/>
                          </a:ln>
                          <a:solidFill>
                            <a:schemeClr val="tx1"/>
                          </a:solidFill>
                          <a:effectLst/>
                          <a:latin typeface="Times New Roman" charset="0"/>
                          <a:ea typeface="ＭＳ Ｐゴシック" charset="0"/>
                        </a:rPr>
                        <a:t>02-Present</a:t>
                      </a: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solidFill>
                      <a:srgbClr val="3366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55465">
                <a:tc>
                  <a:txBody>
                    <a:bodyPr/>
                    <a:lstStyle/>
                    <a:p>
                      <a:pPr marL="0" marR="0" lvl="0" indent="0" algn="l" defTabSz="996950" rtl="0" eaLnBrk="0" fontAlgn="base" latinLnBrk="0" hangingPunct="0">
                        <a:lnSpc>
                          <a:spcPct val="100000"/>
                        </a:lnSpc>
                        <a:spcBef>
                          <a:spcPct val="20000"/>
                        </a:spcBef>
                        <a:spcAft>
                          <a:spcPct val="0"/>
                        </a:spcAft>
                        <a:buClr>
                          <a:schemeClr val="accent2"/>
                        </a:buClr>
                        <a:buSzTx/>
                        <a:buFont typeface="Wingdings" charset="0"/>
                        <a:buNone/>
                        <a:tabLst/>
                      </a:pPr>
                      <a:r>
                        <a:rPr kumimoji="0" lang="fr-FR" sz="1600" b="1" i="0" u="none" strike="noStrike" cap="none" normalizeH="0" baseline="0">
                          <a:ln>
                            <a:noFill/>
                          </a:ln>
                          <a:solidFill>
                            <a:schemeClr val="tx1"/>
                          </a:solidFill>
                          <a:effectLst/>
                          <a:latin typeface="Times New Roman" charset="0"/>
                          <a:ea typeface="ＭＳ Ｐゴシック" charset="0"/>
                        </a:rPr>
                        <a:t>AMSU N18</a:t>
                      </a:r>
                      <a:endParaRPr kumimoji="0" lang="en-US" sz="1600" b="1" i="0" u="none" strike="noStrike" cap="none" normalizeH="0" baseline="0">
                        <a:ln>
                          <a:noFill/>
                        </a:ln>
                        <a:solidFill>
                          <a:schemeClr val="tx1"/>
                        </a:solidFill>
                        <a:effectLst/>
                        <a:latin typeface="Times New Roman" charset="0"/>
                        <a:ea typeface="ＭＳ Ｐゴシック" charset="0"/>
                      </a:endParaRPr>
                    </a:p>
                  </a:txBody>
                  <a:tcPr marL="0" marR="0" marT="58522" marB="58522"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gridSpan="6">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r>
                        <a:rPr kumimoji="0" lang="en-US" sz="1600" b="1" i="0" u="none" strike="noStrike" cap="none" normalizeH="0" baseline="0">
                          <a:ln>
                            <a:noFill/>
                          </a:ln>
                          <a:solidFill>
                            <a:schemeClr val="tx1"/>
                          </a:solidFill>
                          <a:effectLst/>
                          <a:latin typeface="Times New Roman" charset="0"/>
                          <a:ea typeface="ＭＳ Ｐゴシック" charset="0"/>
                        </a:rPr>
                        <a:t>Sep</a:t>
                      </a:r>
                      <a:r>
                        <a:rPr kumimoji="0" lang="fr-FR" sz="1600" b="1" i="0" u="none" strike="noStrike" cap="none" normalizeH="0" baseline="0">
                          <a:ln>
                            <a:noFill/>
                          </a:ln>
                          <a:solidFill>
                            <a:schemeClr val="tx1"/>
                          </a:solidFill>
                          <a:effectLst/>
                          <a:latin typeface="Times New Roman" charset="0"/>
                          <a:ea typeface="ＭＳ Ｐゴシック" charset="0"/>
                        </a:rPr>
                        <a:t> </a:t>
                      </a:r>
                      <a:r>
                        <a:rPr kumimoji="0" lang="en-US" sz="1600" b="1" i="0" u="none" strike="noStrike" cap="none" normalizeH="0" baseline="0">
                          <a:ln>
                            <a:noFill/>
                          </a:ln>
                          <a:solidFill>
                            <a:schemeClr val="tx1"/>
                          </a:solidFill>
                          <a:effectLst/>
                          <a:latin typeface="Times New Roman" charset="0"/>
                          <a:ea typeface="ＭＳ Ｐゴシック" charset="0"/>
                        </a:rPr>
                        <a:t>05-Present</a:t>
                      </a:r>
                    </a:p>
                  </a:txBody>
                  <a:tcPr marL="0" marR="0" marT="58522" marB="58522" anchor="ctr" horzOverflow="overflow">
                    <a:lnL>
                      <a:noFill/>
                    </a:lnL>
                    <a:lnR>
                      <a:noFill/>
                    </a:lnR>
                    <a:lnT>
                      <a:noFill/>
                    </a:lnT>
                    <a:lnB>
                      <a:noFill/>
                    </a:lnB>
                    <a:lnTlToBr>
                      <a:noFill/>
                    </a:lnTlToBr>
                    <a:lnBlToTr>
                      <a:noFill/>
                    </a:lnBlToTr>
                    <a:solidFill>
                      <a:srgbClr val="00669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55465">
                <a:tc>
                  <a:txBody>
                    <a:bodyPr/>
                    <a:lstStyle/>
                    <a:p>
                      <a:pPr marL="0" marR="0" lvl="0" indent="0" algn="l" defTabSz="996950" rtl="0" eaLnBrk="0" fontAlgn="base" latinLnBrk="0" hangingPunct="0">
                        <a:lnSpc>
                          <a:spcPct val="100000"/>
                        </a:lnSpc>
                        <a:spcBef>
                          <a:spcPct val="20000"/>
                        </a:spcBef>
                        <a:spcAft>
                          <a:spcPct val="0"/>
                        </a:spcAft>
                        <a:buClr>
                          <a:schemeClr val="accent2"/>
                        </a:buClr>
                        <a:buSzTx/>
                        <a:buFont typeface="Wingdings" charset="0"/>
                        <a:buNone/>
                        <a:tabLst/>
                      </a:pPr>
                      <a:r>
                        <a:rPr kumimoji="0" lang="fr-FR" sz="1400" b="1" i="0" u="none" strike="noStrike" cap="none" normalizeH="0" baseline="0">
                          <a:ln>
                            <a:noFill/>
                          </a:ln>
                          <a:solidFill>
                            <a:schemeClr val="tx1"/>
                          </a:solidFill>
                          <a:effectLst/>
                          <a:latin typeface="Times New Roman" charset="0"/>
                          <a:ea typeface="ＭＳ Ｐゴシック" charset="0"/>
                        </a:rPr>
                        <a:t>AMSU MTP</a:t>
                      </a:r>
                      <a:endParaRPr kumimoji="0" lang="en-US" sz="1400" b="1" i="0" u="none" strike="noStrike" cap="none" normalizeH="0" baseline="0">
                        <a:ln>
                          <a:noFill/>
                        </a:ln>
                        <a:solidFill>
                          <a:schemeClr val="tx1"/>
                        </a:solidFill>
                        <a:effectLst/>
                        <a:latin typeface="Times New Roman" charset="0"/>
                        <a:ea typeface="ＭＳ Ｐゴシック" charset="0"/>
                      </a:endParaRPr>
                    </a:p>
                  </a:txBody>
                  <a:tcPr marL="0" marR="0" marT="58522" marB="58522"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gridSpan="4">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r>
                        <a:rPr kumimoji="0" lang="en-US" sz="1600" b="1" i="0" u="none" strike="noStrike" cap="none" normalizeH="0" baseline="0">
                          <a:ln>
                            <a:noFill/>
                          </a:ln>
                          <a:solidFill>
                            <a:schemeClr val="tx1"/>
                          </a:solidFill>
                          <a:effectLst/>
                          <a:latin typeface="Times New Roman" charset="0"/>
                          <a:ea typeface="ＭＳ Ｐゴシック" charset="0"/>
                        </a:rPr>
                        <a:t>Mar</a:t>
                      </a:r>
                      <a:r>
                        <a:rPr kumimoji="0" lang="fr-FR" sz="1600" b="1" i="0" u="none" strike="noStrike" cap="none" normalizeH="0" baseline="0">
                          <a:ln>
                            <a:noFill/>
                          </a:ln>
                          <a:solidFill>
                            <a:schemeClr val="tx1"/>
                          </a:solidFill>
                          <a:effectLst/>
                          <a:latin typeface="Times New Roman" charset="0"/>
                          <a:ea typeface="ＭＳ Ｐゴシック" charset="0"/>
                        </a:rPr>
                        <a:t> </a:t>
                      </a:r>
                      <a:r>
                        <a:rPr kumimoji="0" lang="en-US" sz="1600" b="1" i="0" u="none" strike="noStrike" cap="none" normalizeH="0" baseline="0">
                          <a:ln>
                            <a:noFill/>
                          </a:ln>
                          <a:solidFill>
                            <a:schemeClr val="tx1"/>
                          </a:solidFill>
                          <a:effectLst/>
                          <a:latin typeface="Times New Roman" charset="0"/>
                          <a:ea typeface="ＭＳ Ｐゴシック" charset="0"/>
                        </a:rPr>
                        <a:t>07-Present</a:t>
                      </a:r>
                    </a:p>
                  </a:txBody>
                  <a:tcPr marL="0" marR="0" marT="58522" marB="58522" anchor="ctr" horzOverflow="overflow">
                    <a:lnL>
                      <a:noFill/>
                    </a:lnL>
                    <a:lnR>
                      <a:noFill/>
                    </a:lnR>
                    <a:lnT>
                      <a:noFill/>
                    </a:lnT>
                    <a:lnB>
                      <a:noFill/>
                    </a:lnB>
                    <a:lnTlToBr>
                      <a:noFill/>
                    </a:lnTlToBr>
                    <a:lnBlToTr>
                      <a:noFill/>
                    </a:lnBlToTr>
                    <a:solidFill>
                      <a:srgbClr val="FF9900"/>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355465">
                <a:tc>
                  <a:txBody>
                    <a:bodyPr/>
                    <a:lstStyle/>
                    <a:p>
                      <a:pPr marL="0" marR="0" lvl="0" indent="0" algn="l" defTabSz="996950" rtl="0" eaLnBrk="0" fontAlgn="base" latinLnBrk="0" hangingPunct="0">
                        <a:lnSpc>
                          <a:spcPct val="100000"/>
                        </a:lnSpc>
                        <a:spcBef>
                          <a:spcPct val="20000"/>
                        </a:spcBef>
                        <a:spcAft>
                          <a:spcPct val="0"/>
                        </a:spcAft>
                        <a:buClr>
                          <a:schemeClr val="accent2"/>
                        </a:buClr>
                        <a:buSzTx/>
                        <a:buFont typeface="Wingdings" charset="0"/>
                        <a:buNone/>
                        <a:tabLst/>
                      </a:pPr>
                      <a:r>
                        <a:rPr kumimoji="0" lang="fr-FR" sz="1400" b="1" i="0" u="none" strike="noStrike" cap="none" normalizeH="0" baseline="0">
                          <a:ln>
                            <a:noFill/>
                          </a:ln>
                          <a:solidFill>
                            <a:schemeClr val="tx1"/>
                          </a:solidFill>
                          <a:effectLst/>
                          <a:latin typeface="Times New Roman" charset="0"/>
                          <a:ea typeface="ＭＳ Ｐゴシック" charset="0"/>
                        </a:rPr>
                        <a:t>AMSRE AQ</a:t>
                      </a:r>
                      <a:endParaRPr kumimoji="0" lang="en-US" sz="1400" b="1" i="0" u="none" strike="noStrike" cap="none" normalizeH="0" baseline="0">
                        <a:ln>
                          <a:noFill/>
                        </a:ln>
                        <a:solidFill>
                          <a:schemeClr val="tx1"/>
                        </a:solidFill>
                        <a:effectLst/>
                        <a:latin typeface="Times New Roman" charset="0"/>
                        <a:ea typeface="ＭＳ Ｐゴシック" charset="0"/>
                      </a:endParaRPr>
                    </a:p>
                  </a:txBody>
                  <a:tcPr marL="0" marR="0" marT="58522" marB="58522"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endParaRPr>
                    </a:p>
                  </a:txBody>
                  <a:tcPr marL="0" marR="0" marT="58522" marB="58522" anchor="ctr" horzOverflow="overflow">
                    <a:lnL>
                      <a:noFill/>
                    </a:lnL>
                    <a:lnR>
                      <a:noFill/>
                    </a:lnR>
                    <a:lnT>
                      <a:noFill/>
                    </a:lnT>
                    <a:lnB>
                      <a:noFill/>
                    </a:lnB>
                    <a:lnTlToBr>
                      <a:noFill/>
                    </a:lnTlToBr>
                    <a:lnBlToTr>
                      <a:noFill/>
                    </a:lnBlToTr>
                    <a:noFill/>
                  </a:tcPr>
                </a:tc>
                <a:tc gridSpan="9">
                  <a:txBody>
                    <a:bodyPr/>
                    <a:lstStyle/>
                    <a:p>
                      <a:pPr marL="0" marR="0" lvl="0" indent="0" algn="ctr" defTabSz="996950" rtl="0" eaLnBrk="0" fontAlgn="base" latinLnBrk="0" hangingPunct="0">
                        <a:lnSpc>
                          <a:spcPct val="100000"/>
                        </a:lnSpc>
                        <a:spcBef>
                          <a:spcPct val="20000"/>
                        </a:spcBef>
                        <a:spcAft>
                          <a:spcPct val="0"/>
                        </a:spcAft>
                        <a:buClr>
                          <a:schemeClr val="accent2"/>
                        </a:buClr>
                        <a:buSzTx/>
                        <a:buFont typeface="Wingdings" charset="0"/>
                        <a:buNone/>
                        <a:tabLst/>
                      </a:pPr>
                      <a:r>
                        <a:rPr kumimoji="0" lang="en-US" sz="1600" b="1" i="0" u="none" strike="noStrike" cap="none" normalizeH="0" baseline="0" dirty="0">
                          <a:ln>
                            <a:noFill/>
                          </a:ln>
                          <a:solidFill>
                            <a:schemeClr val="tx1"/>
                          </a:solidFill>
                          <a:effectLst/>
                          <a:latin typeface="Times New Roman" charset="0"/>
                          <a:ea typeface="ＭＳ Ｐゴシック" charset="0"/>
                        </a:rPr>
                        <a:t>Jun</a:t>
                      </a:r>
                      <a:r>
                        <a:rPr kumimoji="0" lang="fr-FR" sz="1600" b="1" i="0" u="none" strike="noStrike" cap="none" normalizeH="0" baseline="0" dirty="0">
                          <a:ln>
                            <a:noFill/>
                          </a:ln>
                          <a:solidFill>
                            <a:schemeClr val="tx1"/>
                          </a:solidFill>
                          <a:effectLst/>
                          <a:latin typeface="Times New Roman" charset="0"/>
                          <a:ea typeface="ＭＳ Ｐゴシック" charset="0"/>
                        </a:rPr>
                        <a:t> </a:t>
                      </a:r>
                      <a:r>
                        <a:rPr kumimoji="0" lang="en-US" sz="1600" b="1" i="0" u="none" strike="noStrike" cap="none" normalizeH="0" baseline="0" dirty="0">
                          <a:ln>
                            <a:noFill/>
                          </a:ln>
                          <a:solidFill>
                            <a:schemeClr val="tx1"/>
                          </a:solidFill>
                          <a:effectLst/>
                          <a:latin typeface="Times New Roman" charset="0"/>
                          <a:ea typeface="ＭＳ Ｐゴシック" charset="0"/>
                        </a:rPr>
                        <a:t>02-Present</a:t>
                      </a:r>
                    </a:p>
                  </a:txBody>
                  <a:tcPr marL="0" marR="0" marT="58522" marB="58522" anchor="ctr" horzOverflow="overflow">
                    <a:lnL>
                      <a:noFill/>
                    </a:lnL>
                    <a:lnR>
                      <a:noFill/>
                    </a:lnR>
                    <a:lnT>
                      <a:noFill/>
                    </a:lnT>
                    <a:lnB>
                      <a:noFill/>
                    </a:lnB>
                    <a:lnTlToBr>
                      <a:noFill/>
                    </a:lnTlToBr>
                    <a:lnBlToTr>
                      <a:noFill/>
                    </a:lnBlToTr>
                    <a:solidFill>
                      <a:schemeClr val="hlink"/>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6" name="Rectangle 4"/>
          <p:cNvSpPr>
            <a:spLocks/>
          </p:cNvSpPr>
          <p:nvPr/>
        </p:nvSpPr>
        <p:spPr bwMode="auto">
          <a:xfrm>
            <a:off x="136525" y="76200"/>
            <a:ext cx="112014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l"/>
            <a:r>
              <a:rPr lang="en-US" sz="4800" dirty="0" smtClean="0">
                <a:solidFill>
                  <a:srgbClr val="FFFFFF"/>
                </a:solidFill>
                <a:ea typeface="ＭＳ Ｐゴシック" charset="0"/>
                <a:cs typeface="Gill Sans Light" charset="0"/>
              </a:rPr>
              <a:t>Re-processing, Merging EO data</a:t>
            </a:r>
            <a:endParaRPr lang="en-US" sz="4800" dirty="0">
              <a:solidFill>
                <a:srgbClr val="FFFFFF"/>
              </a:solidFill>
              <a:ea typeface="ＭＳ Ｐゴシック" charset="0"/>
              <a:cs typeface="Gill Sans Light" charset="0"/>
            </a:endParaRPr>
          </a:p>
        </p:txBody>
      </p:sp>
      <p:sp>
        <p:nvSpPr>
          <p:cNvPr id="7" name="Rectangle 6"/>
          <p:cNvSpPr>
            <a:spLocks/>
          </p:cNvSpPr>
          <p:nvPr/>
        </p:nvSpPr>
        <p:spPr bwMode="auto">
          <a:xfrm>
            <a:off x="0" y="9413304"/>
            <a:ext cx="23622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1400" dirty="0">
                <a:solidFill>
                  <a:schemeClr val="tx1"/>
                </a:solidFill>
                <a:latin typeface="Gill Sans" charset="0"/>
                <a:ea typeface="ＭＳ Ｐゴシック" charset="0"/>
                <a:cs typeface="Gill Sans" charset="0"/>
                <a:sym typeface="Gill Sans" charset="0"/>
              </a:rPr>
              <a:t>Source: </a:t>
            </a:r>
            <a:r>
              <a:rPr lang="en-US" sz="1400" dirty="0" err="1" smtClean="0">
                <a:solidFill>
                  <a:schemeClr val="tx1"/>
                </a:solidFill>
                <a:latin typeface="Gill Sans" charset="0"/>
                <a:ea typeface="ＭＳ Ｐゴシック" charset="0"/>
                <a:cs typeface="Gill Sans" charset="0"/>
                <a:sym typeface="Gill Sans" charset="0"/>
              </a:rPr>
              <a:t>Bentamy</a:t>
            </a:r>
            <a:r>
              <a:rPr lang="en-US" sz="1400" dirty="0" smtClean="0">
                <a:solidFill>
                  <a:schemeClr val="tx1"/>
                </a:solidFill>
                <a:latin typeface="Gill Sans" charset="0"/>
                <a:ea typeface="ＭＳ Ｐゴシック" charset="0"/>
                <a:cs typeface="Gill Sans" charset="0"/>
                <a:sym typeface="Gill Sans" charset="0"/>
              </a:rPr>
              <a:t>, IFREMER</a:t>
            </a:r>
            <a:endParaRPr lang="en-US" sz="1400" dirty="0" smtClean="0">
              <a:solidFill>
                <a:schemeClr val="tx1"/>
              </a:solidFill>
              <a:latin typeface="Gill Sans" charset="0"/>
              <a:ea typeface="ＭＳ Ｐゴシック" charset="0"/>
              <a:cs typeface="Gill Sans" charset="0"/>
              <a:sym typeface="Gill Sans" charset="0"/>
            </a:endParaRPr>
          </a:p>
        </p:txBody>
      </p:sp>
    </p:spTree>
    <p:extLst>
      <p:ext uri="{BB962C8B-B14F-4D97-AF65-F5344CB8AC3E}">
        <p14:creationId xmlns:p14="http://schemas.microsoft.com/office/powerpoint/2010/main" val="351418754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a:spLocks/>
          </p:cNvSpPr>
          <p:nvPr/>
        </p:nvSpPr>
        <p:spPr bwMode="auto">
          <a:xfrm>
            <a:off x="136525" y="76200"/>
            <a:ext cx="112014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l"/>
            <a:r>
              <a:rPr lang="en-US" sz="4800" dirty="0" smtClean="0">
                <a:solidFill>
                  <a:srgbClr val="FFFFFF"/>
                </a:solidFill>
                <a:ea typeface="ＭＳ Ｐゴシック" charset="0"/>
                <a:cs typeface="Gill Sans Light" charset="0"/>
              </a:rPr>
              <a:t>New SST data from CCI</a:t>
            </a:r>
            <a:endParaRPr lang="en-US" sz="4800" dirty="0">
              <a:solidFill>
                <a:srgbClr val="FFFFFF"/>
              </a:solidFill>
              <a:ea typeface="ＭＳ Ｐゴシック" charset="0"/>
              <a:cs typeface="Gill Sans Light" charset="0"/>
            </a:endParaRPr>
          </a:p>
        </p:txBody>
      </p:sp>
      <p:sp>
        <p:nvSpPr>
          <p:cNvPr id="7" name="Rectangle 10"/>
          <p:cNvSpPr>
            <a:spLocks/>
          </p:cNvSpPr>
          <p:nvPr/>
        </p:nvSpPr>
        <p:spPr bwMode="auto">
          <a:xfrm>
            <a:off x="640587" y="9413304"/>
            <a:ext cx="326952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400" dirty="0" smtClean="0">
                <a:solidFill>
                  <a:schemeClr val="tx1"/>
                </a:solidFill>
                <a:latin typeface="Gill Sans" charset="0"/>
                <a:ea typeface="ＭＳ Ｐゴシック" charset="0"/>
                <a:cs typeface="Gill Sans" charset="0"/>
                <a:sym typeface="Gill Sans" charset="0"/>
              </a:rPr>
              <a:t>Source</a:t>
            </a:r>
            <a:r>
              <a:rPr lang="en-US" sz="1400" dirty="0" smtClean="0">
                <a:solidFill>
                  <a:schemeClr val="tx1"/>
                </a:solidFill>
                <a:latin typeface="Gill Sans" charset="0"/>
                <a:ea typeface="ＭＳ Ｐゴシック" charset="0"/>
                <a:cs typeface="Gill Sans" charset="0"/>
                <a:sym typeface="Gill Sans" charset="0"/>
              </a:rPr>
              <a:t>: </a:t>
            </a:r>
            <a:r>
              <a:rPr lang="en-US" sz="1400" dirty="0" err="1" smtClean="0">
                <a:solidFill>
                  <a:schemeClr val="tx1"/>
                </a:solidFill>
                <a:latin typeface="Gill Sans" charset="0"/>
                <a:ea typeface="ＭＳ Ｐゴシック" charset="0"/>
                <a:cs typeface="Gill Sans" charset="0"/>
                <a:sym typeface="Gill Sans" charset="0"/>
              </a:rPr>
              <a:t>Clayson</a:t>
            </a:r>
            <a:r>
              <a:rPr lang="en-US" sz="1400" dirty="0" smtClean="0">
                <a:solidFill>
                  <a:schemeClr val="tx1"/>
                </a:solidFill>
                <a:latin typeface="Gill Sans" charset="0"/>
                <a:ea typeface="ＭＳ Ｐゴシック" charset="0"/>
                <a:cs typeface="Gill Sans" charset="0"/>
                <a:sym typeface="Gill Sans" charset="0"/>
              </a:rPr>
              <a:t> &amp; </a:t>
            </a:r>
            <a:r>
              <a:rPr lang="en-US" sz="1400" dirty="0" err="1" smtClean="0">
                <a:solidFill>
                  <a:schemeClr val="tx1"/>
                </a:solidFill>
                <a:latin typeface="Gill Sans" charset="0"/>
                <a:ea typeface="ＭＳ Ｐゴシック" charset="0"/>
                <a:cs typeface="Gill Sans" charset="0"/>
                <a:sym typeface="Gill Sans" charset="0"/>
              </a:rPr>
              <a:t>Bogdanoff</a:t>
            </a:r>
            <a:r>
              <a:rPr lang="en-US" sz="1400" dirty="0" smtClean="0">
                <a:solidFill>
                  <a:schemeClr val="tx1"/>
                </a:solidFill>
                <a:latin typeface="Gill Sans" charset="0"/>
                <a:ea typeface="ＭＳ Ｐゴシック" charset="0"/>
                <a:cs typeface="Gill Sans" charset="0"/>
                <a:sym typeface="Gill Sans" charset="0"/>
              </a:rPr>
              <a:t>, J. Climate, 2013</a:t>
            </a:r>
            <a:endParaRPr lang="en-US" sz="1400" dirty="0">
              <a:solidFill>
                <a:schemeClr val="tx1"/>
              </a:solidFill>
              <a:latin typeface="Gill Sans" charset="0"/>
              <a:ea typeface="ＭＳ Ｐゴシック" charset="0"/>
              <a:cs typeface="Gill Sans" charset="0"/>
              <a:sym typeface="Gill Sans" charset="0"/>
            </a:endParaRPr>
          </a:p>
        </p:txBody>
      </p:sp>
      <p:pic>
        <p:nvPicPr>
          <p:cNvPr id="6" name="Picture 5" descr="Screen Shot 2014-05-05 at 13.06.2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704" y="1204392"/>
            <a:ext cx="7061842" cy="4608512"/>
          </a:xfrm>
          <a:prstGeom prst="rect">
            <a:avLst/>
          </a:prstGeom>
        </p:spPr>
      </p:pic>
      <p:sp>
        <p:nvSpPr>
          <p:cNvPr id="9" name="TextBox 8"/>
          <p:cNvSpPr txBox="1"/>
          <p:nvPr/>
        </p:nvSpPr>
        <p:spPr>
          <a:xfrm>
            <a:off x="1533848" y="4228728"/>
            <a:ext cx="4538021" cy="584776"/>
          </a:xfrm>
          <a:prstGeom prst="rect">
            <a:avLst/>
          </a:prstGeom>
          <a:noFill/>
        </p:spPr>
        <p:txBody>
          <a:bodyPr wrap="none" rtlCol="0">
            <a:spAutoFit/>
          </a:bodyPr>
          <a:lstStyle/>
          <a:p>
            <a:r>
              <a:rPr lang="en-US" sz="3200" dirty="0">
                <a:solidFill>
                  <a:srgbClr val="FF0000"/>
                </a:solidFill>
                <a:ea typeface="ＭＳ Ｐゴシック" charset="0"/>
                <a:cs typeface="Gill Sans Light" charset="0"/>
              </a:rPr>
              <a:t>Impact of diurnal cycle SST</a:t>
            </a:r>
            <a:endParaRPr lang="en-US" sz="3200" dirty="0">
              <a:solidFill>
                <a:srgbClr val="FF0000"/>
              </a:solidFill>
            </a:endParaRPr>
          </a:p>
        </p:txBody>
      </p:sp>
      <p:pic>
        <p:nvPicPr>
          <p:cNvPr id="10" name="Picture 9" descr="Screen Shot 2014-05-04 at 14.29.3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2200" y="6388968"/>
            <a:ext cx="8064896" cy="2460477"/>
          </a:xfrm>
          <a:prstGeom prst="rect">
            <a:avLst/>
          </a:prstGeom>
        </p:spPr>
      </p:pic>
    </p:spTree>
    <p:extLst>
      <p:ext uri="{BB962C8B-B14F-4D97-AF65-F5344CB8AC3E}">
        <p14:creationId xmlns:p14="http://schemas.microsoft.com/office/powerpoint/2010/main" val="304343947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p:cNvSpPr>
            <a:spLocks/>
          </p:cNvSpPr>
          <p:nvPr/>
        </p:nvSpPr>
        <p:spPr bwMode="auto">
          <a:xfrm>
            <a:off x="136525" y="76200"/>
            <a:ext cx="112014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l"/>
            <a:r>
              <a:rPr lang="en-US" sz="4800" dirty="0" smtClean="0">
                <a:solidFill>
                  <a:srgbClr val="FFFFFF"/>
                </a:solidFill>
                <a:ea typeface="ＭＳ Ｐゴシック" charset="0"/>
                <a:cs typeface="Gill Sans Light" charset="0"/>
              </a:rPr>
              <a:t>Heat </a:t>
            </a:r>
            <a:r>
              <a:rPr lang="en-US" sz="4800" dirty="0" smtClean="0">
                <a:solidFill>
                  <a:srgbClr val="FFFFFF"/>
                </a:solidFill>
                <a:ea typeface="ＭＳ Ｐゴシック" charset="0"/>
                <a:cs typeface="Gill Sans Light" charset="0"/>
              </a:rPr>
              <a:t>Budget Constraints: Warm Pool Bubble</a:t>
            </a:r>
            <a:endParaRPr lang="en-US" sz="4800" dirty="0">
              <a:solidFill>
                <a:srgbClr val="FFFFFF"/>
              </a:solidFill>
              <a:ea typeface="ＭＳ Ｐゴシック" charset="0"/>
              <a:cs typeface="Gill Sans Light" charset="0"/>
            </a:endParaRPr>
          </a:p>
        </p:txBody>
      </p:sp>
      <p:sp>
        <p:nvSpPr>
          <p:cNvPr id="4" name="TextBox 3"/>
          <p:cNvSpPr txBox="1"/>
          <p:nvPr/>
        </p:nvSpPr>
        <p:spPr>
          <a:xfrm>
            <a:off x="249181" y="9197280"/>
            <a:ext cx="2120555" cy="307777"/>
          </a:xfrm>
          <a:prstGeom prst="rect">
            <a:avLst/>
          </a:prstGeom>
          <a:noFill/>
        </p:spPr>
        <p:txBody>
          <a:bodyPr wrap="none" rtlCol="0">
            <a:spAutoFit/>
          </a:bodyPr>
          <a:lstStyle/>
          <a:p>
            <a:r>
              <a:rPr lang="en-US" sz="1400" dirty="0" smtClean="0">
                <a:latin typeface="Gill Sans"/>
                <a:cs typeface="Gill Sans"/>
              </a:rPr>
              <a:t>Source: Song and Yu (2013)</a:t>
            </a:r>
            <a:endParaRPr lang="en-US" sz="1400" dirty="0">
              <a:latin typeface="Gill Sans"/>
              <a:cs typeface="Gill Sans"/>
            </a:endParaRPr>
          </a:p>
        </p:txBody>
      </p:sp>
      <p:pic>
        <p:nvPicPr>
          <p:cNvPr id="6" name="Picture 5" descr="Screen Shot 2014-05-04 at 11.16.1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720" y="1204392"/>
            <a:ext cx="8093230" cy="5832648"/>
          </a:xfrm>
          <a:prstGeom prst="rect">
            <a:avLst/>
          </a:prstGeom>
        </p:spPr>
      </p:pic>
      <p:pic>
        <p:nvPicPr>
          <p:cNvPr id="5" name="Picture 4" descr="Screen Shot 2014-05-04 at 11.16.1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6909" y="4640264"/>
            <a:ext cx="6888179" cy="4917056"/>
          </a:xfrm>
          <a:prstGeom prst="rect">
            <a:avLst/>
          </a:prstGeom>
        </p:spPr>
      </p:pic>
    </p:spTree>
    <p:extLst>
      <p:ext uri="{BB962C8B-B14F-4D97-AF65-F5344CB8AC3E}">
        <p14:creationId xmlns:p14="http://schemas.microsoft.com/office/powerpoint/2010/main" val="363400827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p:cNvSpPr>
          <p:nvPr/>
        </p:nvSpPr>
        <p:spPr bwMode="auto">
          <a:xfrm>
            <a:off x="0" y="0"/>
            <a:ext cx="13004800" cy="939800"/>
          </a:xfrm>
          <a:prstGeom prst="rect">
            <a:avLst/>
          </a:prstGeom>
          <a:solidFill>
            <a:schemeClr val="accent1"/>
          </a:solidFill>
          <a:ln>
            <a:noFill/>
          </a:ln>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endParaRPr lang="en-US"/>
          </a:p>
        </p:txBody>
      </p:sp>
      <p:sp>
        <p:nvSpPr>
          <p:cNvPr id="4098" name="Rectangle 2"/>
          <p:cNvSpPr>
            <a:spLocks/>
          </p:cNvSpPr>
          <p:nvPr/>
        </p:nvSpPr>
        <p:spPr bwMode="auto">
          <a:xfrm>
            <a:off x="10809288" y="9569450"/>
            <a:ext cx="23622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1000">
                <a:solidFill>
                  <a:schemeClr val="tx1"/>
                </a:solidFill>
                <a:latin typeface="Gill Sans" charset="0"/>
                <a:ea typeface="ＭＳ Ｐゴシック" charset="0"/>
                <a:cs typeface="Gill Sans" charset="0"/>
                <a:sym typeface="Gill Sans" charset="0"/>
              </a:rPr>
              <a:t>ESA UNCLASSIFIED - For Official Use</a:t>
            </a:r>
          </a:p>
        </p:txBody>
      </p:sp>
      <p:sp>
        <p:nvSpPr>
          <p:cNvPr id="4100" name="Rectangle 4"/>
          <p:cNvSpPr>
            <a:spLocks/>
          </p:cNvSpPr>
          <p:nvPr/>
        </p:nvSpPr>
        <p:spPr bwMode="auto">
          <a:xfrm>
            <a:off x="123825" y="76200"/>
            <a:ext cx="112014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l"/>
            <a:r>
              <a:rPr lang="en-US" sz="4800" dirty="0" smtClean="0">
                <a:solidFill>
                  <a:srgbClr val="FFFFFF"/>
                </a:solidFill>
                <a:ea typeface="ＭＳ Ｐゴシック" charset="0"/>
                <a:cs typeface="Gill Sans Light" charset="0"/>
              </a:rPr>
              <a:t> Missing </a:t>
            </a:r>
            <a:r>
              <a:rPr lang="en-US" sz="4800" dirty="0" smtClean="0">
                <a:solidFill>
                  <a:srgbClr val="FFFFFF"/>
                </a:solidFill>
                <a:ea typeface="ＭＳ Ｐゴシック" charset="0"/>
                <a:cs typeface="Gill Sans Light" charset="0"/>
              </a:rPr>
              <a:t>Energy?</a:t>
            </a:r>
            <a:endParaRPr lang="en-US" sz="4800" dirty="0">
              <a:solidFill>
                <a:srgbClr val="FFFFFF"/>
              </a:solidFill>
              <a:ea typeface="ＭＳ Ｐゴシック" charset="0"/>
              <a:cs typeface="Gill Sans Light" charset="0"/>
            </a:endParaRPr>
          </a:p>
        </p:txBody>
      </p:sp>
      <p:pic>
        <p:nvPicPr>
          <p:cNvPr id="4102" name="Picture 6"/>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15700" y="160338"/>
            <a:ext cx="1574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4108"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9792" y="1348408"/>
            <a:ext cx="10585176" cy="7693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4109" name="Rectangle 13"/>
          <p:cNvSpPr>
            <a:spLocks/>
          </p:cNvSpPr>
          <p:nvPr/>
        </p:nvSpPr>
        <p:spPr bwMode="auto">
          <a:xfrm>
            <a:off x="724798" y="9310518"/>
            <a:ext cx="163090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400" dirty="0">
                <a:solidFill>
                  <a:schemeClr val="tx1"/>
                </a:solidFill>
                <a:latin typeface="Gill Sans" charset="0"/>
                <a:ea typeface="ＭＳ Ｐゴシック" charset="0"/>
                <a:cs typeface="Gill Sans" charset="0"/>
                <a:sym typeface="Gill Sans" charset="0"/>
              </a:rPr>
              <a:t>Source: </a:t>
            </a:r>
            <a:r>
              <a:rPr lang="en-US" sz="1400" dirty="0" err="1" smtClean="0">
                <a:solidFill>
                  <a:schemeClr val="tx1"/>
                </a:solidFill>
                <a:latin typeface="Gill Sans" charset="0"/>
                <a:ea typeface="ＭＳ Ｐゴシック" charset="0"/>
                <a:cs typeface="Gill Sans" charset="0"/>
                <a:sym typeface="Gill Sans" charset="0"/>
              </a:rPr>
              <a:t>Trenbert</a:t>
            </a:r>
            <a:r>
              <a:rPr lang="en-US" sz="1400" dirty="0" smtClean="0">
                <a:solidFill>
                  <a:schemeClr val="tx1"/>
                </a:solidFill>
                <a:latin typeface="Gill Sans" charset="0"/>
                <a:ea typeface="ＭＳ Ｐゴシック" charset="0"/>
                <a:cs typeface="Gill Sans" charset="0"/>
                <a:sym typeface="Gill Sans" charset="0"/>
              </a:rPr>
              <a:t> </a:t>
            </a:r>
            <a:r>
              <a:rPr lang="en-US" sz="1400" dirty="0">
                <a:solidFill>
                  <a:schemeClr val="tx1"/>
                </a:solidFill>
                <a:latin typeface="Gill Sans" charset="0"/>
                <a:ea typeface="ＭＳ Ｐゴシック" charset="0"/>
                <a:cs typeface="Gill Sans" charset="0"/>
                <a:sym typeface="Gill Sans" charset="0"/>
              </a:rPr>
              <a:t>et al.,</a:t>
            </a:r>
          </a:p>
        </p:txBody>
      </p:sp>
    </p:spTree>
    <p:extLst>
      <p:ext uri="{BB962C8B-B14F-4D97-AF65-F5344CB8AC3E}">
        <p14:creationId xmlns:p14="http://schemas.microsoft.com/office/powerpoint/2010/main" val="3610560964"/>
      </p:ext>
    </p:extLst>
  </p:cSld>
  <p:clrMapOvr>
    <a:masterClrMapping/>
  </p:clrMapOvr>
  <mc:AlternateContent xmlns:mc="http://schemas.openxmlformats.org/markup-compatibility/2006" xmlns:p14="http://schemas.microsoft.com/office/powerpoint/2010/main">
    <mc:Choice Requires="p14">
      <p:transition spd="med">
        <p14:prism dir="d"/>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p:cNvSpPr>
            <a:spLocks/>
          </p:cNvSpPr>
          <p:nvPr/>
        </p:nvSpPr>
        <p:spPr bwMode="auto">
          <a:xfrm>
            <a:off x="136525" y="76200"/>
            <a:ext cx="112014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l"/>
            <a:r>
              <a:rPr lang="en-US" sz="4800" dirty="0" smtClean="0">
                <a:solidFill>
                  <a:srgbClr val="FFFFFF"/>
                </a:solidFill>
                <a:ea typeface="ＭＳ Ｐゴシック" charset="0"/>
                <a:cs typeface="Gill Sans Light" charset="0"/>
              </a:rPr>
              <a:t>Regional heat Constraints: The Med Sea</a:t>
            </a:r>
            <a:endParaRPr lang="en-US" sz="4800" dirty="0">
              <a:solidFill>
                <a:srgbClr val="FFFFFF"/>
              </a:solidFill>
              <a:ea typeface="ＭＳ Ｐゴシック" charset="0"/>
              <a:cs typeface="Gill Sans Light" charset="0"/>
            </a:endParaRPr>
          </a:p>
        </p:txBody>
      </p:sp>
      <p:pic>
        <p:nvPicPr>
          <p:cNvPr id="3" name="Picture 2" descr="Screen Shot 2014-05-04 at 14.22.3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9912" y="1996480"/>
            <a:ext cx="9679756" cy="5089251"/>
          </a:xfrm>
          <a:prstGeom prst="rect">
            <a:avLst/>
          </a:prstGeom>
        </p:spPr>
      </p:pic>
    </p:spTree>
    <p:extLst>
      <p:ext uri="{BB962C8B-B14F-4D97-AF65-F5344CB8AC3E}">
        <p14:creationId xmlns:p14="http://schemas.microsoft.com/office/powerpoint/2010/main" val="2862914865"/>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6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374" y="1374987"/>
            <a:ext cx="6610773" cy="4477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2186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747" y="6800427"/>
            <a:ext cx="12462933" cy="2628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aphicFrame>
        <p:nvGraphicFramePr>
          <p:cNvPr id="121859" name="Object 3"/>
          <p:cNvGraphicFramePr>
            <a:graphicFrameLocks noChangeAspect="1"/>
          </p:cNvGraphicFramePr>
          <p:nvPr/>
        </p:nvGraphicFramePr>
        <p:xfrm>
          <a:off x="7805138" y="1192107"/>
          <a:ext cx="4630702" cy="6719147"/>
        </p:xfrm>
        <a:graphic>
          <a:graphicData uri="http://schemas.openxmlformats.org/presentationml/2006/ole">
            <mc:AlternateContent xmlns:mc="http://schemas.openxmlformats.org/markup-compatibility/2006">
              <mc:Choice xmlns:v="urn:schemas-microsoft-com:vml" Requires="v">
                <p:oleObj spid="_x0000_s1042" name="Plot" r:id="rId5" imgW="8987760" imgH="6230880" progId="Grapher.Document">
                  <p:embed/>
                </p:oleObj>
              </mc:Choice>
              <mc:Fallback>
                <p:oleObj name="Plot" r:id="rId5" imgW="8987760" imgH="6230880" progId="Grapher.Document">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l="52191"/>
                      <a:stretch>
                        <a:fillRect/>
                      </a:stretch>
                    </p:blipFill>
                    <p:spPr bwMode="auto">
                      <a:xfrm>
                        <a:off x="7805138" y="1192107"/>
                        <a:ext cx="4630702" cy="6719147"/>
                      </a:xfrm>
                      <a:prstGeom prst="rect">
                        <a:avLst/>
                      </a:prstGeom>
                      <a:solidFill>
                        <a:srgbClr val="006699"/>
                      </a:solidFill>
                      <a:ln w="22225">
                        <a:solidFill>
                          <a:srgbClr val="99CCFF"/>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21861" name="Text Box 5"/>
          <p:cNvSpPr txBox="1">
            <a:spLocks noChangeArrowheads="1"/>
          </p:cNvSpPr>
          <p:nvPr/>
        </p:nvSpPr>
        <p:spPr bwMode="auto">
          <a:xfrm>
            <a:off x="4551680" y="3868688"/>
            <a:ext cx="2384213" cy="1146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a:lnSpc>
                <a:spcPct val="90000"/>
              </a:lnSpc>
            </a:pPr>
            <a:r>
              <a:rPr lang="en-US" b="0" dirty="0">
                <a:solidFill>
                  <a:srgbClr val="006699"/>
                </a:solidFill>
              </a:rPr>
              <a:t>Labrador Sea</a:t>
            </a:r>
          </a:p>
        </p:txBody>
      </p:sp>
      <p:sp>
        <p:nvSpPr>
          <p:cNvPr id="121864" name="Text Box 8"/>
          <p:cNvSpPr txBox="1">
            <a:spLocks noChangeArrowheads="1"/>
          </p:cNvSpPr>
          <p:nvPr/>
        </p:nvSpPr>
        <p:spPr bwMode="auto">
          <a:xfrm>
            <a:off x="975360" y="7152640"/>
            <a:ext cx="2384213" cy="1146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a:lnSpc>
                <a:spcPct val="90000"/>
              </a:lnSpc>
            </a:pPr>
            <a:r>
              <a:rPr lang="en-US" b="0">
                <a:solidFill>
                  <a:srgbClr val="006699"/>
                </a:solidFill>
              </a:rPr>
              <a:t>Gulf Stream</a:t>
            </a:r>
          </a:p>
        </p:txBody>
      </p:sp>
      <p:pic>
        <p:nvPicPr>
          <p:cNvPr id="121865" name="Picture 9"/>
          <p:cNvPicPr>
            <a:picLocks noChangeAspect="1" noChangeArrowheads="1"/>
          </p:cNvPicPr>
          <p:nvPr/>
        </p:nvPicPr>
        <p:blipFill>
          <a:blip r:embed="rId7">
            <a:extLst>
              <a:ext uri="{28A0092B-C50C-407E-A947-70E740481C1C}">
                <a14:useLocalDpi xmlns:a14="http://schemas.microsoft.com/office/drawing/2010/main" val="0"/>
              </a:ext>
            </a:extLst>
          </a:blip>
          <a:srcRect b="13402"/>
          <a:stretch>
            <a:fillRect/>
          </a:stretch>
        </p:blipFill>
        <p:spPr bwMode="auto">
          <a:xfrm>
            <a:off x="4009814" y="1408853"/>
            <a:ext cx="2740942" cy="2275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0" name="Rectangle 3"/>
          <p:cNvSpPr>
            <a:spLocks/>
          </p:cNvSpPr>
          <p:nvPr/>
        </p:nvSpPr>
        <p:spPr bwMode="auto">
          <a:xfrm>
            <a:off x="136525" y="76200"/>
            <a:ext cx="112014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l"/>
            <a:r>
              <a:rPr lang="en-US" sz="4800" dirty="0" smtClean="0">
                <a:solidFill>
                  <a:srgbClr val="FFFFFF"/>
                </a:solidFill>
                <a:ea typeface="ＭＳ Ｐゴシック" charset="0"/>
                <a:cs typeface="Gill Sans Light" charset="0"/>
              </a:rPr>
              <a:t>A PDF </a:t>
            </a:r>
            <a:r>
              <a:rPr lang="en-US" sz="4800" dirty="0" smtClean="0">
                <a:solidFill>
                  <a:srgbClr val="FFFFFF"/>
                </a:solidFill>
                <a:ea typeface="ＭＳ Ｐゴシック" charset="0"/>
                <a:cs typeface="Gill Sans Light" charset="0"/>
              </a:rPr>
              <a:t>view </a:t>
            </a:r>
            <a:r>
              <a:rPr lang="en-US" sz="4800" dirty="0" smtClean="0">
                <a:solidFill>
                  <a:srgbClr val="FFFFFF"/>
                </a:solidFill>
                <a:ea typeface="ＭＳ Ｐゴシック" charset="0"/>
                <a:cs typeface="Gill Sans Light" charset="0"/>
              </a:rPr>
              <a:t>to uncertainty</a:t>
            </a:r>
            <a:endParaRPr lang="en-US" sz="4800" dirty="0">
              <a:solidFill>
                <a:srgbClr val="FFFFFF"/>
              </a:solidFill>
              <a:ea typeface="ＭＳ Ｐゴシック" charset="0"/>
              <a:cs typeface="Gill Sans Light" charset="0"/>
            </a:endParaRPr>
          </a:p>
        </p:txBody>
      </p:sp>
      <p:sp>
        <p:nvSpPr>
          <p:cNvPr id="2" name="TextBox 1"/>
          <p:cNvSpPr txBox="1"/>
          <p:nvPr/>
        </p:nvSpPr>
        <p:spPr>
          <a:xfrm>
            <a:off x="1151688" y="9455115"/>
            <a:ext cx="1335697" cy="307777"/>
          </a:xfrm>
          <a:prstGeom prst="rect">
            <a:avLst/>
          </a:prstGeom>
          <a:noFill/>
        </p:spPr>
        <p:txBody>
          <a:bodyPr wrap="none" rtlCol="0">
            <a:spAutoFit/>
          </a:bodyPr>
          <a:lstStyle/>
          <a:p>
            <a:r>
              <a:rPr lang="en-US" sz="1400" dirty="0" smtClean="0">
                <a:latin typeface="Gill Sans"/>
                <a:cs typeface="Gill Sans"/>
              </a:rPr>
              <a:t>Source: S. </a:t>
            </a:r>
            <a:r>
              <a:rPr lang="en-US" sz="1400" dirty="0" err="1" smtClean="0">
                <a:latin typeface="Gill Sans"/>
                <a:cs typeface="Gill Sans"/>
              </a:rPr>
              <a:t>Gulev</a:t>
            </a:r>
            <a:endParaRPr lang="en-US" sz="1400" dirty="0" smtClean="0">
              <a:latin typeface="Gill Sans"/>
              <a:cs typeface="Gill Sans"/>
            </a:endParaRPr>
          </a:p>
        </p:txBody>
      </p:sp>
    </p:spTree>
    <p:extLst>
      <p:ext uri="{BB962C8B-B14F-4D97-AF65-F5344CB8AC3E}">
        <p14:creationId xmlns:p14="http://schemas.microsoft.com/office/powerpoint/2010/main" val="391608935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Figure6.jpg"/>
          <p:cNvPicPr>
            <a:picLocks noGrp="1" noChangeAspect="1"/>
          </p:cNvPicPr>
          <p:nvPr>
            <p:ph idx="1"/>
          </p:nvPr>
        </p:nvPicPr>
        <p:blipFill rotWithShape="1">
          <a:blip r:embed="rId2">
            <a:extLst>
              <a:ext uri="{28A0092B-C50C-407E-A947-70E740481C1C}">
                <a14:useLocalDpi xmlns:a14="http://schemas.microsoft.com/office/drawing/2010/main" val="0"/>
              </a:ext>
            </a:extLst>
          </a:blip>
          <a:srcRect l="-183" r="-907" b="51591"/>
          <a:stretch/>
        </p:blipFill>
        <p:spPr>
          <a:xfrm>
            <a:off x="265574" y="1276400"/>
            <a:ext cx="12738442" cy="4855910"/>
          </a:xfrm>
        </p:spPr>
      </p:pic>
      <p:sp>
        <p:nvSpPr>
          <p:cNvPr id="5" name="Rectangle 4"/>
          <p:cNvSpPr/>
          <p:nvPr/>
        </p:nvSpPr>
        <p:spPr>
          <a:xfrm>
            <a:off x="214276" y="6460976"/>
            <a:ext cx="12789740" cy="1423978"/>
          </a:xfrm>
          <a:prstGeom prst="rect">
            <a:avLst/>
          </a:prstGeom>
        </p:spPr>
        <p:txBody>
          <a:bodyPr wrap="square" lIns="130046" tIns="65023" rIns="130046" bIns="65023">
            <a:spAutoFit/>
          </a:bodyPr>
          <a:lstStyle/>
          <a:p>
            <a:r>
              <a:rPr lang="en-US" sz="2800" dirty="0" smtClean="0"/>
              <a:t>Need to define what accuracy is for.  The </a:t>
            </a:r>
            <a:r>
              <a:rPr lang="en-US" sz="2800" dirty="0"/>
              <a:t>net heat flux error which would provide a seasonal SST spread less than one-half the peak to trough seasonal SST variability </a:t>
            </a:r>
            <a:r>
              <a:rPr lang="en-US" sz="2800" dirty="0" smtClean="0"/>
              <a:t>(Clayson and </a:t>
            </a:r>
            <a:r>
              <a:rPr lang="en-US" sz="2800" dirty="0" err="1" smtClean="0"/>
              <a:t>Bogdanoff</a:t>
            </a:r>
            <a:r>
              <a:rPr lang="en-US" sz="2800" dirty="0" smtClean="0"/>
              <a:t> 2013)</a:t>
            </a:r>
            <a:r>
              <a:rPr lang="en-US" sz="2800" dirty="0"/>
              <a:t>. </a:t>
            </a:r>
          </a:p>
        </p:txBody>
      </p:sp>
      <p:sp>
        <p:nvSpPr>
          <p:cNvPr id="8" name="Rectangle 4"/>
          <p:cNvSpPr>
            <a:spLocks/>
          </p:cNvSpPr>
          <p:nvPr/>
        </p:nvSpPr>
        <p:spPr bwMode="auto">
          <a:xfrm>
            <a:off x="136525" y="76200"/>
            <a:ext cx="112014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l"/>
            <a:r>
              <a:rPr lang="en-US" sz="4800" dirty="0" smtClean="0">
                <a:solidFill>
                  <a:srgbClr val="FFFFFF"/>
                </a:solidFill>
                <a:ea typeface="ＭＳ Ｐゴシック" charset="0"/>
                <a:cs typeface="Gill Sans Light" charset="0"/>
              </a:rPr>
              <a:t>Better </a:t>
            </a:r>
            <a:r>
              <a:rPr lang="en-US" sz="4800" dirty="0" err="1" smtClean="0">
                <a:solidFill>
                  <a:srgbClr val="FFFFFF"/>
                </a:solidFill>
                <a:ea typeface="ＭＳ Ｐゴシック" charset="0"/>
                <a:cs typeface="Gill Sans Light" charset="0"/>
              </a:rPr>
              <a:t>Characterisation</a:t>
            </a:r>
            <a:r>
              <a:rPr lang="en-US" sz="4800" dirty="0" smtClean="0">
                <a:solidFill>
                  <a:srgbClr val="FFFFFF"/>
                </a:solidFill>
                <a:ea typeface="ＭＳ Ｐゴシック" charset="0"/>
                <a:cs typeface="Gill Sans Light" charset="0"/>
              </a:rPr>
              <a:t> </a:t>
            </a:r>
            <a:r>
              <a:rPr lang="en-US" sz="4800" dirty="0" smtClean="0">
                <a:solidFill>
                  <a:srgbClr val="FFFFFF"/>
                </a:solidFill>
                <a:ea typeface="ＭＳ Ｐゴシック" charset="0"/>
                <a:cs typeface="Gill Sans Light" charset="0"/>
              </a:rPr>
              <a:t>of </a:t>
            </a:r>
            <a:r>
              <a:rPr lang="en-US" sz="4800" dirty="0" smtClean="0">
                <a:solidFill>
                  <a:srgbClr val="FFFFFF"/>
                </a:solidFill>
                <a:ea typeface="ＭＳ Ｐゴシック" charset="0"/>
                <a:cs typeface="Gill Sans Light" charset="0"/>
              </a:rPr>
              <a:t>Uncertainty</a:t>
            </a:r>
            <a:endParaRPr lang="en-US" sz="4800" dirty="0">
              <a:solidFill>
                <a:srgbClr val="FFFFFF"/>
              </a:solidFill>
              <a:ea typeface="ＭＳ Ｐゴシック" charset="0"/>
              <a:cs typeface="Gill Sans Light" charset="0"/>
            </a:endParaRPr>
          </a:p>
        </p:txBody>
      </p:sp>
      <p:sp>
        <p:nvSpPr>
          <p:cNvPr id="6" name="TextBox 5"/>
          <p:cNvSpPr txBox="1"/>
          <p:nvPr/>
        </p:nvSpPr>
        <p:spPr>
          <a:xfrm>
            <a:off x="471286" y="9455115"/>
            <a:ext cx="2696509" cy="307777"/>
          </a:xfrm>
          <a:prstGeom prst="rect">
            <a:avLst/>
          </a:prstGeom>
          <a:noFill/>
        </p:spPr>
        <p:txBody>
          <a:bodyPr wrap="none" rtlCol="0">
            <a:spAutoFit/>
          </a:bodyPr>
          <a:lstStyle/>
          <a:p>
            <a:r>
              <a:rPr lang="en-US" sz="1400" dirty="0" smtClean="0">
                <a:latin typeface="Gill Sans"/>
                <a:cs typeface="Gill Sans"/>
              </a:rPr>
              <a:t>Source: </a:t>
            </a:r>
            <a:r>
              <a:rPr lang="en-US" sz="1400" dirty="0" err="1" smtClean="0">
                <a:latin typeface="Gill Sans"/>
                <a:cs typeface="Gill Sans"/>
              </a:rPr>
              <a:t>Clayson</a:t>
            </a:r>
            <a:r>
              <a:rPr lang="en-US" sz="1400" dirty="0" smtClean="0">
                <a:latin typeface="Gill Sans"/>
                <a:cs typeface="Gill Sans"/>
              </a:rPr>
              <a:t> &amp; </a:t>
            </a:r>
            <a:r>
              <a:rPr lang="en-US" sz="1400" dirty="0" err="1" smtClean="0">
                <a:latin typeface="Gill Sans"/>
                <a:cs typeface="Gill Sans"/>
              </a:rPr>
              <a:t>Bogdanoff</a:t>
            </a:r>
            <a:r>
              <a:rPr lang="en-US" sz="1400" dirty="0" smtClean="0">
                <a:latin typeface="Gill Sans"/>
                <a:cs typeface="Gill Sans"/>
              </a:rPr>
              <a:t>, 2013</a:t>
            </a:r>
            <a:endParaRPr lang="en-US" sz="1400" dirty="0" smtClean="0">
              <a:latin typeface="Gill Sans"/>
              <a:cs typeface="Gill Sans"/>
            </a:endParaRPr>
          </a:p>
        </p:txBody>
      </p:sp>
    </p:spTree>
    <p:extLst>
      <p:ext uri="{BB962C8B-B14F-4D97-AF65-F5344CB8AC3E}">
        <p14:creationId xmlns:p14="http://schemas.microsoft.com/office/powerpoint/2010/main" val="347837419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p:cNvSpPr>
          <p:nvPr/>
        </p:nvSpPr>
        <p:spPr bwMode="auto">
          <a:xfrm>
            <a:off x="0" y="0"/>
            <a:ext cx="13004800" cy="939800"/>
          </a:xfrm>
          <a:prstGeom prst="rect">
            <a:avLst/>
          </a:prstGeom>
          <a:solidFill>
            <a:schemeClr val="accent1"/>
          </a:solidFill>
          <a:ln>
            <a:noFill/>
          </a:ln>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endParaRPr lang="en-US"/>
          </a:p>
        </p:txBody>
      </p:sp>
      <p:sp>
        <p:nvSpPr>
          <p:cNvPr id="14338" name="Rectangle 2"/>
          <p:cNvSpPr>
            <a:spLocks/>
          </p:cNvSpPr>
          <p:nvPr/>
        </p:nvSpPr>
        <p:spPr bwMode="auto">
          <a:xfrm>
            <a:off x="10809288" y="9569450"/>
            <a:ext cx="23622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1000">
                <a:solidFill>
                  <a:schemeClr val="tx1"/>
                </a:solidFill>
                <a:latin typeface="Gill Sans" charset="0"/>
                <a:ea typeface="ＭＳ Ｐゴシック" charset="0"/>
                <a:cs typeface="Gill Sans" charset="0"/>
                <a:sym typeface="Gill Sans" charset="0"/>
              </a:rPr>
              <a:t>ESA UNCLASSIFIED - For Official Use</a:t>
            </a:r>
          </a:p>
        </p:txBody>
      </p:sp>
      <p:sp>
        <p:nvSpPr>
          <p:cNvPr id="14339" name="Rectangle 3"/>
          <p:cNvSpPr>
            <a:spLocks/>
          </p:cNvSpPr>
          <p:nvPr/>
        </p:nvSpPr>
        <p:spPr bwMode="auto">
          <a:xfrm>
            <a:off x="136525" y="76200"/>
            <a:ext cx="112014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l"/>
            <a:r>
              <a:rPr lang="en-US" sz="4800" dirty="0" smtClean="0">
                <a:solidFill>
                  <a:srgbClr val="FFFFFF"/>
                </a:solidFill>
                <a:ea typeface="ＭＳ Ｐゴシック" charset="0"/>
                <a:cs typeface="Gill Sans Light" charset="0"/>
              </a:rPr>
              <a:t>Flux Exploitation Platform</a:t>
            </a:r>
            <a:endParaRPr lang="en-US" sz="4800" dirty="0">
              <a:solidFill>
                <a:srgbClr val="FFFFFF"/>
              </a:solidFill>
              <a:ea typeface="ＭＳ Ｐゴシック" charset="0"/>
              <a:cs typeface="Gill Sans Light" charset="0"/>
            </a:endParaRPr>
          </a:p>
        </p:txBody>
      </p:sp>
      <p:pic>
        <p:nvPicPr>
          <p:cNvPr id="14341" name="Picture 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15700" y="160338"/>
            <a:ext cx="1574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14342" name="Rectangle 6"/>
          <p:cNvSpPr>
            <a:spLocks/>
          </p:cNvSpPr>
          <p:nvPr/>
        </p:nvSpPr>
        <p:spPr bwMode="auto">
          <a:xfrm rot="5385487">
            <a:off x="977900" y="2859088"/>
            <a:ext cx="1524000" cy="1562100"/>
          </a:xfrm>
          <a:prstGeom prst="rect">
            <a:avLst/>
          </a:prstGeom>
          <a:solidFill>
            <a:srgbClr val="9A9A9A"/>
          </a:solidFill>
          <a:ln w="12700" cap="flat">
            <a:solidFill>
              <a:srgbClr val="000000"/>
            </a:solidFill>
            <a:prstDash val="solid"/>
            <a:miter lim="800000"/>
            <a:headEnd type="none" w="med" len="med"/>
            <a:tailEnd type="none" w="med" len="med"/>
          </a:ln>
        </p:spPr>
        <p:txBody>
          <a:bodyPr lIns="0" tIns="0" rIns="0" bIns="0"/>
          <a:lstStyle/>
          <a:p>
            <a:endParaRPr lang="en-US"/>
          </a:p>
        </p:txBody>
      </p:sp>
      <p:sp>
        <p:nvSpPr>
          <p:cNvPr id="14343" name="Rectangle 7"/>
          <p:cNvSpPr>
            <a:spLocks/>
          </p:cNvSpPr>
          <p:nvPr/>
        </p:nvSpPr>
        <p:spPr bwMode="auto">
          <a:xfrm>
            <a:off x="1036638" y="1778000"/>
            <a:ext cx="1385887"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2400">
                <a:solidFill>
                  <a:schemeClr val="tx1"/>
                </a:solidFill>
                <a:ea typeface="ＭＳ Ｐゴシック" charset="0"/>
                <a:cs typeface="Gill Sans Light" charset="0"/>
              </a:rPr>
              <a:t>Input Data</a:t>
            </a:r>
          </a:p>
          <a:p>
            <a:r>
              <a:rPr lang="en-US" sz="2400">
                <a:solidFill>
                  <a:schemeClr val="tx1"/>
                </a:solidFill>
                <a:ea typeface="ＭＳ Ｐゴシック" charset="0"/>
                <a:cs typeface="Gill Sans Light" charset="0"/>
              </a:rPr>
              <a:t>SST, q, W</a:t>
            </a:r>
          </a:p>
        </p:txBody>
      </p:sp>
      <p:sp>
        <p:nvSpPr>
          <p:cNvPr id="14344" name="Rectangle 8"/>
          <p:cNvSpPr>
            <a:spLocks/>
          </p:cNvSpPr>
          <p:nvPr/>
        </p:nvSpPr>
        <p:spPr bwMode="auto">
          <a:xfrm>
            <a:off x="5026025" y="4000500"/>
            <a:ext cx="12636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2400">
                <a:solidFill>
                  <a:schemeClr val="tx1"/>
                </a:solidFill>
                <a:ea typeface="ＭＳ Ｐゴシック" charset="0"/>
                <a:cs typeface="Gill Sans Light" charset="0"/>
              </a:rPr>
              <a:t>Flux Data</a:t>
            </a:r>
          </a:p>
        </p:txBody>
      </p:sp>
      <p:sp>
        <p:nvSpPr>
          <p:cNvPr id="14345" name="Rectangle 9"/>
          <p:cNvSpPr>
            <a:spLocks/>
          </p:cNvSpPr>
          <p:nvPr/>
        </p:nvSpPr>
        <p:spPr bwMode="auto">
          <a:xfrm>
            <a:off x="8366125" y="3987800"/>
            <a:ext cx="2282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2400">
                <a:solidFill>
                  <a:schemeClr val="tx1"/>
                </a:solidFill>
                <a:ea typeface="ＭＳ Ｐゴシック" charset="0"/>
                <a:cs typeface="Gill Sans Light" charset="0"/>
              </a:rPr>
              <a:t>Heat Budget Data</a:t>
            </a:r>
          </a:p>
        </p:txBody>
      </p:sp>
      <p:sp>
        <p:nvSpPr>
          <p:cNvPr id="14346" name="Rectangle 10"/>
          <p:cNvSpPr>
            <a:spLocks/>
          </p:cNvSpPr>
          <p:nvPr/>
        </p:nvSpPr>
        <p:spPr bwMode="auto">
          <a:xfrm>
            <a:off x="1844675" y="2616200"/>
            <a:ext cx="7604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400">
                <a:solidFill>
                  <a:schemeClr val="tx1"/>
                </a:solidFill>
                <a:ea typeface="ＭＳ Ｐゴシック" charset="0"/>
                <a:cs typeface="Gill Sans Light" charset="0"/>
              </a:rPr>
              <a:t>SST  CCI</a:t>
            </a:r>
          </a:p>
        </p:txBody>
      </p:sp>
      <p:sp>
        <p:nvSpPr>
          <p:cNvPr id="14347" name="Rectangle 11"/>
          <p:cNvSpPr>
            <a:spLocks/>
          </p:cNvSpPr>
          <p:nvPr/>
        </p:nvSpPr>
        <p:spPr bwMode="auto">
          <a:xfrm rot="5385487">
            <a:off x="1101725" y="2981325"/>
            <a:ext cx="1524000" cy="1562100"/>
          </a:xfrm>
          <a:prstGeom prst="rect">
            <a:avLst/>
          </a:prstGeom>
          <a:solidFill>
            <a:srgbClr val="9A9A9A"/>
          </a:solidFill>
          <a:ln w="12700" cap="flat">
            <a:solidFill>
              <a:srgbClr val="000000"/>
            </a:solidFill>
            <a:prstDash val="solid"/>
            <a:miter lim="800000"/>
            <a:headEnd type="none" w="med" len="med"/>
            <a:tailEnd type="none" w="med" len="med"/>
          </a:ln>
        </p:spPr>
        <p:txBody>
          <a:bodyPr lIns="0" tIns="0" rIns="0" bIns="0"/>
          <a:lstStyle/>
          <a:p>
            <a:endParaRPr lang="en-US"/>
          </a:p>
        </p:txBody>
      </p:sp>
      <p:sp>
        <p:nvSpPr>
          <p:cNvPr id="14348" name="Rectangle 12"/>
          <p:cNvSpPr>
            <a:spLocks/>
          </p:cNvSpPr>
          <p:nvPr/>
        </p:nvSpPr>
        <p:spPr bwMode="auto">
          <a:xfrm>
            <a:off x="2595563" y="2743200"/>
            <a:ext cx="9683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400">
                <a:solidFill>
                  <a:schemeClr val="tx1"/>
                </a:solidFill>
                <a:ea typeface="ＭＳ Ｐゴシック" charset="0"/>
                <a:cs typeface="Gill Sans Light" charset="0"/>
              </a:rPr>
              <a:t>SST AVHRR</a:t>
            </a:r>
          </a:p>
        </p:txBody>
      </p:sp>
      <p:sp>
        <p:nvSpPr>
          <p:cNvPr id="14349" name="Rectangle 13"/>
          <p:cNvSpPr>
            <a:spLocks/>
          </p:cNvSpPr>
          <p:nvPr/>
        </p:nvSpPr>
        <p:spPr bwMode="auto">
          <a:xfrm rot="5385487">
            <a:off x="1228725" y="3108325"/>
            <a:ext cx="1524000" cy="1562100"/>
          </a:xfrm>
          <a:prstGeom prst="rect">
            <a:avLst/>
          </a:prstGeom>
          <a:solidFill>
            <a:srgbClr val="6293FE"/>
          </a:solidFill>
          <a:ln w="12700" cap="flat">
            <a:solidFill>
              <a:srgbClr val="000000"/>
            </a:solidFill>
            <a:prstDash val="solid"/>
            <a:miter lim="800000"/>
            <a:headEnd type="none" w="med" len="med"/>
            <a:tailEnd type="none" w="med" len="med"/>
          </a:ln>
        </p:spPr>
        <p:txBody>
          <a:bodyPr lIns="0" tIns="0" rIns="0" bIns="0"/>
          <a:lstStyle/>
          <a:p>
            <a:endParaRPr lang="en-US"/>
          </a:p>
        </p:txBody>
      </p:sp>
      <p:sp>
        <p:nvSpPr>
          <p:cNvPr id="14350" name="Rectangle 14"/>
          <p:cNvSpPr>
            <a:spLocks/>
          </p:cNvSpPr>
          <p:nvPr/>
        </p:nvSpPr>
        <p:spPr bwMode="auto">
          <a:xfrm>
            <a:off x="2724150" y="2921000"/>
            <a:ext cx="7604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400">
                <a:solidFill>
                  <a:schemeClr val="tx1"/>
                </a:solidFill>
                <a:ea typeface="ＭＳ Ｐゴシック" charset="0"/>
                <a:cs typeface="Gill Sans Light" charset="0"/>
              </a:rPr>
              <a:t>W PMW</a:t>
            </a:r>
          </a:p>
        </p:txBody>
      </p:sp>
      <p:sp>
        <p:nvSpPr>
          <p:cNvPr id="14351" name="Rectangle 15"/>
          <p:cNvSpPr>
            <a:spLocks/>
          </p:cNvSpPr>
          <p:nvPr/>
        </p:nvSpPr>
        <p:spPr bwMode="auto">
          <a:xfrm rot="5385487">
            <a:off x="1355725" y="3235325"/>
            <a:ext cx="1524000" cy="1562100"/>
          </a:xfrm>
          <a:prstGeom prst="rect">
            <a:avLst/>
          </a:prstGeom>
          <a:solidFill>
            <a:srgbClr val="6293FE"/>
          </a:solidFill>
          <a:ln w="12700" cap="flat">
            <a:solidFill>
              <a:srgbClr val="000000"/>
            </a:solidFill>
            <a:prstDash val="solid"/>
            <a:miter lim="800000"/>
            <a:headEnd type="none" w="med" len="med"/>
            <a:tailEnd type="none" w="med" len="med"/>
          </a:ln>
        </p:spPr>
        <p:txBody>
          <a:bodyPr lIns="0" tIns="0" rIns="0" bIns="0"/>
          <a:lstStyle/>
          <a:p>
            <a:endParaRPr lang="en-US"/>
          </a:p>
        </p:txBody>
      </p:sp>
      <p:sp>
        <p:nvSpPr>
          <p:cNvPr id="14352" name="Rectangle 16"/>
          <p:cNvSpPr>
            <a:spLocks/>
          </p:cNvSpPr>
          <p:nvPr/>
        </p:nvSpPr>
        <p:spPr bwMode="auto">
          <a:xfrm>
            <a:off x="2808288" y="3022600"/>
            <a:ext cx="6334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400">
                <a:solidFill>
                  <a:schemeClr val="tx1"/>
                </a:solidFill>
                <a:ea typeface="ＭＳ Ｐゴシック" charset="0"/>
                <a:cs typeface="Gill Sans Light" charset="0"/>
              </a:rPr>
              <a:t>W Scat</a:t>
            </a:r>
          </a:p>
        </p:txBody>
      </p:sp>
      <p:sp>
        <p:nvSpPr>
          <p:cNvPr id="14353" name="Rectangle 17"/>
          <p:cNvSpPr>
            <a:spLocks/>
          </p:cNvSpPr>
          <p:nvPr/>
        </p:nvSpPr>
        <p:spPr bwMode="auto">
          <a:xfrm rot="5385487">
            <a:off x="4645025" y="4759325"/>
            <a:ext cx="1524000" cy="1562100"/>
          </a:xfrm>
          <a:prstGeom prst="rect">
            <a:avLst/>
          </a:prstGeom>
          <a:solidFill>
            <a:srgbClr val="E6578D"/>
          </a:solidFill>
          <a:ln w="12700" cap="flat">
            <a:solidFill>
              <a:srgbClr val="000000"/>
            </a:solidFill>
            <a:prstDash val="solid"/>
            <a:miter lim="800000"/>
            <a:headEnd type="none" w="med" len="med"/>
            <a:tailEnd type="none" w="med" len="med"/>
          </a:ln>
        </p:spPr>
        <p:txBody>
          <a:bodyPr lIns="0" tIns="0" rIns="0" bIns="0"/>
          <a:lstStyle/>
          <a:p>
            <a:endParaRPr lang="en-US"/>
          </a:p>
        </p:txBody>
      </p:sp>
      <p:sp>
        <p:nvSpPr>
          <p:cNvPr id="14354" name="Rectangle 18"/>
          <p:cNvSpPr>
            <a:spLocks/>
          </p:cNvSpPr>
          <p:nvPr/>
        </p:nvSpPr>
        <p:spPr bwMode="auto">
          <a:xfrm>
            <a:off x="4579938" y="4495800"/>
            <a:ext cx="16970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400">
                <a:solidFill>
                  <a:schemeClr val="tx1"/>
                </a:solidFill>
                <a:ea typeface="ＭＳ Ｐゴシック" charset="0"/>
                <a:cs typeface="Gill Sans Light" charset="0"/>
              </a:rPr>
              <a:t>ESA Ocean Heat FLux</a:t>
            </a:r>
          </a:p>
        </p:txBody>
      </p:sp>
      <p:sp>
        <p:nvSpPr>
          <p:cNvPr id="14355" name="Rectangle 19"/>
          <p:cNvSpPr>
            <a:spLocks/>
          </p:cNvSpPr>
          <p:nvPr/>
        </p:nvSpPr>
        <p:spPr bwMode="auto">
          <a:xfrm rot="5385487">
            <a:off x="4772025" y="4886325"/>
            <a:ext cx="1524000" cy="1562100"/>
          </a:xfrm>
          <a:prstGeom prst="rect">
            <a:avLst/>
          </a:prstGeom>
          <a:solidFill>
            <a:srgbClr val="E6578D"/>
          </a:solidFill>
          <a:ln w="12700" cap="flat">
            <a:solidFill>
              <a:srgbClr val="000000"/>
            </a:solidFill>
            <a:prstDash val="solid"/>
            <a:miter lim="800000"/>
            <a:headEnd type="none" w="med" len="med"/>
            <a:tailEnd type="none" w="med" len="med"/>
          </a:ln>
        </p:spPr>
        <p:txBody>
          <a:bodyPr lIns="0" tIns="0" rIns="0" bIns="0"/>
          <a:lstStyle/>
          <a:p>
            <a:endParaRPr lang="en-US"/>
          </a:p>
        </p:txBody>
      </p:sp>
      <p:sp>
        <p:nvSpPr>
          <p:cNvPr id="14356" name="Rectangle 20"/>
          <p:cNvSpPr>
            <a:spLocks/>
          </p:cNvSpPr>
          <p:nvPr/>
        </p:nvSpPr>
        <p:spPr bwMode="auto">
          <a:xfrm>
            <a:off x="6211888" y="4622800"/>
            <a:ext cx="6429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400">
                <a:solidFill>
                  <a:schemeClr val="tx1"/>
                </a:solidFill>
                <a:ea typeface="ＭＳ Ｐゴシック" charset="0"/>
                <a:cs typeface="Gill Sans Light" charset="0"/>
              </a:rPr>
              <a:t>SeaFlux</a:t>
            </a:r>
          </a:p>
        </p:txBody>
      </p:sp>
      <p:sp>
        <p:nvSpPr>
          <p:cNvPr id="14357" name="Rectangle 21"/>
          <p:cNvSpPr>
            <a:spLocks/>
          </p:cNvSpPr>
          <p:nvPr/>
        </p:nvSpPr>
        <p:spPr bwMode="auto">
          <a:xfrm rot="5385487">
            <a:off x="4899025" y="5013325"/>
            <a:ext cx="1524000" cy="1562100"/>
          </a:xfrm>
          <a:prstGeom prst="rect">
            <a:avLst/>
          </a:prstGeom>
          <a:solidFill>
            <a:srgbClr val="6293FE"/>
          </a:solidFill>
          <a:ln w="12700" cap="flat">
            <a:solidFill>
              <a:srgbClr val="000000"/>
            </a:solidFill>
            <a:prstDash val="solid"/>
            <a:miter lim="800000"/>
            <a:headEnd type="none" w="med" len="med"/>
            <a:tailEnd type="none" w="med" len="med"/>
          </a:ln>
        </p:spPr>
        <p:txBody>
          <a:bodyPr lIns="0" tIns="0" rIns="0" bIns="0"/>
          <a:lstStyle/>
          <a:p>
            <a:endParaRPr lang="en-US"/>
          </a:p>
        </p:txBody>
      </p:sp>
      <p:sp>
        <p:nvSpPr>
          <p:cNvPr id="14358" name="Rectangle 22"/>
          <p:cNvSpPr>
            <a:spLocks/>
          </p:cNvSpPr>
          <p:nvPr/>
        </p:nvSpPr>
        <p:spPr bwMode="auto">
          <a:xfrm>
            <a:off x="6332538" y="4800600"/>
            <a:ext cx="673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400">
                <a:solidFill>
                  <a:schemeClr val="tx1"/>
                </a:solidFill>
                <a:ea typeface="ＭＳ Ｐゴシック" charset="0"/>
                <a:cs typeface="Gill Sans Light" charset="0"/>
              </a:rPr>
              <a:t>HOAPS</a:t>
            </a:r>
          </a:p>
        </p:txBody>
      </p:sp>
      <p:sp>
        <p:nvSpPr>
          <p:cNvPr id="14359" name="Rectangle 23"/>
          <p:cNvSpPr>
            <a:spLocks/>
          </p:cNvSpPr>
          <p:nvPr/>
        </p:nvSpPr>
        <p:spPr bwMode="auto">
          <a:xfrm rot="5385487">
            <a:off x="5026025" y="5140325"/>
            <a:ext cx="1524000" cy="1562100"/>
          </a:xfrm>
          <a:prstGeom prst="rect">
            <a:avLst/>
          </a:prstGeom>
          <a:solidFill>
            <a:srgbClr val="FE936A"/>
          </a:solidFill>
          <a:ln w="12700" cap="flat">
            <a:solidFill>
              <a:srgbClr val="000000"/>
            </a:solidFill>
            <a:prstDash val="solid"/>
            <a:miter lim="800000"/>
            <a:headEnd type="none" w="med" len="med"/>
            <a:tailEnd type="none" w="med" len="med"/>
          </a:ln>
        </p:spPr>
        <p:txBody>
          <a:bodyPr lIns="0" tIns="0" rIns="0" bIns="0"/>
          <a:lstStyle/>
          <a:p>
            <a:endParaRPr lang="en-US"/>
          </a:p>
        </p:txBody>
      </p:sp>
      <p:sp>
        <p:nvSpPr>
          <p:cNvPr id="14360" name="Rectangle 24"/>
          <p:cNvSpPr>
            <a:spLocks/>
          </p:cNvSpPr>
          <p:nvPr/>
        </p:nvSpPr>
        <p:spPr bwMode="auto">
          <a:xfrm>
            <a:off x="6580188" y="4965700"/>
            <a:ext cx="9747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400">
                <a:solidFill>
                  <a:schemeClr val="tx1"/>
                </a:solidFill>
                <a:ea typeface="ＭＳ Ｐゴシック" charset="0"/>
                <a:cs typeface="Gill Sans Light" charset="0"/>
              </a:rPr>
              <a:t>ERA-Interim</a:t>
            </a:r>
          </a:p>
        </p:txBody>
      </p:sp>
      <p:sp>
        <p:nvSpPr>
          <p:cNvPr id="14361" name="Rectangle 25"/>
          <p:cNvSpPr>
            <a:spLocks/>
          </p:cNvSpPr>
          <p:nvPr/>
        </p:nvSpPr>
        <p:spPr bwMode="auto">
          <a:xfrm rot="5385487">
            <a:off x="8620125" y="4772025"/>
            <a:ext cx="1524000" cy="1562100"/>
          </a:xfrm>
          <a:prstGeom prst="rect">
            <a:avLst/>
          </a:prstGeom>
          <a:solidFill>
            <a:srgbClr val="E6578D"/>
          </a:solidFill>
          <a:ln w="12700" cap="flat">
            <a:solidFill>
              <a:srgbClr val="000000"/>
            </a:solidFill>
            <a:prstDash val="solid"/>
            <a:miter lim="800000"/>
            <a:headEnd type="none" w="med" len="med"/>
            <a:tailEnd type="none" w="med" len="med"/>
          </a:ln>
        </p:spPr>
        <p:txBody>
          <a:bodyPr lIns="0" tIns="0" rIns="0" bIns="0"/>
          <a:lstStyle/>
          <a:p>
            <a:endParaRPr lang="en-US"/>
          </a:p>
        </p:txBody>
      </p:sp>
      <p:sp>
        <p:nvSpPr>
          <p:cNvPr id="14362" name="Rectangle 26"/>
          <p:cNvSpPr>
            <a:spLocks/>
          </p:cNvSpPr>
          <p:nvPr/>
        </p:nvSpPr>
        <p:spPr bwMode="auto">
          <a:xfrm>
            <a:off x="8372475" y="4533900"/>
            <a:ext cx="9017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400">
                <a:solidFill>
                  <a:schemeClr val="tx1"/>
                </a:solidFill>
                <a:ea typeface="ＭＳ Ｐゴシック" charset="0"/>
                <a:cs typeface="Gill Sans Light" charset="0"/>
              </a:rPr>
              <a:t>OHC Argo</a:t>
            </a:r>
          </a:p>
        </p:txBody>
      </p:sp>
      <p:sp>
        <p:nvSpPr>
          <p:cNvPr id="14363" name="Rectangle 27"/>
          <p:cNvSpPr>
            <a:spLocks/>
          </p:cNvSpPr>
          <p:nvPr/>
        </p:nvSpPr>
        <p:spPr bwMode="auto">
          <a:xfrm rot="5385487">
            <a:off x="8747125" y="4899025"/>
            <a:ext cx="1524000" cy="1562100"/>
          </a:xfrm>
          <a:prstGeom prst="rect">
            <a:avLst/>
          </a:prstGeom>
          <a:solidFill>
            <a:srgbClr val="E6578D"/>
          </a:solidFill>
          <a:ln w="12700" cap="flat">
            <a:solidFill>
              <a:srgbClr val="000000"/>
            </a:solidFill>
            <a:prstDash val="solid"/>
            <a:miter lim="800000"/>
            <a:headEnd type="none" w="med" len="med"/>
            <a:tailEnd type="none" w="med" len="med"/>
          </a:ln>
        </p:spPr>
        <p:txBody>
          <a:bodyPr lIns="0" tIns="0" rIns="0" bIns="0"/>
          <a:lstStyle/>
          <a:p>
            <a:endParaRPr lang="en-US"/>
          </a:p>
        </p:txBody>
      </p:sp>
      <p:sp>
        <p:nvSpPr>
          <p:cNvPr id="14364" name="Rectangle 28"/>
          <p:cNvSpPr>
            <a:spLocks/>
          </p:cNvSpPr>
          <p:nvPr/>
        </p:nvSpPr>
        <p:spPr bwMode="auto">
          <a:xfrm>
            <a:off x="9263063" y="4660900"/>
            <a:ext cx="1089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400">
                <a:solidFill>
                  <a:schemeClr val="tx1"/>
                </a:solidFill>
                <a:ea typeface="ＭＳ Ｐゴシック" charset="0"/>
                <a:cs typeface="Gill Sans Light" charset="0"/>
              </a:rPr>
              <a:t>Diffusive FLux</a:t>
            </a:r>
          </a:p>
        </p:txBody>
      </p:sp>
      <p:sp>
        <p:nvSpPr>
          <p:cNvPr id="14365" name="Rectangle 29"/>
          <p:cNvSpPr>
            <a:spLocks/>
          </p:cNvSpPr>
          <p:nvPr/>
        </p:nvSpPr>
        <p:spPr bwMode="auto">
          <a:xfrm rot="5385487">
            <a:off x="8874125" y="5026025"/>
            <a:ext cx="1524000" cy="1562100"/>
          </a:xfrm>
          <a:prstGeom prst="rect">
            <a:avLst/>
          </a:prstGeom>
          <a:solidFill>
            <a:srgbClr val="6293FE"/>
          </a:solidFill>
          <a:ln w="12700" cap="flat">
            <a:solidFill>
              <a:srgbClr val="000000"/>
            </a:solidFill>
            <a:prstDash val="solid"/>
            <a:miter lim="800000"/>
            <a:headEnd type="none" w="med" len="med"/>
            <a:tailEnd type="none" w="med" len="med"/>
          </a:ln>
        </p:spPr>
        <p:txBody>
          <a:bodyPr lIns="0" tIns="0" rIns="0" bIns="0"/>
          <a:lstStyle/>
          <a:p>
            <a:endParaRPr lang="en-US"/>
          </a:p>
        </p:txBody>
      </p:sp>
      <p:sp>
        <p:nvSpPr>
          <p:cNvPr id="14366" name="Rectangle 30"/>
          <p:cNvSpPr>
            <a:spLocks/>
          </p:cNvSpPr>
          <p:nvPr/>
        </p:nvSpPr>
        <p:spPr bwMode="auto">
          <a:xfrm>
            <a:off x="9034463" y="4813300"/>
            <a:ext cx="4587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400">
                <a:solidFill>
                  <a:schemeClr val="tx1"/>
                </a:solidFill>
                <a:ea typeface="ＭＳ Ｐゴシック" charset="0"/>
                <a:cs typeface="Gill Sans Light" charset="0"/>
              </a:rPr>
              <a:t>TOA</a:t>
            </a:r>
          </a:p>
        </p:txBody>
      </p:sp>
      <p:sp>
        <p:nvSpPr>
          <p:cNvPr id="14367" name="Rectangle 31"/>
          <p:cNvSpPr>
            <a:spLocks/>
          </p:cNvSpPr>
          <p:nvPr/>
        </p:nvSpPr>
        <p:spPr bwMode="auto">
          <a:xfrm rot="5385487">
            <a:off x="9001125" y="5153025"/>
            <a:ext cx="1524000" cy="1562100"/>
          </a:xfrm>
          <a:prstGeom prst="rect">
            <a:avLst/>
          </a:prstGeom>
          <a:solidFill>
            <a:srgbClr val="FE936A"/>
          </a:solidFill>
          <a:ln w="12700" cap="flat">
            <a:solidFill>
              <a:srgbClr val="000000"/>
            </a:solidFill>
            <a:prstDash val="solid"/>
            <a:miter lim="800000"/>
            <a:headEnd type="none" w="med" len="med"/>
            <a:tailEnd type="none" w="med" len="med"/>
          </a:ln>
        </p:spPr>
        <p:txBody>
          <a:bodyPr lIns="0" tIns="0" rIns="0" bIns="0"/>
          <a:lstStyle/>
          <a:p>
            <a:endParaRPr lang="en-US"/>
          </a:p>
        </p:txBody>
      </p:sp>
      <p:sp>
        <p:nvSpPr>
          <p:cNvPr id="14368" name="Rectangle 32"/>
          <p:cNvSpPr>
            <a:spLocks/>
          </p:cNvSpPr>
          <p:nvPr/>
        </p:nvSpPr>
        <p:spPr bwMode="auto">
          <a:xfrm>
            <a:off x="9537700" y="4940300"/>
            <a:ext cx="9747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400">
                <a:solidFill>
                  <a:schemeClr val="tx1"/>
                </a:solidFill>
                <a:ea typeface="ＭＳ Ｐゴシック" charset="0"/>
                <a:cs typeface="Gill Sans Light" charset="0"/>
              </a:rPr>
              <a:t>ERA-Interim</a:t>
            </a:r>
          </a:p>
        </p:txBody>
      </p:sp>
      <p:sp>
        <p:nvSpPr>
          <p:cNvPr id="14369" name="Line 33"/>
          <p:cNvSpPr>
            <a:spLocks noChangeShapeType="1"/>
          </p:cNvSpPr>
          <p:nvPr/>
        </p:nvSpPr>
        <p:spPr bwMode="auto">
          <a:xfrm rot="10800000">
            <a:off x="2097088" y="4095750"/>
            <a:ext cx="1804987" cy="1012825"/>
          </a:xfrm>
          <a:prstGeom prst="line">
            <a:avLst/>
          </a:prstGeom>
          <a:noFill/>
          <a:ln w="76200" cap="flat">
            <a:solidFill>
              <a:schemeClr val="tx1"/>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4370" name="Line 34"/>
          <p:cNvSpPr>
            <a:spLocks noChangeShapeType="1"/>
          </p:cNvSpPr>
          <p:nvPr/>
        </p:nvSpPr>
        <p:spPr bwMode="auto">
          <a:xfrm flipH="1">
            <a:off x="7200900" y="5676900"/>
            <a:ext cx="1009650" cy="4763"/>
          </a:xfrm>
          <a:prstGeom prst="line">
            <a:avLst/>
          </a:prstGeom>
          <a:noFill/>
          <a:ln w="76200" cap="flat">
            <a:solidFill>
              <a:schemeClr val="tx1"/>
            </a:solidFill>
            <a:prstDash val="solid"/>
            <a:miter lim="800000"/>
            <a:headEnd type="stealth" w="med" len="med"/>
            <a:tailEnd type="stealth"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4371" name="Rectangle 35"/>
          <p:cNvSpPr>
            <a:spLocks/>
          </p:cNvSpPr>
          <p:nvPr/>
        </p:nvSpPr>
        <p:spPr bwMode="auto">
          <a:xfrm>
            <a:off x="101600" y="6997700"/>
            <a:ext cx="12534900" cy="2324100"/>
          </a:xfrm>
          <a:prstGeom prst="rect">
            <a:avLst/>
          </a:prstGeom>
          <a:solidFill>
            <a:srgbClr val="FFFFFF"/>
          </a:solidFill>
          <a:ln>
            <a:noFill/>
          </a:ln>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l">
              <a:buClr>
                <a:srgbClr val="4D4D4D"/>
              </a:buClr>
              <a:buSzPct val="125000"/>
              <a:buFont typeface="Gill Sans" charset="0"/>
              <a:buChar char="•"/>
            </a:pPr>
            <a:r>
              <a:rPr lang="en-US" sz="3000">
                <a:solidFill>
                  <a:srgbClr val="4D4D4D"/>
                </a:solidFill>
                <a:latin typeface="Gill Sans" charset="0"/>
                <a:ea typeface="ＭＳ Ｐゴシック" charset="0"/>
                <a:cs typeface="Gill Sans" charset="0"/>
                <a:sym typeface="Gill Sans" charset="0"/>
              </a:rPr>
              <a:t> Test - benchmark flux algorithms &amp; parameterizations</a:t>
            </a:r>
          </a:p>
          <a:p>
            <a:pPr algn="l">
              <a:buClr>
                <a:srgbClr val="4D4D4D"/>
              </a:buClr>
              <a:buSzPct val="125000"/>
              <a:buFont typeface="Gill Sans" charset="0"/>
              <a:buChar char="•"/>
            </a:pPr>
            <a:r>
              <a:rPr lang="en-US" sz="3000">
                <a:solidFill>
                  <a:srgbClr val="4D4D4D"/>
                </a:solidFill>
                <a:latin typeface="Gill Sans" charset="0"/>
                <a:ea typeface="ＭＳ Ｐゴシック" charset="0"/>
                <a:cs typeface="Gill Sans" charset="0"/>
                <a:sym typeface="Gill Sans" charset="0"/>
              </a:rPr>
              <a:t> Assess Consistency / Quality .. Heat / Freshwater ?</a:t>
            </a:r>
          </a:p>
          <a:p>
            <a:pPr algn="l">
              <a:buClr>
                <a:srgbClr val="4D4D4D"/>
              </a:buClr>
              <a:buSzPct val="125000"/>
              <a:buFont typeface="Gill Sans" charset="0"/>
              <a:buChar char="•"/>
            </a:pPr>
            <a:r>
              <a:rPr lang="en-US" sz="3000">
                <a:solidFill>
                  <a:srgbClr val="4D4D4D"/>
                </a:solidFill>
                <a:latin typeface="Gill Sans" charset="0"/>
                <a:ea typeface="ＭＳ Ｐゴシック" charset="0"/>
                <a:cs typeface="Gill Sans" charset="0"/>
                <a:sym typeface="Gill Sans" charset="0"/>
              </a:rPr>
              <a:t> Quantify sensitivity, perform effective inter-comparisons</a:t>
            </a:r>
          </a:p>
          <a:p>
            <a:pPr algn="l">
              <a:buClr>
                <a:srgbClr val="4D4D4D"/>
              </a:buClr>
              <a:buSzPct val="125000"/>
              <a:buFont typeface="Gill Sans" charset="0"/>
              <a:buChar char="•"/>
            </a:pPr>
            <a:r>
              <a:rPr lang="en-US" sz="3000">
                <a:solidFill>
                  <a:srgbClr val="4D4D4D"/>
                </a:solidFill>
                <a:latin typeface="Gill Sans" charset="0"/>
                <a:ea typeface="ＭＳ Ｐゴシック" charset="0"/>
                <a:cs typeface="Gill Sans" charset="0"/>
                <a:sym typeface="Gill Sans" charset="0"/>
              </a:rPr>
              <a:t> Recalibrate parameters regionally</a:t>
            </a:r>
          </a:p>
          <a:p>
            <a:pPr algn="l">
              <a:buClr>
                <a:srgbClr val="4D4D4D"/>
              </a:buClr>
              <a:buSzPct val="125000"/>
              <a:buFont typeface="Gill Sans" charset="0"/>
              <a:buChar char="•"/>
            </a:pPr>
            <a:r>
              <a:rPr lang="en-US" sz="3000">
                <a:solidFill>
                  <a:srgbClr val="4D4D4D"/>
                </a:solidFill>
                <a:latin typeface="Gill Sans" charset="0"/>
                <a:ea typeface="ＭＳ Ｐゴシック" charset="0"/>
                <a:cs typeface="Gill Sans" charset="0"/>
                <a:sym typeface="Gill Sans" charset="0"/>
              </a:rPr>
              <a:t> Flexible to integrate other layers e.g. land fluxes </a:t>
            </a:r>
          </a:p>
        </p:txBody>
      </p:sp>
      <p:sp>
        <p:nvSpPr>
          <p:cNvPr id="14372" name="Rectangle 36"/>
          <p:cNvSpPr>
            <a:spLocks/>
          </p:cNvSpPr>
          <p:nvPr/>
        </p:nvSpPr>
        <p:spPr bwMode="auto">
          <a:xfrm>
            <a:off x="723900" y="1739900"/>
            <a:ext cx="10439400" cy="5054600"/>
          </a:xfrm>
          <a:prstGeom prst="rect">
            <a:avLst/>
          </a:prstGeom>
          <a:solidFill>
            <a:srgbClr val="B3B3B3">
              <a:alpha val="29999"/>
            </a:srgbClr>
          </a:solidFill>
          <a:ln w="12700" cap="flat">
            <a:solidFill>
              <a:srgbClr val="000000">
                <a:alpha val="29999"/>
              </a:srgbClr>
            </a:solidFill>
            <a:prstDash val="solid"/>
            <a:miter lim="800000"/>
            <a:headEnd type="none" w="med" len="med"/>
            <a:tailEnd type="none" w="med" len="med"/>
          </a:ln>
        </p:spPr>
        <p:txBody>
          <a:bodyPr lIns="0" tIns="0" rIns="0" bIns="0"/>
          <a:lstStyle/>
          <a:p>
            <a:endParaRPr lang="en-US"/>
          </a:p>
        </p:txBody>
      </p:sp>
      <p:sp>
        <p:nvSpPr>
          <p:cNvPr id="14373" name="Rectangle 37"/>
          <p:cNvSpPr>
            <a:spLocks/>
          </p:cNvSpPr>
          <p:nvPr/>
        </p:nvSpPr>
        <p:spPr bwMode="auto">
          <a:xfrm>
            <a:off x="9991725" y="1714500"/>
            <a:ext cx="11287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2400">
                <a:solidFill>
                  <a:schemeClr val="tx1"/>
                </a:solidFill>
                <a:ea typeface="ＭＳ Ｐゴシック" charset="0"/>
                <a:cs typeface="Gill Sans Light" charset="0"/>
              </a:rPr>
              <a:t>CAGE 1</a:t>
            </a:r>
          </a:p>
        </p:txBody>
      </p:sp>
      <p:sp>
        <p:nvSpPr>
          <p:cNvPr id="14374" name="Rectangle 38"/>
          <p:cNvSpPr>
            <a:spLocks/>
          </p:cNvSpPr>
          <p:nvPr/>
        </p:nvSpPr>
        <p:spPr bwMode="auto">
          <a:xfrm>
            <a:off x="574675" y="1016000"/>
            <a:ext cx="106934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a:solidFill>
                  <a:schemeClr val="tx1"/>
                </a:solidFill>
                <a:ea typeface="ＭＳ Ｐゴシック" charset="0"/>
                <a:cs typeface="Gill Sans Light" charset="0"/>
              </a:rPr>
              <a:t>Test Bed Environment for Consistency Assessment</a:t>
            </a:r>
          </a:p>
        </p:txBody>
      </p:sp>
    </p:spTree>
    <p:extLst>
      <p:ext uri="{BB962C8B-B14F-4D97-AF65-F5344CB8AC3E}">
        <p14:creationId xmlns:p14="http://schemas.microsoft.com/office/powerpoint/2010/main" val="2993101972"/>
      </p:ext>
    </p:extLst>
  </p:cSld>
  <p:clrMapOvr>
    <a:masterClrMapping/>
  </p:clrMapOvr>
  <mc:AlternateContent xmlns:mc="http://schemas.openxmlformats.org/markup-compatibility/2006" xmlns:p14="http://schemas.microsoft.com/office/powerpoint/2010/main">
    <mc:Choice Requires="p14">
      <p:transition spd="med">
        <p14:prism dir="d"/>
      </p:transition>
    </mc:Choice>
    <mc:Fallback xmlns="">
      <p:transition xmlns:p14="http://schemas.microsoft.com/office/powerpoint/2010/mai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p:cNvSpPr>
          <p:nvPr/>
        </p:nvSpPr>
        <p:spPr bwMode="auto">
          <a:xfrm>
            <a:off x="0" y="0"/>
            <a:ext cx="13004800" cy="939800"/>
          </a:xfrm>
          <a:prstGeom prst="rect">
            <a:avLst/>
          </a:prstGeom>
          <a:solidFill>
            <a:schemeClr val="accent1"/>
          </a:solidFill>
          <a:ln>
            <a:noFill/>
          </a:ln>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endParaRPr lang="en-US"/>
          </a:p>
        </p:txBody>
      </p:sp>
      <p:sp>
        <p:nvSpPr>
          <p:cNvPr id="14338" name="Rectangle 2"/>
          <p:cNvSpPr>
            <a:spLocks/>
          </p:cNvSpPr>
          <p:nvPr/>
        </p:nvSpPr>
        <p:spPr bwMode="auto">
          <a:xfrm>
            <a:off x="10809288" y="9569450"/>
            <a:ext cx="23622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1000">
                <a:solidFill>
                  <a:schemeClr val="tx1"/>
                </a:solidFill>
                <a:latin typeface="Gill Sans" charset="0"/>
                <a:ea typeface="ＭＳ Ｐゴシック" charset="0"/>
                <a:cs typeface="Gill Sans" charset="0"/>
                <a:sym typeface="Gill Sans" charset="0"/>
              </a:rPr>
              <a:t>ESA UNCLASSIFIED - For Official Use</a:t>
            </a:r>
          </a:p>
        </p:txBody>
      </p:sp>
      <p:sp>
        <p:nvSpPr>
          <p:cNvPr id="14339" name="Rectangle 3"/>
          <p:cNvSpPr>
            <a:spLocks/>
          </p:cNvSpPr>
          <p:nvPr/>
        </p:nvSpPr>
        <p:spPr bwMode="auto">
          <a:xfrm>
            <a:off x="136525" y="76200"/>
            <a:ext cx="112014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l"/>
            <a:r>
              <a:rPr lang="en-US" sz="4800" dirty="0" smtClean="0">
                <a:solidFill>
                  <a:srgbClr val="FFFFFF"/>
                </a:solidFill>
                <a:ea typeface="ＭＳ Ｐゴシック" charset="0"/>
                <a:cs typeface="Gill Sans Light" charset="0"/>
              </a:rPr>
              <a:t>Flux Exploitation Platform</a:t>
            </a:r>
            <a:endParaRPr lang="en-US" sz="4800" dirty="0">
              <a:solidFill>
                <a:srgbClr val="FFFFFF"/>
              </a:solidFill>
              <a:ea typeface="ＭＳ Ｐゴシック" charset="0"/>
              <a:cs typeface="Gill Sans Light" charset="0"/>
            </a:endParaRPr>
          </a:p>
        </p:txBody>
      </p:sp>
      <p:pic>
        <p:nvPicPr>
          <p:cNvPr id="14341" name="Picture 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15700" y="160338"/>
            <a:ext cx="1574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9" name="Picture 8" descr="Screen Shot 2014-05-04 at 14.31.4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8064" y="2140496"/>
            <a:ext cx="6540500" cy="5930900"/>
          </a:xfrm>
          <a:prstGeom prst="rect">
            <a:avLst/>
          </a:prstGeom>
        </p:spPr>
      </p:pic>
      <p:sp>
        <p:nvSpPr>
          <p:cNvPr id="48" name="TextBox 47"/>
          <p:cNvSpPr txBox="1"/>
          <p:nvPr/>
        </p:nvSpPr>
        <p:spPr>
          <a:xfrm rot="20168839">
            <a:off x="3114862" y="1654958"/>
            <a:ext cx="3578906" cy="723275"/>
          </a:xfrm>
          <a:prstGeom prst="rect">
            <a:avLst/>
          </a:prstGeom>
          <a:noFill/>
        </p:spPr>
        <p:txBody>
          <a:bodyPr wrap="none" rtlCol="0">
            <a:spAutoFit/>
          </a:bodyPr>
          <a:lstStyle/>
          <a:p>
            <a:r>
              <a:rPr lang="en-US" dirty="0" err="1" smtClean="0"/>
              <a:t>Parametrisations</a:t>
            </a:r>
            <a:endParaRPr lang="en-US" dirty="0"/>
          </a:p>
        </p:txBody>
      </p:sp>
      <p:sp>
        <p:nvSpPr>
          <p:cNvPr id="47" name="TextBox 46"/>
          <p:cNvSpPr txBox="1"/>
          <p:nvPr/>
        </p:nvSpPr>
        <p:spPr>
          <a:xfrm>
            <a:off x="2685976" y="7253064"/>
            <a:ext cx="2929007" cy="2108270"/>
          </a:xfrm>
          <a:prstGeom prst="rect">
            <a:avLst/>
          </a:prstGeom>
          <a:noFill/>
        </p:spPr>
        <p:txBody>
          <a:bodyPr wrap="none" rtlCol="0">
            <a:spAutoFit/>
          </a:bodyPr>
          <a:lstStyle/>
          <a:p>
            <a:r>
              <a:rPr lang="en-US" dirty="0" smtClean="0"/>
              <a:t>Methodology </a:t>
            </a:r>
          </a:p>
          <a:p>
            <a:r>
              <a:rPr lang="en-US" sz="1800" dirty="0" smtClean="0"/>
              <a:t>New </a:t>
            </a:r>
            <a:r>
              <a:rPr lang="en-US" sz="1800" dirty="0" err="1" smtClean="0"/>
              <a:t>Parametrisations</a:t>
            </a:r>
            <a:endParaRPr lang="en-US" sz="1800" dirty="0" smtClean="0"/>
          </a:p>
          <a:p>
            <a:r>
              <a:rPr lang="en-US" sz="1800" dirty="0" smtClean="0"/>
              <a:t>Ensembles</a:t>
            </a:r>
          </a:p>
          <a:p>
            <a:r>
              <a:rPr lang="en-US" sz="1800" dirty="0" smtClean="0"/>
              <a:t>PDF assessment</a:t>
            </a:r>
          </a:p>
          <a:p>
            <a:r>
              <a:rPr lang="en-US" sz="1800" dirty="0" smtClean="0"/>
              <a:t>Budget heat Constraints</a:t>
            </a:r>
          </a:p>
          <a:p>
            <a:r>
              <a:rPr lang="en-US" sz="1800" dirty="0" smtClean="0"/>
              <a:t>Process-oriented study</a:t>
            </a:r>
            <a:endParaRPr lang="en-US" sz="1800" dirty="0"/>
          </a:p>
        </p:txBody>
      </p:sp>
      <p:sp>
        <p:nvSpPr>
          <p:cNvPr id="7" name="TextBox 6"/>
          <p:cNvSpPr txBox="1"/>
          <p:nvPr/>
        </p:nvSpPr>
        <p:spPr>
          <a:xfrm>
            <a:off x="1389832" y="4084712"/>
            <a:ext cx="2170736" cy="1277273"/>
          </a:xfrm>
          <a:prstGeom prst="rect">
            <a:avLst/>
          </a:prstGeom>
          <a:noFill/>
        </p:spPr>
        <p:txBody>
          <a:bodyPr wrap="none" rtlCol="0">
            <a:spAutoFit/>
          </a:bodyPr>
          <a:lstStyle/>
          <a:p>
            <a:r>
              <a:rPr lang="en-US" dirty="0" smtClean="0"/>
              <a:t>Data Sets</a:t>
            </a:r>
            <a:endParaRPr lang="en-US" sz="1800" dirty="0" smtClean="0"/>
          </a:p>
          <a:p>
            <a:r>
              <a:rPr lang="en-US" sz="1800" dirty="0" smtClean="0"/>
              <a:t>Additional</a:t>
            </a:r>
            <a:r>
              <a:rPr lang="en-US" sz="1800" dirty="0"/>
              <a:t> </a:t>
            </a:r>
            <a:r>
              <a:rPr lang="en-US" sz="1800" dirty="0" smtClean="0"/>
              <a:t>Data</a:t>
            </a:r>
          </a:p>
          <a:p>
            <a:r>
              <a:rPr lang="en-US" sz="1800" dirty="0"/>
              <a:t>R</a:t>
            </a:r>
            <a:r>
              <a:rPr lang="en-US" sz="1800" dirty="0" smtClean="0"/>
              <a:t>e-processed</a:t>
            </a:r>
            <a:endParaRPr lang="en-US" sz="1800" dirty="0"/>
          </a:p>
        </p:txBody>
      </p:sp>
    </p:spTree>
    <p:extLst>
      <p:ext uri="{BB962C8B-B14F-4D97-AF65-F5344CB8AC3E}">
        <p14:creationId xmlns:p14="http://schemas.microsoft.com/office/powerpoint/2010/main" val="1533368783"/>
      </p:ext>
    </p:extLst>
  </p:cSld>
  <p:clrMapOvr>
    <a:masterClrMapping/>
  </p:clrMapOvr>
  <mc:AlternateContent xmlns:mc="http://schemas.openxmlformats.org/markup-compatibility/2006" xmlns:p14="http://schemas.microsoft.com/office/powerpoint/2010/main">
    <mc:Choice Requires="p14">
      <p:transition spd="med">
        <p14:prism dir="d"/>
      </p:transition>
    </mc:Choice>
    <mc:Fallback xmlns="">
      <p:transition xmlns:p14="http://schemas.microsoft.com/office/powerpoint/2010/mai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453728" y="1420416"/>
            <a:ext cx="10711543" cy="7315200"/>
          </a:xfrm>
          <a:prstGeom prst="rect">
            <a:avLst/>
          </a:prstGeom>
        </p:spPr>
        <p:txBody>
          <a:bodyPr lIns="113788" tIns="56894" rIns="113788" bIns="56894"/>
          <a:lstStyle>
            <a:lvl1pPr marL="374650" indent="-374650" defTabSz="996950" eaLnBrk="0" hangingPunct="0">
              <a:defRPr sz="2800">
                <a:solidFill>
                  <a:schemeClr val="tx1"/>
                </a:solidFill>
                <a:latin typeface="Times New Roman" charset="0"/>
                <a:ea typeface="ＭＳ Ｐゴシック" charset="0"/>
              </a:defRPr>
            </a:lvl1pPr>
            <a:lvl2pPr marL="831850" indent="-374650" defTabSz="996950" eaLnBrk="0" hangingPunct="0">
              <a:defRPr sz="2800">
                <a:solidFill>
                  <a:schemeClr val="tx1"/>
                </a:solidFill>
                <a:latin typeface="Times New Roman" charset="0"/>
                <a:ea typeface="ＭＳ Ｐゴシック" charset="0"/>
              </a:defRPr>
            </a:lvl2pPr>
            <a:lvl3pPr marL="1143000" indent="-228600" defTabSz="996950" eaLnBrk="0" hangingPunct="0">
              <a:defRPr sz="2800">
                <a:solidFill>
                  <a:schemeClr val="tx1"/>
                </a:solidFill>
                <a:latin typeface="Times New Roman" charset="0"/>
                <a:ea typeface="ＭＳ Ｐゴシック" charset="0"/>
              </a:defRPr>
            </a:lvl3pPr>
            <a:lvl4pPr marL="1600200" indent="-228600" defTabSz="996950" eaLnBrk="0" hangingPunct="0">
              <a:defRPr sz="2800">
                <a:solidFill>
                  <a:schemeClr val="tx1"/>
                </a:solidFill>
                <a:latin typeface="Times New Roman" charset="0"/>
                <a:ea typeface="ＭＳ Ｐゴシック" charset="0"/>
              </a:defRPr>
            </a:lvl4pPr>
            <a:lvl5pPr marL="2057400" indent="-228600" defTabSz="996950" eaLnBrk="0" hangingPunct="0">
              <a:defRPr sz="2800">
                <a:solidFill>
                  <a:schemeClr val="tx1"/>
                </a:solidFill>
                <a:latin typeface="Times New Roman" charset="0"/>
                <a:ea typeface="ＭＳ Ｐゴシック" charset="0"/>
              </a:defRPr>
            </a:lvl5pPr>
            <a:lvl6pPr marL="2514600" indent="-228600" defTabSz="99695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defTabSz="99695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defTabSz="99695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defTabSz="996950" eaLnBrk="0" fontAlgn="base" hangingPunct="0">
              <a:spcBef>
                <a:spcPct val="0"/>
              </a:spcBef>
              <a:spcAft>
                <a:spcPct val="0"/>
              </a:spcAft>
              <a:defRPr sz="2800">
                <a:solidFill>
                  <a:schemeClr val="tx1"/>
                </a:solidFill>
                <a:latin typeface="Times New Roman" charset="0"/>
                <a:ea typeface="ＭＳ Ｐゴシック" charset="0"/>
              </a:defRPr>
            </a:lvl9pPr>
          </a:lstStyle>
          <a:p>
            <a:pPr algn="l">
              <a:lnSpc>
                <a:spcPct val="150000"/>
              </a:lnSpc>
              <a:spcBef>
                <a:spcPct val="20000"/>
              </a:spcBef>
              <a:buClr>
                <a:schemeClr val="accent2"/>
              </a:buClr>
              <a:buSzPct val="150000"/>
              <a:buFont typeface="Wingdings" charset="0"/>
              <a:buChar char="Ø"/>
            </a:pPr>
            <a:r>
              <a:rPr lang="en-US" sz="2700" b="1" dirty="0">
                <a:latin typeface="Arial" charset="0"/>
              </a:rPr>
              <a:t>Improvements of the retrievals (Bulk Variables)</a:t>
            </a:r>
          </a:p>
          <a:p>
            <a:pPr lvl="1" algn="l">
              <a:spcBef>
                <a:spcPct val="20000"/>
              </a:spcBef>
              <a:buClr>
                <a:schemeClr val="accent2"/>
              </a:buClr>
              <a:buSzPct val="100000"/>
              <a:buFont typeface="Wingdings" charset="0"/>
              <a:buChar char="q"/>
            </a:pPr>
            <a:r>
              <a:rPr lang="en-US" sz="2000" b="1" dirty="0">
                <a:latin typeface="Arial" charset="0"/>
              </a:rPr>
              <a:t>Surface Winds</a:t>
            </a:r>
          </a:p>
          <a:p>
            <a:pPr lvl="1" algn="l">
              <a:spcBef>
                <a:spcPct val="20000"/>
              </a:spcBef>
              <a:buClr>
                <a:schemeClr val="accent2"/>
              </a:buClr>
              <a:buSzPct val="100000"/>
              <a:buFont typeface="Wingdings" charset="0"/>
              <a:buChar char="q"/>
            </a:pPr>
            <a:r>
              <a:rPr lang="en-US" sz="2000" b="1" dirty="0">
                <a:latin typeface="Arial" charset="0"/>
              </a:rPr>
              <a:t>Specific Air humidity</a:t>
            </a:r>
          </a:p>
          <a:p>
            <a:pPr lvl="1" algn="l">
              <a:spcBef>
                <a:spcPct val="20000"/>
              </a:spcBef>
              <a:buClr>
                <a:schemeClr val="accent2"/>
              </a:buClr>
              <a:buSzPct val="100000"/>
              <a:buFont typeface="Wingdings" charset="0"/>
              <a:buChar char="q"/>
            </a:pPr>
            <a:r>
              <a:rPr lang="en-US" sz="2000" b="1" dirty="0">
                <a:latin typeface="Arial" charset="0"/>
              </a:rPr>
              <a:t> Air and Surface Temperatures </a:t>
            </a:r>
          </a:p>
          <a:p>
            <a:pPr algn="l">
              <a:spcBef>
                <a:spcPct val="20000"/>
              </a:spcBef>
              <a:buClr>
                <a:schemeClr val="accent2"/>
              </a:buClr>
              <a:buSzPct val="150000"/>
              <a:buFont typeface="Wingdings" charset="0"/>
              <a:buChar char="Ø"/>
            </a:pPr>
            <a:r>
              <a:rPr lang="en-US" sz="2700" b="1" dirty="0">
                <a:latin typeface="Arial" charset="0"/>
              </a:rPr>
              <a:t>Long Time Consistency of Bulk Variables over Global Ocean</a:t>
            </a:r>
          </a:p>
          <a:p>
            <a:pPr algn="l">
              <a:spcBef>
                <a:spcPct val="20000"/>
              </a:spcBef>
              <a:buClr>
                <a:schemeClr val="accent2"/>
              </a:buClr>
              <a:buSzPct val="150000"/>
              <a:buFont typeface="Wingdings" charset="0"/>
              <a:buChar char="Ø"/>
            </a:pPr>
            <a:r>
              <a:rPr lang="en-US" sz="2700" b="1" dirty="0">
                <a:latin typeface="Arial" charset="0"/>
              </a:rPr>
              <a:t>Acquirement of OHF from Dedicated Experiments</a:t>
            </a:r>
          </a:p>
          <a:p>
            <a:pPr algn="l">
              <a:lnSpc>
                <a:spcPct val="150000"/>
              </a:lnSpc>
              <a:spcBef>
                <a:spcPct val="20000"/>
              </a:spcBef>
              <a:buClr>
                <a:schemeClr val="accent2"/>
              </a:buClr>
              <a:buSzPct val="150000"/>
              <a:buFont typeface="Wingdings" charset="0"/>
              <a:buChar char="Ø"/>
            </a:pPr>
            <a:r>
              <a:rPr lang="en-US" sz="2700" b="1" dirty="0">
                <a:latin typeface="Arial" charset="0"/>
              </a:rPr>
              <a:t>Homogenization of OHF measurements used as ‘Truth”</a:t>
            </a:r>
          </a:p>
          <a:p>
            <a:pPr algn="l">
              <a:spcBef>
                <a:spcPct val="20000"/>
              </a:spcBef>
              <a:buClr>
                <a:schemeClr val="accent2"/>
              </a:buClr>
              <a:buSzPct val="150000"/>
              <a:buFont typeface="Wingdings" charset="0"/>
              <a:buChar char="Ø"/>
            </a:pPr>
            <a:r>
              <a:rPr lang="en-US" sz="2700" b="1" dirty="0">
                <a:latin typeface="Arial" charset="0"/>
              </a:rPr>
              <a:t> OHF parameterizations particularly for high and low wind conditions</a:t>
            </a:r>
          </a:p>
          <a:p>
            <a:pPr algn="l">
              <a:lnSpc>
                <a:spcPct val="150000"/>
              </a:lnSpc>
              <a:spcBef>
                <a:spcPct val="20000"/>
              </a:spcBef>
              <a:buClr>
                <a:schemeClr val="accent2"/>
              </a:buClr>
              <a:buSzPct val="150000"/>
              <a:buFont typeface="Wingdings" charset="0"/>
              <a:buChar char="Ø"/>
            </a:pPr>
            <a:r>
              <a:rPr lang="en-US" sz="2700" b="1" dirty="0">
                <a:latin typeface="Arial" charset="0"/>
              </a:rPr>
              <a:t>Global Long Time Series of OHF</a:t>
            </a:r>
          </a:p>
          <a:p>
            <a:pPr algn="l">
              <a:spcBef>
                <a:spcPct val="20000"/>
              </a:spcBef>
              <a:buClr>
                <a:schemeClr val="accent2"/>
              </a:buClr>
              <a:buSzPct val="150000"/>
              <a:buFont typeface="Wingdings" charset="0"/>
              <a:buChar char="Ø"/>
            </a:pPr>
            <a:r>
              <a:rPr lang="en-US" sz="2700" b="1" dirty="0">
                <a:latin typeface="Arial" charset="0"/>
              </a:rPr>
              <a:t>Validations and inter-comparisons at Global and Regional Scales</a:t>
            </a:r>
          </a:p>
          <a:p>
            <a:pPr algn="l">
              <a:lnSpc>
                <a:spcPct val="150000"/>
              </a:lnSpc>
              <a:spcBef>
                <a:spcPct val="20000"/>
              </a:spcBef>
              <a:buClr>
                <a:schemeClr val="accent2"/>
              </a:buClr>
              <a:buSzPct val="150000"/>
              <a:buFont typeface="Wingdings" charset="0"/>
              <a:buChar char="Ø"/>
            </a:pPr>
            <a:r>
              <a:rPr lang="en-US" sz="2700" b="1" dirty="0">
                <a:latin typeface="Arial" charset="0"/>
              </a:rPr>
              <a:t>Make Variable and OHF data </a:t>
            </a:r>
            <a:r>
              <a:rPr lang="en-US" sz="2700" b="1" dirty="0" smtClean="0">
                <a:latin typeface="Arial" charset="0"/>
              </a:rPr>
              <a:t>accessible</a:t>
            </a:r>
          </a:p>
          <a:p>
            <a:pPr algn="l">
              <a:lnSpc>
                <a:spcPct val="150000"/>
              </a:lnSpc>
              <a:spcBef>
                <a:spcPct val="20000"/>
              </a:spcBef>
              <a:buClr>
                <a:schemeClr val="accent2"/>
              </a:buClr>
              <a:buSzPct val="150000"/>
              <a:buFont typeface="Wingdings" charset="0"/>
              <a:buChar char="Ø"/>
            </a:pPr>
            <a:r>
              <a:rPr lang="en-US" sz="2700" b="1" dirty="0" smtClean="0">
                <a:latin typeface="Arial" charset="0"/>
              </a:rPr>
              <a:t>Assess consistency with regional heat constraints</a:t>
            </a:r>
            <a:endParaRPr lang="en-US" sz="2700" b="1" dirty="0">
              <a:latin typeface="Arial" charset="0"/>
            </a:endParaRPr>
          </a:p>
          <a:p>
            <a:pPr algn="l">
              <a:lnSpc>
                <a:spcPct val="150000"/>
              </a:lnSpc>
              <a:spcBef>
                <a:spcPct val="20000"/>
              </a:spcBef>
              <a:buClr>
                <a:srgbClr val="FF0000"/>
              </a:buClr>
              <a:buSzPct val="150000"/>
            </a:pPr>
            <a:endParaRPr lang="en-US" sz="3000" b="1" dirty="0">
              <a:latin typeface="Arial" charset="0"/>
            </a:endParaRPr>
          </a:p>
        </p:txBody>
      </p:sp>
      <p:sp>
        <p:nvSpPr>
          <p:cNvPr id="5" name="Rectangle 3"/>
          <p:cNvSpPr>
            <a:spLocks/>
          </p:cNvSpPr>
          <p:nvPr/>
        </p:nvSpPr>
        <p:spPr bwMode="auto">
          <a:xfrm>
            <a:off x="136525" y="76200"/>
            <a:ext cx="112014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l"/>
            <a:r>
              <a:rPr lang="en-US" sz="4800" dirty="0" smtClean="0">
                <a:solidFill>
                  <a:srgbClr val="FFFFFF"/>
                </a:solidFill>
                <a:ea typeface="ＭＳ Ｐゴシック" charset="0"/>
                <a:cs typeface="Gill Sans Light" charset="0"/>
              </a:rPr>
              <a:t>Conclusions for Flux improvement</a:t>
            </a:r>
            <a:endParaRPr lang="en-US" sz="4800" dirty="0">
              <a:solidFill>
                <a:srgbClr val="FFFFFF"/>
              </a:solidFill>
              <a:ea typeface="ＭＳ Ｐゴシック" charset="0"/>
              <a:cs typeface="Gill Sans Light" charset="0"/>
            </a:endParaRPr>
          </a:p>
        </p:txBody>
      </p:sp>
      <p:sp>
        <p:nvSpPr>
          <p:cNvPr id="6" name="Rectangle 7"/>
          <p:cNvSpPr>
            <a:spLocks/>
          </p:cNvSpPr>
          <p:nvPr/>
        </p:nvSpPr>
        <p:spPr bwMode="auto">
          <a:xfrm>
            <a:off x="0" y="9512300"/>
            <a:ext cx="23622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1000" dirty="0">
                <a:solidFill>
                  <a:schemeClr val="tx1"/>
                </a:solidFill>
                <a:latin typeface="Gill Sans" charset="0"/>
                <a:ea typeface="ＭＳ Ｐゴシック" charset="0"/>
                <a:cs typeface="Gill Sans" charset="0"/>
                <a:sym typeface="Gill Sans" charset="0"/>
              </a:rPr>
              <a:t>Source: </a:t>
            </a:r>
            <a:r>
              <a:rPr lang="en-US" sz="1000" dirty="0" err="1" smtClean="0">
                <a:solidFill>
                  <a:schemeClr val="tx1"/>
                </a:solidFill>
                <a:latin typeface="Gill Sans" charset="0"/>
                <a:ea typeface="ＭＳ Ｐゴシック" charset="0"/>
                <a:cs typeface="Gill Sans" charset="0"/>
                <a:sym typeface="Gill Sans" charset="0"/>
              </a:rPr>
              <a:t>Bentamy</a:t>
            </a:r>
            <a:endParaRPr lang="en-US" sz="1000" dirty="0">
              <a:solidFill>
                <a:schemeClr val="tx1"/>
              </a:solidFill>
              <a:latin typeface="Gill Sans" charset="0"/>
              <a:ea typeface="ＭＳ Ｐゴシック" charset="0"/>
              <a:cs typeface="Gill Sans" charset="0"/>
              <a:sym typeface="Gill Sans" charset="0"/>
            </a:endParaRPr>
          </a:p>
        </p:txBody>
      </p:sp>
    </p:spTree>
    <p:extLst>
      <p:ext uri="{BB962C8B-B14F-4D97-AF65-F5344CB8AC3E}">
        <p14:creationId xmlns:p14="http://schemas.microsoft.com/office/powerpoint/2010/main" val="420927099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4-04-25 at 11.49.2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696" y="988368"/>
            <a:ext cx="6921262" cy="6875950"/>
          </a:xfrm>
          <a:prstGeom prst="rect">
            <a:avLst/>
          </a:prstGeom>
        </p:spPr>
      </p:pic>
      <p:pic>
        <p:nvPicPr>
          <p:cNvPr id="5" name="Picture 4" descr="D:\PROYEK\WORKSHOP CLIVAR\FOTO\Daily Rutine\IMG_1224.JPG"/>
          <p:cNvPicPr/>
          <p:nvPr/>
        </p:nvPicPr>
        <p:blipFill>
          <a:blip r:embed="rId3" cstate="print"/>
          <a:srcRect b="11189"/>
          <a:stretch>
            <a:fillRect/>
          </a:stretch>
        </p:blipFill>
        <p:spPr bwMode="auto">
          <a:xfrm>
            <a:off x="7366496" y="1060376"/>
            <a:ext cx="4239506" cy="3004049"/>
          </a:xfrm>
          <a:prstGeom prst="rect">
            <a:avLst/>
          </a:prstGeom>
          <a:noFill/>
          <a:ln w="9525">
            <a:noFill/>
            <a:miter lim="800000"/>
            <a:headEnd/>
            <a:tailEnd/>
          </a:ln>
        </p:spPr>
      </p:pic>
      <p:pic>
        <p:nvPicPr>
          <p:cNvPr id="7" name="Picture 6" descr="D:\PROYEK\WORKSHOP CLIVAR\FOTO\Farewell Party\IMG_2041.JPG"/>
          <p:cNvPicPr/>
          <p:nvPr/>
        </p:nvPicPr>
        <p:blipFill>
          <a:blip r:embed="rId4" cstate="print"/>
          <a:srcRect t="32754"/>
          <a:stretch>
            <a:fillRect/>
          </a:stretch>
        </p:blipFill>
        <p:spPr bwMode="auto">
          <a:xfrm>
            <a:off x="8230592" y="3580656"/>
            <a:ext cx="4548687" cy="1968238"/>
          </a:xfrm>
          <a:prstGeom prst="rect">
            <a:avLst/>
          </a:prstGeom>
          <a:noFill/>
          <a:ln w="9525">
            <a:noFill/>
            <a:miter lim="800000"/>
            <a:headEnd/>
            <a:tailEnd/>
          </a:ln>
        </p:spPr>
      </p:pic>
      <p:sp>
        <p:nvSpPr>
          <p:cNvPr id="8" name="TextBox 7"/>
          <p:cNvSpPr txBox="1"/>
          <p:nvPr/>
        </p:nvSpPr>
        <p:spPr>
          <a:xfrm>
            <a:off x="253833" y="8144957"/>
            <a:ext cx="12767096" cy="1608643"/>
          </a:xfrm>
          <a:prstGeom prst="rect">
            <a:avLst/>
          </a:prstGeom>
          <a:noFill/>
        </p:spPr>
        <p:txBody>
          <a:bodyPr wrap="square" lIns="130046" tIns="65023" rIns="130046" bIns="65023" rtlCol="0">
            <a:spAutoFit/>
          </a:bodyPr>
          <a:lstStyle/>
          <a:p>
            <a:pPr marL="406394" indent="-406394" algn="l">
              <a:buFont typeface="Arial"/>
              <a:buChar char="•"/>
            </a:pPr>
            <a:r>
              <a:rPr lang="en-US" sz="2400" dirty="0" smtClean="0"/>
              <a:t>Participated by 32 students from seven countries in southeast Asia (Indonesia, Philippines, Vietnam, East Timor, Malaysia, China, and Singapore).</a:t>
            </a:r>
          </a:p>
          <a:p>
            <a:pPr marL="406394" indent="-406394" algn="l">
              <a:buFont typeface="Arial"/>
              <a:buChar char="•"/>
            </a:pPr>
            <a:r>
              <a:rPr lang="en-US" sz="2400" dirty="0" smtClean="0"/>
              <a:t>Lectures by 6 international and 6 Indonesian lecturers, covering the subjects of the resources of satellite and in-situ observations and modeling and assimilation and analysis methods and tools.</a:t>
            </a:r>
          </a:p>
        </p:txBody>
      </p:sp>
      <p:sp>
        <p:nvSpPr>
          <p:cNvPr id="9" name="Rectangle 3"/>
          <p:cNvSpPr>
            <a:spLocks/>
          </p:cNvSpPr>
          <p:nvPr/>
        </p:nvSpPr>
        <p:spPr bwMode="auto">
          <a:xfrm>
            <a:off x="136525" y="76200"/>
            <a:ext cx="112014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l"/>
            <a:r>
              <a:rPr lang="en-US" sz="4800" dirty="0" smtClean="0">
                <a:solidFill>
                  <a:srgbClr val="FFFFFF"/>
                </a:solidFill>
                <a:ea typeface="ＭＳ Ｐゴシック" charset="0"/>
                <a:cs typeface="Gill Sans Light" charset="0"/>
              </a:rPr>
              <a:t>COSPAR-WCRP-IOC-ESA Capacity Building</a:t>
            </a:r>
            <a:endParaRPr lang="en-US" sz="4800" dirty="0">
              <a:solidFill>
                <a:srgbClr val="FFFFFF"/>
              </a:solidFill>
              <a:ea typeface="ＭＳ Ｐゴシック" charset="0"/>
              <a:cs typeface="Gill Sans Light" charset="0"/>
            </a:endParaRPr>
          </a:p>
        </p:txBody>
      </p:sp>
      <p:sp>
        <p:nvSpPr>
          <p:cNvPr id="10" name="TextBox 9"/>
          <p:cNvSpPr txBox="1"/>
          <p:nvPr/>
        </p:nvSpPr>
        <p:spPr>
          <a:xfrm>
            <a:off x="7582520" y="5870897"/>
            <a:ext cx="4971330" cy="1670199"/>
          </a:xfrm>
          <a:prstGeom prst="rect">
            <a:avLst/>
          </a:prstGeom>
          <a:noFill/>
        </p:spPr>
        <p:txBody>
          <a:bodyPr wrap="square" lIns="130046" tIns="65023" rIns="130046" bIns="65023" rtlCol="0">
            <a:spAutoFit/>
          </a:bodyPr>
          <a:lstStyle/>
          <a:p>
            <a:pPr algn="ctr"/>
            <a:r>
              <a:rPr lang="en-US" sz="2000" dirty="0" smtClean="0"/>
              <a:t>“</a:t>
            </a:r>
            <a:r>
              <a:rPr lang="en-US" sz="2000" b="1" dirty="0"/>
              <a:t>Matching Oceanographic Problems of the Indonesian Seas to the Right Data Sets and Models</a:t>
            </a:r>
            <a:r>
              <a:rPr lang="en-US" sz="2000" dirty="0"/>
              <a:t> “ </a:t>
            </a:r>
          </a:p>
          <a:p>
            <a:pPr algn="ctr"/>
            <a:r>
              <a:rPr lang="en-US" sz="2000" dirty="0" smtClean="0"/>
              <a:t>January </a:t>
            </a:r>
            <a:r>
              <a:rPr lang="en-US" sz="2000" dirty="0"/>
              <a:t>12-22, 2014, Bandung Institute of Technology, Bandung, </a:t>
            </a:r>
            <a:r>
              <a:rPr lang="en-US" sz="2000" dirty="0" smtClean="0"/>
              <a:t>Indonesia</a:t>
            </a:r>
            <a:endParaRPr lang="en-US" sz="2000" dirty="0"/>
          </a:p>
        </p:txBody>
      </p:sp>
    </p:spTree>
    <p:extLst>
      <p:ext uri="{BB962C8B-B14F-4D97-AF65-F5344CB8AC3E}">
        <p14:creationId xmlns:p14="http://schemas.microsoft.com/office/powerpoint/2010/main" val="134029937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0240" y="2898987"/>
            <a:ext cx="11595947" cy="4129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Rectangle 1027"/>
          <p:cNvSpPr>
            <a:spLocks noChangeArrowheads="1"/>
          </p:cNvSpPr>
          <p:nvPr/>
        </p:nvSpPr>
        <p:spPr bwMode="auto">
          <a:xfrm>
            <a:off x="684108" y="1338863"/>
            <a:ext cx="10837333" cy="139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6" tIns="65023" rIns="130046" bIns="65023">
            <a:spAutoFit/>
          </a:bodyPr>
          <a:lstStyle/>
          <a:p>
            <a:r>
              <a:rPr lang="en-US">
                <a:solidFill>
                  <a:srgbClr val="2D2D8A"/>
                </a:solidFill>
                <a:cs typeface="Tahoma" charset="0"/>
              </a:rPr>
              <a:t>July 16-18 2014, The Hague, Netherlands, joint with GEWEX</a:t>
            </a:r>
            <a:endParaRPr lang="en-US">
              <a:solidFill>
                <a:srgbClr val="2D2D8A"/>
              </a:solidFill>
              <a:latin typeface="Tahoma" charset="0"/>
              <a:cs typeface="Tahoma" charset="0"/>
            </a:endParaRPr>
          </a:p>
        </p:txBody>
      </p:sp>
      <p:sp>
        <p:nvSpPr>
          <p:cNvPr id="5" name="Rectangle 3"/>
          <p:cNvSpPr>
            <a:spLocks/>
          </p:cNvSpPr>
          <p:nvPr/>
        </p:nvSpPr>
        <p:spPr bwMode="auto">
          <a:xfrm>
            <a:off x="136525" y="76200"/>
            <a:ext cx="112014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l"/>
            <a:r>
              <a:rPr lang="en-US" sz="4800" dirty="0" smtClean="0">
                <a:solidFill>
                  <a:srgbClr val="FFFFFF"/>
                </a:solidFill>
                <a:ea typeface="ＭＳ Ｐゴシック" charset="0"/>
                <a:cs typeface="Gill Sans Light" charset="0"/>
              </a:rPr>
              <a:t>Pan-CLIVAR meeting</a:t>
            </a:r>
            <a:endParaRPr lang="en-US" sz="4800" dirty="0">
              <a:solidFill>
                <a:srgbClr val="FFFFFF"/>
              </a:solidFill>
              <a:ea typeface="ＭＳ Ｐゴシック" charset="0"/>
              <a:cs typeface="Gill Sans Light" charset="0"/>
            </a:endParaRPr>
          </a:p>
        </p:txBody>
      </p:sp>
    </p:spTree>
    <p:extLst>
      <p:ext uri="{BB962C8B-B14F-4D97-AF65-F5344CB8AC3E}">
        <p14:creationId xmlns:p14="http://schemas.microsoft.com/office/powerpoint/2010/main" val="211006361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p:cNvSpPr>
            <a:spLocks/>
          </p:cNvSpPr>
          <p:nvPr/>
        </p:nvSpPr>
        <p:spPr bwMode="auto">
          <a:xfrm>
            <a:off x="0" y="0"/>
            <a:ext cx="13004800" cy="939800"/>
          </a:xfrm>
          <a:prstGeom prst="rect">
            <a:avLst/>
          </a:prstGeom>
          <a:solidFill>
            <a:schemeClr val="accent1"/>
          </a:solidFill>
          <a:ln>
            <a:noFill/>
          </a:ln>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endParaRPr lang="en-US"/>
          </a:p>
        </p:txBody>
      </p:sp>
      <p:sp>
        <p:nvSpPr>
          <p:cNvPr id="15362" name="Rectangle 2"/>
          <p:cNvSpPr>
            <a:spLocks/>
          </p:cNvSpPr>
          <p:nvPr/>
        </p:nvSpPr>
        <p:spPr bwMode="auto">
          <a:xfrm>
            <a:off x="10809288" y="9569450"/>
            <a:ext cx="23622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1000">
                <a:solidFill>
                  <a:schemeClr val="tx1"/>
                </a:solidFill>
                <a:latin typeface="Gill Sans" charset="0"/>
                <a:ea typeface="ＭＳ Ｐゴシック" charset="0"/>
                <a:cs typeface="Gill Sans" charset="0"/>
                <a:sym typeface="Gill Sans" charset="0"/>
              </a:rPr>
              <a:t>ESA UNCLASSIFIED - For Official Use</a:t>
            </a:r>
          </a:p>
        </p:txBody>
      </p:sp>
      <p:sp>
        <p:nvSpPr>
          <p:cNvPr id="15363" name="Rectangle 3"/>
          <p:cNvSpPr>
            <a:spLocks/>
          </p:cNvSpPr>
          <p:nvPr/>
        </p:nvSpPr>
        <p:spPr bwMode="auto">
          <a:xfrm>
            <a:off x="885776" y="4372744"/>
            <a:ext cx="112014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4800" dirty="0" smtClean="0">
                <a:solidFill>
                  <a:srgbClr val="FF0000"/>
                </a:solidFill>
                <a:ea typeface="ＭＳ Ｐゴシック" charset="0"/>
                <a:cs typeface="Gill Sans Light" charset="0"/>
              </a:rPr>
              <a:t>Backup Slides</a:t>
            </a:r>
            <a:endParaRPr lang="en-US" sz="4800" dirty="0">
              <a:solidFill>
                <a:srgbClr val="FF0000"/>
              </a:solidFill>
              <a:ea typeface="ＭＳ Ｐゴシック" charset="0"/>
              <a:cs typeface="Gill Sans Light" charset="0"/>
            </a:endParaRPr>
          </a:p>
        </p:txBody>
      </p:sp>
      <p:pic>
        <p:nvPicPr>
          <p:cNvPr id="15365" name="Picture 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15700" y="160338"/>
            <a:ext cx="1574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extLst>
      <p:ext uri="{BB962C8B-B14F-4D97-AF65-F5344CB8AC3E}">
        <p14:creationId xmlns:p14="http://schemas.microsoft.com/office/powerpoint/2010/main" val="1386813540"/>
      </p:ext>
    </p:extLst>
  </p:cSld>
  <p:clrMapOvr>
    <a:masterClrMapping/>
  </p:clrMapOvr>
  <mc:AlternateContent xmlns:mc="http://schemas.openxmlformats.org/markup-compatibility/2006" xmlns:p14="http://schemas.microsoft.com/office/powerpoint/2010/main">
    <mc:Choice Requires="p14">
      <p:transition spd="med">
        <p14:prism dir="d"/>
      </p:transition>
    </mc:Choice>
    <mc:Fallback xmlns="">
      <p:transition xmlns:p14="http://schemas.microsoft.com/office/powerpoint/2010/mai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1"/>
          <p:cNvSpPr>
            <a:spLocks noGrp="1" noChangeArrowheads="1"/>
          </p:cNvSpPr>
          <p:nvPr>
            <p:ph type="body" idx="1"/>
          </p:nvPr>
        </p:nvSpPr>
        <p:spPr>
          <a:xfrm>
            <a:off x="11642" y="1780456"/>
            <a:ext cx="6934199" cy="6858000"/>
          </a:xfrm>
          <a:ln/>
        </p:spPr>
        <p:txBody>
          <a:bodyPr rIns="57795">
            <a:normAutofit lnSpcReduction="10000"/>
          </a:bodyPr>
          <a:lstStyle/>
          <a:p>
            <a:pPr>
              <a:lnSpc>
                <a:spcPct val="110000"/>
              </a:lnSpc>
              <a:spcBef>
                <a:spcPct val="0"/>
              </a:spcBef>
            </a:pPr>
            <a:r>
              <a:rPr lang="en-US" sz="2800" dirty="0">
                <a:solidFill>
                  <a:srgbClr val="000000"/>
                </a:solidFill>
              </a:rPr>
              <a:t>Near-surface air temperature and humidity</a:t>
            </a:r>
            <a:endParaRPr lang="en-US" sz="2800" baseline="-22000" dirty="0">
              <a:solidFill>
                <a:srgbClr val="000000"/>
              </a:solidFill>
            </a:endParaRPr>
          </a:p>
          <a:p>
            <a:pPr marL="782598" lvl="1" indent="-285736">
              <a:lnSpc>
                <a:spcPct val="110000"/>
              </a:lnSpc>
            </a:pPr>
            <a:r>
              <a:rPr lang="en-US" sz="2300" dirty="0">
                <a:solidFill>
                  <a:srgbClr val="000000"/>
                </a:solidFill>
              </a:rPr>
              <a:t>Roberts et al. (2010) neural net technique</a:t>
            </a:r>
          </a:p>
          <a:p>
            <a:pPr marL="782598" lvl="1" indent="-285736">
              <a:lnSpc>
                <a:spcPct val="110000"/>
              </a:lnSpc>
            </a:pPr>
            <a:r>
              <a:rPr lang="en-US" sz="2300" dirty="0">
                <a:solidFill>
                  <a:srgbClr val="000000"/>
                </a:solidFill>
              </a:rPr>
              <a:t>SSM/I only from CSU brightness temperatures (thus only covers 1997 - 2006)</a:t>
            </a:r>
          </a:p>
          <a:p>
            <a:pPr marL="782598" lvl="1" indent="-285736">
              <a:lnSpc>
                <a:spcPct val="110000"/>
              </a:lnSpc>
            </a:pPr>
            <a:r>
              <a:rPr lang="en-US" sz="2300" dirty="0">
                <a:solidFill>
                  <a:srgbClr val="000000"/>
                </a:solidFill>
              </a:rPr>
              <a:t>Gap-filling methodology -- use of MERRA variability – 3 hour</a:t>
            </a:r>
          </a:p>
          <a:p>
            <a:pPr>
              <a:lnSpc>
                <a:spcPct val="110000"/>
              </a:lnSpc>
              <a:spcBef>
                <a:spcPct val="0"/>
              </a:spcBef>
            </a:pPr>
            <a:r>
              <a:rPr lang="en-US" sz="2800" dirty="0">
                <a:solidFill>
                  <a:srgbClr val="000000"/>
                </a:solidFill>
              </a:rPr>
              <a:t>Winds</a:t>
            </a:r>
          </a:p>
          <a:p>
            <a:pPr marL="782598" lvl="1" indent="-285736">
              <a:lnSpc>
                <a:spcPct val="110000"/>
              </a:lnSpc>
            </a:pPr>
            <a:r>
              <a:rPr lang="en-US" sz="2300" dirty="0">
                <a:solidFill>
                  <a:srgbClr val="000000"/>
                </a:solidFill>
              </a:rPr>
              <a:t>Uses CCMP winds (cross-calibrated SSM/I, AMSR-E, TMI, </a:t>
            </a:r>
            <a:r>
              <a:rPr lang="en-US" sz="2300" dirty="0" err="1">
                <a:solidFill>
                  <a:srgbClr val="000000"/>
                </a:solidFill>
              </a:rPr>
              <a:t>QuikSCAT</a:t>
            </a:r>
            <a:r>
              <a:rPr lang="en-US" sz="2300" dirty="0">
                <a:solidFill>
                  <a:srgbClr val="000000"/>
                </a:solidFill>
              </a:rPr>
              <a:t>, </a:t>
            </a:r>
            <a:r>
              <a:rPr lang="en-US" sz="2300" dirty="0" err="1">
                <a:solidFill>
                  <a:srgbClr val="000000"/>
                </a:solidFill>
              </a:rPr>
              <a:t>SeaWinds</a:t>
            </a:r>
            <a:r>
              <a:rPr lang="en-US" sz="2300" dirty="0">
                <a:solidFill>
                  <a:srgbClr val="000000"/>
                </a:solidFill>
              </a:rPr>
              <a:t>)</a:t>
            </a:r>
          </a:p>
          <a:p>
            <a:pPr marL="782598" lvl="1" indent="-285736">
              <a:lnSpc>
                <a:spcPct val="110000"/>
              </a:lnSpc>
            </a:pPr>
            <a:r>
              <a:rPr lang="en-US" sz="2300" dirty="0">
                <a:solidFill>
                  <a:srgbClr val="000000"/>
                </a:solidFill>
              </a:rPr>
              <a:t>Gap-filling methodology -- use of MERRA variability – 3 hour</a:t>
            </a:r>
          </a:p>
          <a:p>
            <a:pPr>
              <a:lnSpc>
                <a:spcPct val="110000"/>
              </a:lnSpc>
              <a:spcBef>
                <a:spcPct val="0"/>
              </a:spcBef>
            </a:pPr>
            <a:r>
              <a:rPr lang="en-US" sz="2800" dirty="0">
                <a:solidFill>
                  <a:srgbClr val="000000"/>
                </a:solidFill>
              </a:rPr>
              <a:t>SST</a:t>
            </a:r>
          </a:p>
          <a:p>
            <a:pPr marL="782598" lvl="1" indent="-285736">
              <a:lnSpc>
                <a:spcPct val="110000"/>
              </a:lnSpc>
            </a:pPr>
            <a:r>
              <a:rPr lang="en-US" sz="2300" dirty="0">
                <a:solidFill>
                  <a:srgbClr val="000000"/>
                </a:solidFill>
              </a:rPr>
              <a:t>Pre-dawn based on Reynolds OISST</a:t>
            </a:r>
          </a:p>
          <a:p>
            <a:pPr marL="782598" lvl="1" indent="-285736">
              <a:lnSpc>
                <a:spcPct val="110000"/>
              </a:lnSpc>
            </a:pPr>
            <a:r>
              <a:rPr lang="en-US" sz="2300" dirty="0">
                <a:solidFill>
                  <a:srgbClr val="000000"/>
                </a:solidFill>
              </a:rPr>
              <a:t>Diurnal curve from new parameterization</a:t>
            </a:r>
          </a:p>
          <a:p>
            <a:pPr marL="782598" lvl="1" indent="-285736">
              <a:lnSpc>
                <a:spcPct val="110000"/>
              </a:lnSpc>
            </a:pPr>
            <a:r>
              <a:rPr lang="en-US" sz="2300" dirty="0">
                <a:solidFill>
                  <a:srgbClr val="000000"/>
                </a:solidFill>
              </a:rPr>
              <a:t>Needs peak solar, </a:t>
            </a:r>
            <a:r>
              <a:rPr lang="en-US" sz="2300" dirty="0" err="1">
                <a:solidFill>
                  <a:srgbClr val="000000"/>
                </a:solidFill>
              </a:rPr>
              <a:t>precip</a:t>
            </a:r>
            <a:endParaRPr lang="en-US" sz="2800" dirty="0">
              <a:solidFill>
                <a:srgbClr val="000000"/>
              </a:solidFill>
            </a:endParaRPr>
          </a:p>
          <a:p>
            <a:pPr>
              <a:lnSpc>
                <a:spcPct val="110000"/>
              </a:lnSpc>
              <a:spcBef>
                <a:spcPct val="0"/>
              </a:spcBef>
            </a:pPr>
            <a:r>
              <a:rPr lang="en-US" sz="2800" dirty="0">
                <a:solidFill>
                  <a:srgbClr val="000000"/>
                </a:solidFill>
              </a:rPr>
              <a:t>Uses neural net version of COARE</a:t>
            </a:r>
          </a:p>
          <a:p>
            <a:pPr>
              <a:lnSpc>
                <a:spcPct val="110000"/>
              </a:lnSpc>
              <a:spcBef>
                <a:spcPct val="0"/>
              </a:spcBef>
            </a:pPr>
            <a:r>
              <a:rPr lang="en-US" sz="2800" dirty="0">
                <a:solidFill>
                  <a:srgbClr val="000000"/>
                </a:solidFill>
              </a:rPr>
              <a:t>Available at </a:t>
            </a:r>
            <a:r>
              <a:rPr lang="en-US" sz="2800" u="sng" dirty="0">
                <a:solidFill>
                  <a:srgbClr val="000000"/>
                </a:solidFill>
                <a:hlinkClick r:id="rId2"/>
              </a:rPr>
              <a:t>http://seaflux.org</a:t>
            </a:r>
            <a:endParaRPr lang="en-US" sz="2800" u="sng" dirty="0">
              <a:solidFill>
                <a:srgbClr val="000000"/>
              </a:solidFill>
            </a:endParaRPr>
          </a:p>
        </p:txBody>
      </p:sp>
      <p:pic>
        <p:nvPicPr>
          <p:cNvPr id="51202" name="Picture 2"/>
          <p:cNvPicPr>
            <a:picLocks noChangeArrowheads="1"/>
          </p:cNvPicPr>
          <p:nvPr/>
        </p:nvPicPr>
        <p:blipFill>
          <a:blip r:embed="rId3">
            <a:extLst>
              <a:ext uri="{28A0092B-C50C-407E-A947-70E740481C1C}">
                <a14:useLocalDpi xmlns:a14="http://schemas.microsoft.com/office/drawing/2010/main" val="0"/>
              </a:ext>
            </a:extLst>
          </a:blip>
          <a:srcRect l="35854" r="46107" b="82014"/>
          <a:stretch>
            <a:fillRect/>
          </a:stretch>
        </p:blipFill>
        <p:spPr bwMode="auto">
          <a:xfrm>
            <a:off x="9867900" y="8343901"/>
            <a:ext cx="2863851" cy="1222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51203" name="Picture 3"/>
          <p:cNvPicPr>
            <a:picLocks noChangeArrowheads="1"/>
          </p:cNvPicPr>
          <p:nvPr/>
        </p:nvPicPr>
        <p:blipFill>
          <a:blip r:embed="rId4">
            <a:extLst>
              <a:ext uri="{28A0092B-C50C-407E-A947-70E740481C1C}">
                <a14:useLocalDpi xmlns:a14="http://schemas.microsoft.com/office/drawing/2010/main" val="0"/>
              </a:ext>
            </a:extLst>
          </a:blip>
          <a:srcRect l="3212" t="23567" r="17676" b="23567"/>
          <a:stretch>
            <a:fillRect/>
          </a:stretch>
        </p:blipFill>
        <p:spPr bwMode="auto">
          <a:xfrm>
            <a:off x="6845301" y="2225675"/>
            <a:ext cx="5473700" cy="2743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51204" name="Picture 4"/>
          <p:cNvPicPr>
            <a:picLocks noChangeArrowheads="1"/>
          </p:cNvPicPr>
          <p:nvPr/>
        </p:nvPicPr>
        <p:blipFill>
          <a:blip r:embed="rId4">
            <a:extLst>
              <a:ext uri="{28A0092B-C50C-407E-A947-70E740481C1C}">
                <a14:useLocalDpi xmlns:a14="http://schemas.microsoft.com/office/drawing/2010/main" val="0"/>
              </a:ext>
            </a:extLst>
          </a:blip>
          <a:srcRect l="80350" t="17140" r="6427" b="23569"/>
          <a:stretch>
            <a:fillRect/>
          </a:stretch>
        </p:blipFill>
        <p:spPr bwMode="auto">
          <a:xfrm>
            <a:off x="12190414" y="2235201"/>
            <a:ext cx="712786" cy="239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51205" name="Picture 5"/>
          <p:cNvPicPr>
            <a:picLocks noChangeArrowheads="1"/>
          </p:cNvPicPr>
          <p:nvPr/>
        </p:nvPicPr>
        <p:blipFill>
          <a:blip r:embed="rId5">
            <a:extLst>
              <a:ext uri="{28A0092B-C50C-407E-A947-70E740481C1C}">
                <a14:useLocalDpi xmlns:a14="http://schemas.microsoft.com/office/drawing/2010/main" val="0"/>
              </a:ext>
            </a:extLst>
          </a:blip>
          <a:srcRect l="3214" t="23567" r="19283" b="21426"/>
          <a:stretch>
            <a:fillRect/>
          </a:stretch>
        </p:blipFill>
        <p:spPr bwMode="auto">
          <a:xfrm>
            <a:off x="6916737" y="5575300"/>
            <a:ext cx="53594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51206" name="Picture 6"/>
          <p:cNvPicPr>
            <a:picLocks noChangeArrowheads="1"/>
          </p:cNvPicPr>
          <p:nvPr/>
        </p:nvPicPr>
        <p:blipFill>
          <a:blip r:embed="rId5">
            <a:extLst>
              <a:ext uri="{28A0092B-C50C-407E-A947-70E740481C1C}">
                <a14:useLocalDpi xmlns:a14="http://schemas.microsoft.com/office/drawing/2010/main" val="0"/>
              </a:ext>
            </a:extLst>
          </a:blip>
          <a:srcRect l="79866" t="17142" r="6427" b="21426"/>
          <a:stretch>
            <a:fillRect/>
          </a:stretch>
        </p:blipFill>
        <p:spPr bwMode="auto">
          <a:xfrm>
            <a:off x="12201527" y="5499101"/>
            <a:ext cx="777874" cy="2620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51207" name="Rectangle 7"/>
          <p:cNvSpPr>
            <a:spLocks/>
          </p:cNvSpPr>
          <p:nvPr/>
        </p:nvSpPr>
        <p:spPr bwMode="auto">
          <a:xfrm>
            <a:off x="8164196" y="1800436"/>
            <a:ext cx="3239135" cy="437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a:r>
              <a:rPr lang="en-US" sz="2800">
                <a:ea typeface="ＭＳ Ｐゴシック" charset="0"/>
                <a:cs typeface="Gill Sans" charset="0"/>
              </a:rPr>
              <a:t>1999 Latent Heat Flux</a:t>
            </a:r>
          </a:p>
        </p:txBody>
      </p:sp>
      <p:sp>
        <p:nvSpPr>
          <p:cNvPr id="51208" name="Rectangle 8"/>
          <p:cNvSpPr>
            <a:spLocks/>
          </p:cNvSpPr>
          <p:nvPr/>
        </p:nvSpPr>
        <p:spPr bwMode="auto">
          <a:xfrm>
            <a:off x="8095835" y="5204037"/>
            <a:ext cx="3575883" cy="437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5" bIns="0" anchor="ctr">
            <a:spAutoFit/>
          </a:bodyPr>
          <a:lstStyle/>
          <a:p>
            <a:pPr marL="57147"/>
            <a:r>
              <a:rPr lang="en-US" sz="2800">
                <a:ea typeface="ＭＳ Ｐゴシック" charset="0"/>
                <a:cs typeface="Gill Sans" charset="0"/>
              </a:rPr>
              <a:t>1999 Sensible Heat Flux</a:t>
            </a:r>
          </a:p>
        </p:txBody>
      </p:sp>
      <p:sp>
        <p:nvSpPr>
          <p:cNvPr id="15" name="Rectangle 4"/>
          <p:cNvSpPr>
            <a:spLocks/>
          </p:cNvSpPr>
          <p:nvPr/>
        </p:nvSpPr>
        <p:spPr bwMode="auto">
          <a:xfrm>
            <a:off x="136525" y="76200"/>
            <a:ext cx="112014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l"/>
            <a:r>
              <a:rPr lang="en-US" sz="4800" dirty="0" err="1" smtClean="0">
                <a:solidFill>
                  <a:srgbClr val="FFFFFF"/>
                </a:solidFill>
                <a:ea typeface="ＭＳ Ｐゴシック" charset="0"/>
                <a:cs typeface="Gill Sans Light" charset="0"/>
              </a:rPr>
              <a:t>SeaFlux</a:t>
            </a:r>
            <a:r>
              <a:rPr lang="en-US" sz="4800" dirty="0" smtClean="0">
                <a:solidFill>
                  <a:srgbClr val="FFFFFF"/>
                </a:solidFill>
                <a:ea typeface="ＭＳ Ｐゴシック" charset="0"/>
                <a:cs typeface="Gill Sans Light" charset="0"/>
              </a:rPr>
              <a:t> Climatological Data Set v1.0</a:t>
            </a:r>
            <a:endParaRPr lang="en-US" sz="4800" dirty="0">
              <a:solidFill>
                <a:srgbClr val="FFFFFF"/>
              </a:solidFill>
              <a:ea typeface="ＭＳ Ｐゴシック" charset="0"/>
              <a:cs typeface="Gill Sans Light" charset="0"/>
            </a:endParaRPr>
          </a:p>
        </p:txBody>
      </p:sp>
    </p:spTree>
    <p:extLst>
      <p:ext uri="{BB962C8B-B14F-4D97-AF65-F5344CB8AC3E}">
        <p14:creationId xmlns:p14="http://schemas.microsoft.com/office/powerpoint/2010/main" val="27454322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p:cNvSpPr>
            <a:spLocks/>
          </p:cNvSpPr>
          <p:nvPr/>
        </p:nvSpPr>
        <p:spPr bwMode="auto">
          <a:xfrm>
            <a:off x="93688" y="0"/>
            <a:ext cx="12745416" cy="939800"/>
          </a:xfrm>
          <a:prstGeom prst="rect">
            <a:avLst/>
          </a:prstGeom>
          <a:solidFill>
            <a:schemeClr val="accent1"/>
          </a:solidFill>
          <a:ln>
            <a:noFill/>
          </a:ln>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endParaRPr lang="en-US"/>
          </a:p>
        </p:txBody>
      </p:sp>
      <p:sp>
        <p:nvSpPr>
          <p:cNvPr id="5123" name="Rectangle 3"/>
          <p:cNvSpPr>
            <a:spLocks/>
          </p:cNvSpPr>
          <p:nvPr/>
        </p:nvSpPr>
        <p:spPr bwMode="auto">
          <a:xfrm>
            <a:off x="136525" y="76200"/>
            <a:ext cx="112014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l"/>
            <a:r>
              <a:rPr lang="en-US" sz="4800" dirty="0" smtClean="0">
                <a:solidFill>
                  <a:srgbClr val="FFFFFF"/>
                </a:solidFill>
                <a:ea typeface="ＭＳ Ｐゴシック" charset="0"/>
                <a:cs typeface="Gill Sans Light" charset="0"/>
              </a:rPr>
              <a:t>The </a:t>
            </a:r>
            <a:r>
              <a:rPr lang="en-US" sz="4800" dirty="0" smtClean="0">
                <a:solidFill>
                  <a:srgbClr val="FFFFFF"/>
                </a:solidFill>
                <a:ea typeface="ＭＳ Ｐゴシック" charset="0"/>
                <a:cs typeface="Gill Sans Light" charset="0"/>
              </a:rPr>
              <a:t>Ocean Climate Heat </a:t>
            </a:r>
            <a:r>
              <a:rPr lang="en-US" sz="4800" dirty="0" smtClean="0">
                <a:solidFill>
                  <a:srgbClr val="FFFFFF"/>
                </a:solidFill>
                <a:ea typeface="ＭＳ Ｐゴシック" charset="0"/>
                <a:cs typeface="Gill Sans Light" charset="0"/>
              </a:rPr>
              <a:t>Reservoir</a:t>
            </a:r>
            <a:endParaRPr lang="en-US" sz="4800" dirty="0">
              <a:solidFill>
                <a:srgbClr val="FFFFFF"/>
              </a:solidFill>
              <a:ea typeface="ＭＳ Ｐゴシック" charset="0"/>
              <a:cs typeface="Gill Sans Light" charset="0"/>
            </a:endParaRPr>
          </a:p>
        </p:txBody>
      </p:sp>
      <p:pic>
        <p:nvPicPr>
          <p:cNvPr id="5125" name="Picture 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15700" y="160338"/>
            <a:ext cx="1574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5127" name="Rectangle 7"/>
          <p:cNvSpPr>
            <a:spLocks/>
          </p:cNvSpPr>
          <p:nvPr/>
        </p:nvSpPr>
        <p:spPr bwMode="auto">
          <a:xfrm>
            <a:off x="576064" y="9413304"/>
            <a:ext cx="3046016" cy="313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1400" dirty="0">
                <a:solidFill>
                  <a:schemeClr val="tx1"/>
                </a:solidFill>
                <a:latin typeface="Gill Sans" charset="0"/>
                <a:ea typeface="ＭＳ Ｐゴシック" charset="0"/>
                <a:cs typeface="Gill Sans" charset="0"/>
                <a:sym typeface="Gill Sans" charset="0"/>
              </a:rPr>
              <a:t>Source: </a:t>
            </a:r>
            <a:r>
              <a:rPr lang="en-US" sz="1400" dirty="0" smtClean="0">
                <a:solidFill>
                  <a:schemeClr val="tx1"/>
                </a:solidFill>
                <a:latin typeface="Gill Sans" charset="0"/>
                <a:ea typeface="ＭＳ Ｐゴシック" charset="0"/>
                <a:cs typeface="Gill Sans" charset="0"/>
                <a:sym typeface="Gill Sans" charset="0"/>
              </a:rPr>
              <a:t>IPCC, </a:t>
            </a:r>
            <a:r>
              <a:rPr lang="en-US" sz="1400" dirty="0" smtClean="0">
                <a:solidFill>
                  <a:schemeClr val="tx1"/>
                </a:solidFill>
                <a:latin typeface="Gill Sans" charset="0"/>
                <a:ea typeface="ＭＳ Ｐゴシック" charset="0"/>
                <a:cs typeface="Gill Sans" charset="0"/>
                <a:sym typeface="Gill Sans" charset="0"/>
              </a:rPr>
              <a:t>chap 3, </a:t>
            </a:r>
            <a:r>
              <a:rPr lang="en-US" sz="1400" dirty="0" err="1" smtClean="0">
                <a:solidFill>
                  <a:schemeClr val="tx1"/>
                </a:solidFill>
                <a:latin typeface="Gill Sans" charset="0"/>
                <a:ea typeface="ＭＳ Ｐゴシック" charset="0"/>
                <a:cs typeface="Gill Sans" charset="0"/>
                <a:sym typeface="Gill Sans" charset="0"/>
              </a:rPr>
              <a:t>pg</a:t>
            </a:r>
            <a:r>
              <a:rPr lang="en-US" sz="1400" dirty="0" smtClean="0">
                <a:solidFill>
                  <a:schemeClr val="tx1"/>
                </a:solidFill>
                <a:latin typeface="Gill Sans" charset="0"/>
                <a:ea typeface="ＭＳ Ｐゴシック" charset="0"/>
                <a:cs typeface="Gill Sans" charset="0"/>
                <a:sym typeface="Gill Sans" charset="0"/>
              </a:rPr>
              <a:t> 264, box3.1, 2013</a:t>
            </a:r>
            <a:endParaRPr lang="en-US" sz="1400" dirty="0">
              <a:solidFill>
                <a:schemeClr val="tx1"/>
              </a:solidFill>
              <a:latin typeface="Gill Sans" charset="0"/>
              <a:ea typeface="ＭＳ Ｐゴシック" charset="0"/>
              <a:cs typeface="Gill Sans" charset="0"/>
              <a:sym typeface="Gill Sans" charset="0"/>
            </a:endParaRPr>
          </a:p>
        </p:txBody>
      </p:sp>
      <p:pic>
        <p:nvPicPr>
          <p:cNvPr id="3" name="Picture 2" descr="Screen Shot 2014-05-03 at 18.35.0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6336" y="1132384"/>
            <a:ext cx="6552728" cy="8355594"/>
          </a:xfrm>
          <a:prstGeom prst="rect">
            <a:avLst/>
          </a:prstGeom>
        </p:spPr>
      </p:pic>
      <p:pic>
        <p:nvPicPr>
          <p:cNvPr id="8" name="Picture 7" descr="Screen Shot 2014-05-04 at 08.58.03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704" y="1204392"/>
            <a:ext cx="1969082" cy="3024337"/>
          </a:xfrm>
          <a:prstGeom prst="rect">
            <a:avLst/>
          </a:prstGeom>
        </p:spPr>
      </p:pic>
      <p:pic>
        <p:nvPicPr>
          <p:cNvPr id="9" name="Picture 8" descr="Screen Shot 2014-05-04 at 08.59.39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57984" y="1348408"/>
            <a:ext cx="1951652" cy="2880320"/>
          </a:xfrm>
          <a:prstGeom prst="rect">
            <a:avLst/>
          </a:prstGeom>
        </p:spPr>
      </p:pic>
      <p:pic>
        <p:nvPicPr>
          <p:cNvPr id="2" name="Picture 1" descr="Screen Shot 2014-05-05 at 14.26.28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3728" y="6388968"/>
            <a:ext cx="5103192" cy="2688002"/>
          </a:xfrm>
          <a:prstGeom prst="rect">
            <a:avLst/>
          </a:prstGeom>
        </p:spPr>
      </p:pic>
      <p:sp>
        <p:nvSpPr>
          <p:cNvPr id="11" name="Rectangle 7"/>
          <p:cNvSpPr>
            <a:spLocks/>
          </p:cNvSpPr>
          <p:nvPr/>
        </p:nvSpPr>
        <p:spPr bwMode="auto">
          <a:xfrm>
            <a:off x="957784" y="4444752"/>
            <a:ext cx="3046016" cy="313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1400" dirty="0" smtClean="0">
                <a:solidFill>
                  <a:schemeClr val="tx1"/>
                </a:solidFill>
                <a:latin typeface="Gill Sans" charset="0"/>
                <a:ea typeface="ＭＳ Ｐゴシック" charset="0"/>
                <a:cs typeface="Gill Sans" charset="0"/>
                <a:sym typeface="Gill Sans" charset="0"/>
              </a:rPr>
              <a:t>Source: </a:t>
            </a:r>
            <a:r>
              <a:rPr lang="en-US" sz="1400" dirty="0" err="1" smtClean="0">
                <a:solidFill>
                  <a:schemeClr val="tx1"/>
                </a:solidFill>
                <a:latin typeface="Gill Sans" charset="0"/>
                <a:ea typeface="ＭＳ Ｐゴシック" charset="0"/>
                <a:cs typeface="Gill Sans" charset="0"/>
                <a:sym typeface="Gill Sans" charset="0"/>
              </a:rPr>
              <a:t>sks.to</a:t>
            </a:r>
            <a:r>
              <a:rPr lang="en-US" sz="1400" dirty="0" smtClean="0">
                <a:solidFill>
                  <a:schemeClr val="tx1"/>
                </a:solidFill>
                <a:latin typeface="Gill Sans" charset="0"/>
                <a:ea typeface="ＭＳ Ｐゴシック" charset="0"/>
                <a:cs typeface="Gill Sans" charset="0"/>
                <a:sym typeface="Gill Sans" charset="0"/>
              </a:rPr>
              <a:t>/heat </a:t>
            </a:r>
            <a:endParaRPr lang="en-US" sz="1400" dirty="0">
              <a:solidFill>
                <a:schemeClr val="tx1"/>
              </a:solidFill>
              <a:latin typeface="Gill Sans" charset="0"/>
              <a:ea typeface="ＭＳ Ｐゴシック" charset="0"/>
              <a:cs typeface="Gill Sans" charset="0"/>
              <a:sym typeface="Gill Sans" charset="0"/>
            </a:endParaRPr>
          </a:p>
        </p:txBody>
      </p:sp>
    </p:spTree>
    <p:extLst>
      <p:ext uri="{BB962C8B-B14F-4D97-AF65-F5344CB8AC3E}">
        <p14:creationId xmlns:p14="http://schemas.microsoft.com/office/powerpoint/2010/main" val="199094839"/>
      </p:ext>
    </p:extLst>
  </p:cSld>
  <p:clrMapOvr>
    <a:masterClrMapping/>
  </p:clrMapOvr>
  <mc:AlternateContent xmlns:mc="http://schemas.openxmlformats.org/markup-compatibility/2006" xmlns:p14="http://schemas.microsoft.com/office/powerpoint/2010/main">
    <mc:Choice Requires="p14">
      <p:transition spd="med">
        <p14:prism dir="d"/>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5297" name="Picture 1"/>
          <p:cNvPicPr>
            <a:picLocks noChangeArrowheads="1"/>
          </p:cNvPicPr>
          <p:nvPr/>
        </p:nvPicPr>
        <p:blipFill>
          <a:blip r:embed="rId2">
            <a:extLst>
              <a:ext uri="{28A0092B-C50C-407E-A947-70E740481C1C}">
                <a14:useLocalDpi xmlns:a14="http://schemas.microsoft.com/office/drawing/2010/main" val="0"/>
              </a:ext>
            </a:extLst>
          </a:blip>
          <a:srcRect l="35785" r="46173" b="82014"/>
          <a:stretch>
            <a:fillRect/>
          </a:stretch>
        </p:blipFill>
        <p:spPr bwMode="auto">
          <a:xfrm>
            <a:off x="10617201" y="8674102"/>
            <a:ext cx="2105025" cy="898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55299" name="Rectangle 3"/>
          <p:cNvSpPr>
            <a:spLocks noGrp="1" noChangeArrowheads="1"/>
          </p:cNvSpPr>
          <p:nvPr>
            <p:ph type="body" idx="1"/>
          </p:nvPr>
        </p:nvSpPr>
        <p:spPr>
          <a:xfrm>
            <a:off x="93688" y="1084537"/>
            <a:ext cx="12458699" cy="8040735"/>
          </a:xfrm>
          <a:ln/>
        </p:spPr>
        <p:txBody>
          <a:bodyPr rIns="40637">
            <a:noAutofit/>
          </a:bodyPr>
          <a:lstStyle/>
          <a:p>
            <a:pPr algn="l">
              <a:buClr>
                <a:srgbClr val="4D4D4D"/>
              </a:buClr>
              <a:buSzPct val="125000"/>
              <a:buFont typeface="Gill Sans" charset="0"/>
              <a:buChar char="•"/>
            </a:pPr>
            <a:r>
              <a:rPr lang="en-US" sz="2400" b="1" dirty="0" smtClean="0">
                <a:solidFill>
                  <a:srgbClr val="FF0000"/>
                </a:solidFill>
                <a:latin typeface="Gill Sans"/>
                <a:ea typeface="ＭＳ Ｐゴシック" charset="0"/>
                <a:cs typeface="Gill Sans"/>
                <a:sym typeface="Gill Sans" charset="0"/>
              </a:rPr>
              <a:t>Model, Re</a:t>
            </a:r>
            <a:r>
              <a:rPr lang="en-US" sz="2400" b="1" dirty="0">
                <a:solidFill>
                  <a:srgbClr val="FF0000"/>
                </a:solidFill>
                <a:latin typeface="Gill Sans"/>
                <a:ea typeface="ＭＳ Ｐゴシック" charset="0"/>
                <a:cs typeface="Gill Sans"/>
                <a:sym typeface="Gill Sans" charset="0"/>
              </a:rPr>
              <a:t>-analysis (e.g. </a:t>
            </a:r>
            <a:r>
              <a:rPr lang="en-US" sz="2400" b="1" dirty="0" smtClean="0">
                <a:solidFill>
                  <a:srgbClr val="FF0000"/>
                </a:solidFill>
                <a:latin typeface="Gill Sans"/>
                <a:ea typeface="ＭＳ Ｐゴシック" charset="0"/>
                <a:cs typeface="Gill Sans"/>
                <a:sym typeface="Gill Sans" charset="0"/>
              </a:rPr>
              <a:t>ERA-</a:t>
            </a:r>
            <a:r>
              <a:rPr lang="en-US" sz="2400" b="1" dirty="0" err="1" smtClean="0">
                <a:solidFill>
                  <a:srgbClr val="FF0000"/>
                </a:solidFill>
                <a:latin typeface="Gill Sans"/>
                <a:ea typeface="ＭＳ Ｐゴシック" charset="0"/>
                <a:cs typeface="Gill Sans"/>
                <a:sym typeface="Gill Sans" charset="0"/>
              </a:rPr>
              <a:t>Clim</a:t>
            </a:r>
            <a:r>
              <a:rPr lang="en-US" sz="2400" b="1" dirty="0" smtClean="0">
                <a:solidFill>
                  <a:srgbClr val="FF0000"/>
                </a:solidFill>
                <a:latin typeface="Gill Sans"/>
                <a:ea typeface="ＭＳ Ｐゴシック" charset="0"/>
                <a:cs typeface="Gill Sans"/>
                <a:sym typeface="Gill Sans" charset="0"/>
              </a:rPr>
              <a:t>, NCEP </a:t>
            </a:r>
            <a:r>
              <a:rPr lang="en-US" sz="2400" b="1" dirty="0">
                <a:solidFill>
                  <a:srgbClr val="FF0000"/>
                </a:solidFill>
                <a:latin typeface="Gill Sans"/>
                <a:ea typeface="ＭＳ Ｐゴシック" charset="0"/>
                <a:cs typeface="Gill Sans"/>
                <a:sym typeface="Gill Sans" charset="0"/>
              </a:rPr>
              <a:t>/ CFSR, </a:t>
            </a:r>
            <a:r>
              <a:rPr lang="en-US" sz="2400" b="1" dirty="0" smtClean="0">
                <a:solidFill>
                  <a:srgbClr val="FF0000"/>
                </a:solidFill>
                <a:latin typeface="Gill Sans"/>
                <a:ea typeface="ＭＳ Ｐゴシック" charset="0"/>
                <a:cs typeface="Gill Sans"/>
                <a:sym typeface="Gill Sans" charset="0"/>
              </a:rPr>
              <a:t>NASA/MERRA</a:t>
            </a:r>
            <a:r>
              <a:rPr lang="en-US" sz="2400" b="1" dirty="0">
                <a:solidFill>
                  <a:srgbClr val="FF0000"/>
                </a:solidFill>
                <a:latin typeface="Gill Sans"/>
                <a:ea typeface="ＭＳ Ｐゴシック" charset="0"/>
                <a:cs typeface="Gill Sans"/>
                <a:sym typeface="Gill Sans" charset="0"/>
              </a:rPr>
              <a:t>, </a:t>
            </a:r>
            <a:r>
              <a:rPr lang="en-US" sz="2400" b="1" dirty="0" smtClean="0">
                <a:solidFill>
                  <a:srgbClr val="FF0000"/>
                </a:solidFill>
                <a:latin typeface="Gill Sans"/>
                <a:ea typeface="ＭＳ Ｐゴシック" charset="0"/>
                <a:cs typeface="Gill Sans"/>
                <a:sym typeface="Gill Sans" charset="0"/>
              </a:rPr>
              <a:t>JRA</a:t>
            </a:r>
            <a:r>
              <a:rPr lang="en-US" sz="2400" b="1" dirty="0">
                <a:solidFill>
                  <a:srgbClr val="FF0000"/>
                </a:solidFill>
                <a:latin typeface="Gill Sans"/>
                <a:ea typeface="ＭＳ Ｐゴシック" charset="0"/>
                <a:cs typeface="Gill Sans"/>
                <a:sym typeface="Gill Sans" charset="0"/>
              </a:rPr>
              <a:t>)</a:t>
            </a:r>
          </a:p>
          <a:p>
            <a:pPr algn="l">
              <a:buClr>
                <a:srgbClr val="4D4D4D"/>
              </a:buClr>
              <a:buSzPct val="125000"/>
              <a:buFont typeface="Gill Sans" charset="0"/>
              <a:buChar char="•"/>
            </a:pPr>
            <a:r>
              <a:rPr lang="en-US" sz="2400" b="1" dirty="0" smtClean="0">
                <a:solidFill>
                  <a:srgbClr val="FF0000"/>
                </a:solidFill>
                <a:latin typeface="Gill Sans"/>
                <a:ea typeface="ＭＳ Ｐゴシック" charset="0"/>
                <a:cs typeface="Gill Sans"/>
                <a:sym typeface="Gill Sans" charset="0"/>
              </a:rPr>
              <a:t>In</a:t>
            </a:r>
            <a:r>
              <a:rPr lang="en-US" sz="2400" b="1" dirty="0">
                <a:solidFill>
                  <a:srgbClr val="FF0000"/>
                </a:solidFill>
                <a:latin typeface="Gill Sans"/>
                <a:ea typeface="ＭＳ Ｐゴシック" charset="0"/>
                <a:cs typeface="Gill Sans"/>
                <a:sym typeface="Gill Sans" charset="0"/>
              </a:rPr>
              <a:t>-situ (e.g. ICOADS NOCS)</a:t>
            </a:r>
          </a:p>
          <a:p>
            <a:pPr marL="0" lvl="1" algn="l">
              <a:buClr>
                <a:srgbClr val="4D4D4D"/>
              </a:buClr>
              <a:buSzPct val="125000"/>
              <a:buFont typeface="Gill Sans" charset="0"/>
              <a:buChar char="•"/>
            </a:pPr>
            <a:r>
              <a:rPr lang="en-US" sz="2400" b="1" dirty="0">
                <a:solidFill>
                  <a:srgbClr val="FF0000"/>
                </a:solidFill>
                <a:latin typeface="Gill Sans"/>
                <a:ea typeface="ＭＳ Ｐゴシック" charset="0"/>
                <a:cs typeface="Gill Sans"/>
                <a:sym typeface="Gill Sans" charset="0"/>
              </a:rPr>
              <a:t> </a:t>
            </a:r>
            <a:r>
              <a:rPr lang="en-US" sz="2400" b="1" dirty="0" smtClean="0">
                <a:solidFill>
                  <a:srgbClr val="FF0000"/>
                </a:solidFill>
                <a:latin typeface="Gill Sans"/>
                <a:ea typeface="ＭＳ Ｐゴシック" charset="0"/>
                <a:cs typeface="Gill Sans"/>
                <a:sym typeface="Gill Sans" charset="0"/>
              </a:rPr>
              <a:t>Satellite (</a:t>
            </a:r>
            <a:r>
              <a:rPr lang="en-US" sz="2400" b="1" dirty="0">
                <a:solidFill>
                  <a:srgbClr val="FF0000"/>
                </a:solidFill>
                <a:latin typeface="Gill Sans"/>
                <a:ea typeface="ＭＳ Ｐゴシック" charset="0"/>
                <a:cs typeface="Gill Sans"/>
                <a:sym typeface="Gill Sans" charset="0"/>
              </a:rPr>
              <a:t>e.g. HOAPS [de], GSSTF [us], J-OFURO [</a:t>
            </a:r>
            <a:r>
              <a:rPr lang="en-US" sz="2400" b="1" dirty="0" err="1">
                <a:solidFill>
                  <a:srgbClr val="FF0000"/>
                </a:solidFill>
                <a:latin typeface="Gill Sans"/>
                <a:ea typeface="ＭＳ Ｐゴシック" charset="0"/>
                <a:cs typeface="Gill Sans"/>
                <a:sym typeface="Gill Sans" charset="0"/>
              </a:rPr>
              <a:t>jp</a:t>
            </a:r>
            <a:r>
              <a:rPr lang="en-US" sz="2400" b="1" dirty="0">
                <a:solidFill>
                  <a:srgbClr val="FF0000"/>
                </a:solidFill>
                <a:latin typeface="Gill Sans"/>
                <a:ea typeface="ＭＳ Ｐゴシック" charset="0"/>
                <a:cs typeface="Gill Sans"/>
                <a:sym typeface="Gill Sans" charset="0"/>
              </a:rPr>
              <a:t>], </a:t>
            </a:r>
            <a:r>
              <a:rPr lang="en-US" sz="2400" b="1" dirty="0" err="1">
                <a:solidFill>
                  <a:srgbClr val="FF0000"/>
                </a:solidFill>
                <a:latin typeface="Gill Sans"/>
                <a:ea typeface="ＭＳ Ｐゴシック" charset="0"/>
                <a:cs typeface="Gill Sans"/>
                <a:sym typeface="Gill Sans" charset="0"/>
              </a:rPr>
              <a:t>SeaFlux</a:t>
            </a:r>
            <a:r>
              <a:rPr lang="en-US" sz="2400" b="1" dirty="0">
                <a:solidFill>
                  <a:srgbClr val="FF0000"/>
                </a:solidFill>
                <a:latin typeface="Gill Sans"/>
                <a:ea typeface="ＭＳ Ｐゴシック" charset="0"/>
                <a:cs typeface="Gill Sans"/>
                <a:sym typeface="Gill Sans" charset="0"/>
              </a:rPr>
              <a:t> [us],...)</a:t>
            </a:r>
          </a:p>
          <a:p>
            <a:pPr marL="0" lvl="1" algn="l">
              <a:buClr>
                <a:srgbClr val="4D4D4D"/>
              </a:buClr>
              <a:buSzPct val="125000"/>
              <a:buFont typeface="Gill Sans" charset="0"/>
              <a:buChar char="•"/>
            </a:pPr>
            <a:r>
              <a:rPr lang="en-US" sz="2400" b="1" dirty="0">
                <a:solidFill>
                  <a:srgbClr val="FF0000"/>
                </a:solidFill>
                <a:latin typeface="Gill Sans"/>
                <a:ea typeface="ＭＳ Ｐゴシック" charset="0"/>
                <a:cs typeface="Gill Sans"/>
                <a:sym typeface="Gill Sans" charset="0"/>
              </a:rPr>
              <a:t> Hybrid (e.g. CORE.2, DFS4, </a:t>
            </a:r>
            <a:r>
              <a:rPr lang="en-US" sz="2400" b="1" dirty="0" err="1">
                <a:solidFill>
                  <a:srgbClr val="FF0000"/>
                </a:solidFill>
                <a:latin typeface="Gill Sans"/>
                <a:ea typeface="ＭＳ Ｐゴシック" charset="0"/>
                <a:cs typeface="Gill Sans"/>
                <a:sym typeface="Gill Sans" charset="0"/>
              </a:rPr>
              <a:t>OAFlux</a:t>
            </a:r>
            <a:r>
              <a:rPr lang="en-US" sz="2400" b="1" dirty="0">
                <a:solidFill>
                  <a:srgbClr val="FF0000"/>
                </a:solidFill>
                <a:latin typeface="Gill Sans"/>
                <a:ea typeface="ＭＳ Ｐゴシック" charset="0"/>
                <a:cs typeface="Gill Sans"/>
                <a:sym typeface="Gill Sans" charset="0"/>
              </a:rPr>
              <a:t>, ...)</a:t>
            </a:r>
          </a:p>
          <a:p>
            <a:pPr algn="l">
              <a:spcBef>
                <a:spcPct val="0"/>
              </a:spcBef>
              <a:buFont typeface="Times" charset="0"/>
              <a:buChar char="•"/>
            </a:pPr>
            <a:endParaRPr lang="en-US" sz="2000" dirty="0" smtClean="0">
              <a:solidFill>
                <a:srgbClr val="131313"/>
              </a:solidFill>
              <a:latin typeface="Gill Sans"/>
              <a:cs typeface="Gill Sans"/>
              <a:sym typeface="Gill Sans" charset="0"/>
            </a:endParaRPr>
          </a:p>
          <a:p>
            <a:pPr algn="l">
              <a:spcBef>
                <a:spcPct val="0"/>
              </a:spcBef>
              <a:buFont typeface="Times" charset="0"/>
              <a:buChar char="•"/>
            </a:pPr>
            <a:r>
              <a:rPr lang="en-US" sz="2000" dirty="0" smtClean="0">
                <a:solidFill>
                  <a:srgbClr val="131313"/>
                </a:solidFill>
                <a:latin typeface="Gill Sans"/>
                <a:cs typeface="Gill Sans"/>
                <a:sym typeface="Gill Sans" charset="0"/>
              </a:rPr>
              <a:t>GSSTF - Goddard products</a:t>
            </a:r>
            <a:endParaRPr lang="en-US" sz="2000" dirty="0">
              <a:solidFill>
                <a:srgbClr val="131313"/>
              </a:solidFill>
              <a:latin typeface="Gill Sans"/>
              <a:cs typeface="Gill Sans"/>
              <a:sym typeface="Gill Sans" charset="0"/>
            </a:endParaRPr>
          </a:p>
          <a:p>
            <a:pPr marL="782598" lvl="1" algn="l">
              <a:spcBef>
                <a:spcPts val="700"/>
              </a:spcBef>
            </a:pPr>
            <a:r>
              <a:rPr lang="en-US" sz="2000" dirty="0">
                <a:solidFill>
                  <a:srgbClr val="131313"/>
                </a:solidFill>
                <a:latin typeface="Gill Sans"/>
                <a:cs typeface="Gill Sans"/>
                <a:sym typeface="Gill Sans" charset="0"/>
              </a:rPr>
              <a:t>Daily, 0.25°, input variables and turbulent fluxes; satellite plus Ta from reanalysis</a:t>
            </a:r>
          </a:p>
          <a:p>
            <a:pPr marL="782598" lvl="1" algn="l">
              <a:spcBef>
                <a:spcPts val="700"/>
              </a:spcBef>
            </a:pPr>
            <a:r>
              <a:rPr lang="en-US" sz="2000" dirty="0">
                <a:solidFill>
                  <a:srgbClr val="131313"/>
                </a:solidFill>
                <a:latin typeface="Gill Sans"/>
                <a:cs typeface="Gill Sans"/>
                <a:sym typeface="Gill Sans" charset="0"/>
              </a:rPr>
              <a:t>1988- 2008; global </a:t>
            </a:r>
            <a:r>
              <a:rPr lang="en-US" sz="2000" dirty="0" smtClean="0">
                <a:solidFill>
                  <a:srgbClr val="131313"/>
                </a:solidFill>
                <a:latin typeface="Gill Sans"/>
                <a:cs typeface="Gill Sans"/>
                <a:sym typeface="Gill Sans" charset="0"/>
              </a:rPr>
              <a:t>oceans. No </a:t>
            </a:r>
            <a:r>
              <a:rPr lang="en-US" sz="2000" dirty="0">
                <a:solidFill>
                  <a:srgbClr val="131313"/>
                </a:solidFill>
                <a:latin typeface="Gill Sans"/>
                <a:cs typeface="Gill Sans"/>
                <a:sym typeface="Gill Sans" charset="0"/>
              </a:rPr>
              <a:t>current plans to update again – funding issues</a:t>
            </a:r>
          </a:p>
          <a:p>
            <a:pPr algn="l">
              <a:spcBef>
                <a:spcPts val="799"/>
              </a:spcBef>
              <a:buFont typeface="Times" charset="0"/>
              <a:buChar char="•"/>
            </a:pPr>
            <a:r>
              <a:rPr lang="en-US" sz="2000" dirty="0">
                <a:solidFill>
                  <a:srgbClr val="131313"/>
                </a:solidFill>
                <a:latin typeface="Gill Sans"/>
                <a:cs typeface="Gill Sans"/>
                <a:sym typeface="Gill Sans" charset="0"/>
              </a:rPr>
              <a:t>IFREMER version 3 </a:t>
            </a:r>
          </a:p>
          <a:p>
            <a:pPr marL="782598" lvl="1" algn="l">
              <a:spcBef>
                <a:spcPts val="700"/>
              </a:spcBef>
            </a:pPr>
            <a:r>
              <a:rPr lang="en-US" sz="2000" dirty="0">
                <a:solidFill>
                  <a:srgbClr val="131313"/>
                </a:solidFill>
                <a:latin typeface="Gill Sans"/>
                <a:cs typeface="Gill Sans"/>
                <a:sym typeface="Gill Sans" charset="0"/>
              </a:rPr>
              <a:t>Daily, 0.25°, input variables, turbulent fluxes; satellites plus Ta from reanalysis</a:t>
            </a:r>
          </a:p>
          <a:p>
            <a:pPr marL="782598" lvl="1" algn="l">
              <a:spcBef>
                <a:spcPts val="700"/>
              </a:spcBef>
            </a:pPr>
            <a:r>
              <a:rPr lang="en-US" sz="2000" dirty="0">
                <a:solidFill>
                  <a:srgbClr val="131313"/>
                </a:solidFill>
                <a:latin typeface="Gill Sans"/>
                <a:cs typeface="Gill Sans"/>
                <a:sym typeface="Gill Sans" charset="0"/>
              </a:rPr>
              <a:t>Currently available: 1992 (1999 with </a:t>
            </a:r>
            <a:r>
              <a:rPr lang="en-US" sz="2000" dirty="0" err="1">
                <a:solidFill>
                  <a:srgbClr val="131313"/>
                </a:solidFill>
                <a:latin typeface="Gill Sans"/>
                <a:cs typeface="Gill Sans"/>
                <a:sym typeface="Gill Sans" charset="0"/>
              </a:rPr>
              <a:t>QuikSCAT</a:t>
            </a:r>
            <a:r>
              <a:rPr lang="en-US" sz="2000" dirty="0">
                <a:solidFill>
                  <a:srgbClr val="131313"/>
                </a:solidFill>
                <a:latin typeface="Gill Sans"/>
                <a:cs typeface="Gill Sans"/>
                <a:sym typeface="Gill Sans" charset="0"/>
              </a:rPr>
              <a:t>) – November 2009;  global oceans</a:t>
            </a:r>
          </a:p>
          <a:p>
            <a:pPr algn="l">
              <a:spcBef>
                <a:spcPts val="799"/>
              </a:spcBef>
              <a:buFont typeface="Times" charset="0"/>
              <a:buChar char="•"/>
            </a:pPr>
            <a:r>
              <a:rPr lang="en-US" sz="2000" dirty="0" smtClean="0">
                <a:solidFill>
                  <a:srgbClr val="131313"/>
                </a:solidFill>
                <a:latin typeface="Gill Sans"/>
                <a:cs typeface="Gill Sans"/>
                <a:sym typeface="Gill Sans" charset="0"/>
              </a:rPr>
              <a:t>J-OFURO - Japanese </a:t>
            </a:r>
            <a:r>
              <a:rPr lang="en-US" sz="2000" dirty="0">
                <a:solidFill>
                  <a:srgbClr val="131313"/>
                </a:solidFill>
                <a:latin typeface="Gill Sans"/>
                <a:cs typeface="Gill Sans"/>
                <a:sym typeface="Gill Sans" charset="0"/>
              </a:rPr>
              <a:t>Ocean Flux </a:t>
            </a:r>
            <a:r>
              <a:rPr lang="en-US" sz="2000" dirty="0" smtClean="0">
                <a:solidFill>
                  <a:srgbClr val="131313"/>
                </a:solidFill>
                <a:latin typeface="Gill Sans"/>
                <a:cs typeface="Gill Sans"/>
                <a:sym typeface="Gill Sans" charset="0"/>
              </a:rPr>
              <a:t>datasets</a:t>
            </a:r>
            <a:endParaRPr lang="en-US" sz="2000" dirty="0">
              <a:solidFill>
                <a:srgbClr val="131313"/>
              </a:solidFill>
              <a:latin typeface="Gill Sans"/>
              <a:cs typeface="Gill Sans"/>
              <a:sym typeface="Gill Sans" charset="0"/>
            </a:endParaRPr>
          </a:p>
          <a:p>
            <a:pPr marL="782598" lvl="1" algn="l">
              <a:spcBef>
                <a:spcPts val="799"/>
              </a:spcBef>
              <a:buClr>
                <a:srgbClr val="FFCC00"/>
              </a:buClr>
              <a:buSzPct val="120000"/>
              <a:buFont typeface="Times" charset="0"/>
              <a:buChar char="–"/>
            </a:pPr>
            <a:r>
              <a:rPr lang="en-US" sz="2000" dirty="0">
                <a:solidFill>
                  <a:srgbClr val="131313"/>
                </a:solidFill>
                <a:latin typeface="Gill Sans"/>
                <a:cs typeface="Gill Sans"/>
                <a:sym typeface="Gill Sans" charset="0"/>
              </a:rPr>
              <a:t>Input variables, fluxes, </a:t>
            </a:r>
            <a:r>
              <a:rPr lang="en-US" sz="2000" dirty="0" smtClean="0">
                <a:solidFill>
                  <a:srgbClr val="131313"/>
                </a:solidFill>
                <a:latin typeface="Gill Sans"/>
                <a:cs typeface="Gill Sans"/>
                <a:sym typeface="Gill Sans" charset="0"/>
              </a:rPr>
              <a:t>radiation, Daily</a:t>
            </a:r>
            <a:r>
              <a:rPr lang="en-US" sz="2000" dirty="0">
                <a:solidFill>
                  <a:srgbClr val="131313"/>
                </a:solidFill>
                <a:latin typeface="Gill Sans"/>
                <a:cs typeface="Gill Sans"/>
                <a:sym typeface="Gill Sans" charset="0"/>
              </a:rPr>
              <a:t>, 1°, 1988 – 2005; global </a:t>
            </a:r>
            <a:r>
              <a:rPr lang="en-US" sz="2000" dirty="0" smtClean="0">
                <a:solidFill>
                  <a:srgbClr val="131313"/>
                </a:solidFill>
                <a:latin typeface="Gill Sans"/>
                <a:cs typeface="Gill Sans"/>
                <a:sym typeface="Gill Sans" charset="0"/>
              </a:rPr>
              <a:t>oceans, Satellites</a:t>
            </a:r>
            <a:r>
              <a:rPr lang="en-US" sz="2000" dirty="0">
                <a:solidFill>
                  <a:srgbClr val="131313"/>
                </a:solidFill>
                <a:latin typeface="Gill Sans"/>
                <a:cs typeface="Gill Sans"/>
                <a:sym typeface="Gill Sans" charset="0"/>
              </a:rPr>
              <a:t>, JMA model analyses</a:t>
            </a:r>
          </a:p>
          <a:p>
            <a:pPr algn="l">
              <a:spcBef>
                <a:spcPts val="799"/>
              </a:spcBef>
              <a:buFont typeface="Times" charset="0"/>
              <a:buChar char="•"/>
            </a:pPr>
            <a:r>
              <a:rPr lang="en-US" sz="2000" dirty="0" smtClean="0">
                <a:solidFill>
                  <a:srgbClr val="131313"/>
                </a:solidFill>
                <a:latin typeface="Gill Sans"/>
                <a:cs typeface="Gill Sans"/>
                <a:sym typeface="Gill Sans" charset="0"/>
              </a:rPr>
              <a:t>HOAPS 3.2</a:t>
            </a:r>
            <a:endParaRPr lang="en-US" sz="2000" dirty="0">
              <a:solidFill>
                <a:srgbClr val="131313"/>
              </a:solidFill>
              <a:latin typeface="Gill Sans"/>
              <a:cs typeface="Gill Sans"/>
              <a:sym typeface="Gill Sans" charset="0"/>
            </a:endParaRPr>
          </a:p>
          <a:p>
            <a:pPr marL="782598" lvl="1" algn="l">
              <a:spcBef>
                <a:spcPts val="700"/>
              </a:spcBef>
            </a:pPr>
            <a:r>
              <a:rPr lang="en-US" sz="2000" dirty="0">
                <a:solidFill>
                  <a:srgbClr val="131313"/>
                </a:solidFill>
                <a:latin typeface="Gill Sans"/>
                <a:cs typeface="Gill Sans"/>
                <a:sym typeface="Gill Sans" charset="0"/>
              </a:rPr>
              <a:t>6-hourly, 0.5°, global oceans; input variables, precipitation; </a:t>
            </a:r>
            <a:r>
              <a:rPr lang="en-US" sz="2000" dirty="0" smtClean="0">
                <a:solidFill>
                  <a:srgbClr val="131313"/>
                </a:solidFill>
                <a:latin typeface="Gill Sans"/>
                <a:cs typeface="Gill Sans"/>
                <a:sym typeface="Gill Sans" charset="0"/>
              </a:rPr>
              <a:t>satellites, July </a:t>
            </a:r>
            <a:r>
              <a:rPr lang="en-US" sz="2000" dirty="0">
                <a:solidFill>
                  <a:srgbClr val="131313"/>
                </a:solidFill>
                <a:latin typeface="Gill Sans"/>
                <a:cs typeface="Gill Sans"/>
                <a:sym typeface="Gill Sans" charset="0"/>
              </a:rPr>
              <a:t>1987 - December 2008</a:t>
            </a:r>
          </a:p>
          <a:p>
            <a:pPr algn="l">
              <a:spcBef>
                <a:spcPts val="799"/>
              </a:spcBef>
              <a:buFont typeface="Times" charset="0"/>
              <a:buChar char="•"/>
            </a:pPr>
            <a:r>
              <a:rPr lang="en-US" sz="2000" dirty="0" err="1">
                <a:solidFill>
                  <a:srgbClr val="131313"/>
                </a:solidFill>
                <a:latin typeface="Gill Sans"/>
                <a:cs typeface="Gill Sans"/>
                <a:sym typeface="Gill Sans" charset="0"/>
              </a:rPr>
              <a:t>OAFlux</a:t>
            </a:r>
            <a:endParaRPr lang="en-US" sz="2000" dirty="0">
              <a:solidFill>
                <a:srgbClr val="131313"/>
              </a:solidFill>
              <a:latin typeface="Gill Sans"/>
              <a:cs typeface="Gill Sans"/>
              <a:sym typeface="Gill Sans" charset="0"/>
            </a:endParaRPr>
          </a:p>
          <a:p>
            <a:pPr marL="782598" lvl="1" algn="l">
              <a:spcBef>
                <a:spcPts val="700"/>
              </a:spcBef>
            </a:pPr>
            <a:r>
              <a:rPr lang="en-US" sz="2000" dirty="0">
                <a:solidFill>
                  <a:srgbClr val="131313"/>
                </a:solidFill>
                <a:latin typeface="Gill Sans"/>
                <a:cs typeface="Gill Sans"/>
                <a:sym typeface="Gill Sans" charset="0"/>
              </a:rPr>
              <a:t>Daily, 1°, global oceans; blended using reanalysis, in situ, </a:t>
            </a:r>
            <a:r>
              <a:rPr lang="en-US" sz="2000" dirty="0" smtClean="0">
                <a:solidFill>
                  <a:srgbClr val="131313"/>
                </a:solidFill>
                <a:latin typeface="Gill Sans"/>
                <a:cs typeface="Gill Sans"/>
                <a:sym typeface="Gill Sans" charset="0"/>
              </a:rPr>
              <a:t>satellites, July </a:t>
            </a:r>
            <a:r>
              <a:rPr lang="en-US" sz="2000" dirty="0">
                <a:solidFill>
                  <a:srgbClr val="131313"/>
                </a:solidFill>
                <a:latin typeface="Gill Sans"/>
                <a:cs typeface="Gill Sans"/>
                <a:sym typeface="Gill Sans" charset="0"/>
              </a:rPr>
              <a:t>1985 – current (monthly available back to 1958</a:t>
            </a:r>
            <a:r>
              <a:rPr lang="en-US" sz="2000" dirty="0" smtClean="0">
                <a:solidFill>
                  <a:srgbClr val="131313"/>
                </a:solidFill>
                <a:latin typeface="Gill Sans"/>
                <a:cs typeface="Gill Sans"/>
                <a:sym typeface="Gill Sans" charset="0"/>
              </a:rPr>
              <a:t>)</a:t>
            </a:r>
          </a:p>
          <a:p>
            <a:pPr marL="782598" lvl="1" algn="l">
              <a:spcBef>
                <a:spcPts val="700"/>
              </a:spcBef>
            </a:pPr>
            <a:endParaRPr lang="en-US" sz="2000" dirty="0">
              <a:solidFill>
                <a:srgbClr val="131313"/>
              </a:solidFill>
              <a:latin typeface="Gill Sans"/>
              <a:cs typeface="Gill Sans"/>
              <a:sym typeface="Gill Sans" charset="0"/>
            </a:endParaRPr>
          </a:p>
        </p:txBody>
      </p:sp>
      <p:sp>
        <p:nvSpPr>
          <p:cNvPr id="7" name="Rectangle 6"/>
          <p:cNvSpPr>
            <a:spLocks/>
          </p:cNvSpPr>
          <p:nvPr/>
        </p:nvSpPr>
        <p:spPr bwMode="auto">
          <a:xfrm>
            <a:off x="0" y="9512300"/>
            <a:ext cx="23622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1000" dirty="0">
                <a:solidFill>
                  <a:schemeClr val="tx1"/>
                </a:solidFill>
                <a:latin typeface="Gill Sans" charset="0"/>
                <a:ea typeface="ＭＳ Ｐゴシック" charset="0"/>
                <a:cs typeface="Gill Sans" charset="0"/>
                <a:sym typeface="Gill Sans" charset="0"/>
              </a:rPr>
              <a:t>Source: </a:t>
            </a:r>
            <a:r>
              <a:rPr lang="en-US" sz="1000" dirty="0" smtClean="0">
                <a:solidFill>
                  <a:schemeClr val="tx1"/>
                </a:solidFill>
                <a:latin typeface="Gill Sans" charset="0"/>
                <a:ea typeface="ＭＳ Ｐゴシック" charset="0"/>
                <a:cs typeface="Gill Sans" charset="0"/>
                <a:sym typeface="Gill Sans" charset="0"/>
              </a:rPr>
              <a:t>Caroline </a:t>
            </a:r>
            <a:r>
              <a:rPr lang="en-US" sz="1000" dirty="0" err="1" smtClean="0">
                <a:solidFill>
                  <a:schemeClr val="tx1"/>
                </a:solidFill>
                <a:latin typeface="Gill Sans" charset="0"/>
                <a:ea typeface="ＭＳ Ｐゴシック" charset="0"/>
                <a:cs typeface="Gill Sans" charset="0"/>
                <a:sym typeface="Gill Sans" charset="0"/>
              </a:rPr>
              <a:t>Clayson</a:t>
            </a:r>
            <a:endParaRPr lang="en-US" sz="1000" dirty="0">
              <a:solidFill>
                <a:schemeClr val="tx1"/>
              </a:solidFill>
              <a:latin typeface="Gill Sans" charset="0"/>
              <a:ea typeface="ＭＳ Ｐゴシック" charset="0"/>
              <a:cs typeface="Gill Sans" charset="0"/>
              <a:sym typeface="Gill Sans" charset="0"/>
            </a:endParaRPr>
          </a:p>
        </p:txBody>
      </p:sp>
      <p:sp>
        <p:nvSpPr>
          <p:cNvPr id="9" name="Rectangle 4"/>
          <p:cNvSpPr>
            <a:spLocks/>
          </p:cNvSpPr>
          <p:nvPr/>
        </p:nvSpPr>
        <p:spPr bwMode="auto">
          <a:xfrm>
            <a:off x="136525" y="76200"/>
            <a:ext cx="112014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l"/>
            <a:r>
              <a:rPr lang="en-US" sz="4800" dirty="0" smtClean="0">
                <a:solidFill>
                  <a:srgbClr val="FFFFFF"/>
                </a:solidFill>
                <a:ea typeface="ＭＳ Ｐゴシック" charset="0"/>
                <a:cs typeface="Gill Sans Light" charset="0"/>
              </a:rPr>
              <a:t>Wealth of Flux Data </a:t>
            </a:r>
            <a:r>
              <a:rPr lang="en-US" sz="4800" dirty="0">
                <a:solidFill>
                  <a:srgbClr val="FFFFFF"/>
                </a:solidFill>
                <a:ea typeface="ＭＳ Ｐゴシック" charset="0"/>
                <a:cs typeface="Gill Sans Light" charset="0"/>
              </a:rPr>
              <a:t>Sets</a:t>
            </a:r>
          </a:p>
        </p:txBody>
      </p:sp>
    </p:spTree>
    <p:extLst>
      <p:ext uri="{BB962C8B-B14F-4D97-AF65-F5344CB8AC3E}">
        <p14:creationId xmlns:p14="http://schemas.microsoft.com/office/powerpoint/2010/main" val="33776721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529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5299">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55299">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5529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5299">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55299">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499"/>
                                          </p:stCondLst>
                                        </p:cTn>
                                        <p:tgtEl>
                                          <p:spTgt spid="55299">
                                            <p:txEl>
                                              <p:pRg st="7" end="7"/>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55299">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499"/>
                                          </p:stCondLst>
                                        </p:cTn>
                                        <p:tgtEl>
                                          <p:spTgt spid="55299">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499"/>
                                          </p:stCondLst>
                                        </p:cTn>
                                        <p:tgtEl>
                                          <p:spTgt spid="55299">
                                            <p:txEl>
                                              <p:pRg st="10" end="10"/>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55299">
                                            <p:txEl>
                                              <p:pRg st="11" end="11"/>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499"/>
                                          </p:stCondLst>
                                        </p:cTn>
                                        <p:tgtEl>
                                          <p:spTgt spid="55299">
                                            <p:txEl>
                                              <p:pRg st="12" end="12"/>
                                            </p:txEl>
                                          </p:spTgt>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499"/>
                                          </p:stCondLst>
                                        </p:cTn>
                                        <p:tgtEl>
                                          <p:spTgt spid="55299">
                                            <p:txEl>
                                              <p:pRg st="13" end="13"/>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499"/>
                                          </p:stCondLst>
                                        </p:cTn>
                                        <p:tgtEl>
                                          <p:spTgt spid="55299">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9" grpId="0" build="p"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1364343" y="762001"/>
            <a:ext cx="9666514" cy="731520"/>
          </a:xfrm>
          <a:prstGeom prst="rect">
            <a:avLst/>
          </a:prstGeom>
          <a:noFill/>
          <a:ln w="9525">
            <a:noFill/>
            <a:miter lim="800000"/>
            <a:headEnd/>
            <a:tailEnd/>
          </a:ln>
        </p:spPr>
        <p:txBody>
          <a:bodyPr lIns="124131" tIns="62066" rIns="124131" bIns="62066" anchor="ctr"/>
          <a:lstStyle/>
          <a:p>
            <a:pPr defTabSz="1240605" eaLnBrk="0" hangingPunct="0">
              <a:defRPr/>
            </a:pPr>
            <a:r>
              <a:rPr lang="en-US" b="1" kern="0" dirty="0">
                <a:solidFill>
                  <a:srgbClr val="3333CC"/>
                </a:solidFill>
                <a:latin typeface="Times New Roman" pitchFamily="18" charset="0"/>
                <a:ea typeface="DejaVu Sans" pitchFamily="34" charset="0"/>
                <a:cs typeface="DejaVu Sans" pitchFamily="34" charset="0"/>
              </a:rPr>
              <a:t>Assessment of  the Turbulent Flux Accuracy</a:t>
            </a:r>
          </a:p>
        </p:txBody>
      </p:sp>
      <p:pic>
        <p:nvPicPr>
          <p:cNvPr id="16387" name="Image 6" descr="Insitu_flux_comparisons_cruise_tracks.png"/>
          <p:cNvPicPr preferRelativeResize="0">
            <a:picLocks/>
          </p:cNvPicPr>
          <p:nvPr/>
        </p:nvPicPr>
        <p:blipFill>
          <a:blip r:embed="rId2">
            <a:extLst>
              <a:ext uri="{28A0092B-C50C-407E-A947-70E740481C1C}">
                <a14:useLocalDpi xmlns:a14="http://schemas.microsoft.com/office/drawing/2010/main" val="0"/>
              </a:ext>
            </a:extLst>
          </a:blip>
          <a:srcRect l="4657" t="8247" r="4657" b="6702"/>
          <a:stretch>
            <a:fillRect/>
          </a:stretch>
        </p:blipFill>
        <p:spPr bwMode="auto">
          <a:xfrm>
            <a:off x="10430934" y="579121"/>
            <a:ext cx="2573867" cy="2208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Image 4" descr="Insitu_flux_comparisons_sat_icoads.png"/>
          <p:cNvPicPr preferRelativeResize="0">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2148114" y="2225041"/>
            <a:ext cx="9213669" cy="6910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ZoneTexte 7"/>
          <p:cNvSpPr txBox="1">
            <a:spLocks noChangeArrowheads="1"/>
          </p:cNvSpPr>
          <p:nvPr/>
        </p:nvSpPr>
        <p:spPr bwMode="auto">
          <a:xfrm rot="-5400000">
            <a:off x="1210251" y="3180323"/>
            <a:ext cx="1554479" cy="375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3788" tIns="56894" rIns="113788" bIns="56894">
            <a:spAutoFit/>
          </a:bodyPr>
          <a:lstStyle>
            <a:lvl1pPr eaLnBrk="0" hangingPunct="0">
              <a:defRPr sz="2800">
                <a:solidFill>
                  <a:schemeClr val="tx1"/>
                </a:solidFill>
                <a:latin typeface="Times New Roman" charset="0"/>
                <a:ea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eaLnBrk="1" hangingPunct="1"/>
            <a:r>
              <a:rPr lang="en-US" sz="1700" b="1">
                <a:solidFill>
                  <a:srgbClr val="FF0000"/>
                </a:solidFill>
              </a:rPr>
              <a:t>Insitu/NOCS</a:t>
            </a:r>
          </a:p>
        </p:txBody>
      </p:sp>
      <p:sp>
        <p:nvSpPr>
          <p:cNvPr id="16390" name="ZoneTexte 8"/>
          <p:cNvSpPr txBox="1">
            <a:spLocks noChangeArrowheads="1"/>
          </p:cNvSpPr>
          <p:nvPr/>
        </p:nvSpPr>
        <p:spPr bwMode="auto">
          <a:xfrm rot="-5400000">
            <a:off x="1205896" y="6472163"/>
            <a:ext cx="1737361" cy="375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3788" tIns="56894" rIns="113788" bIns="56894">
            <a:spAutoFit/>
          </a:bodyPr>
          <a:lstStyle>
            <a:lvl1pPr eaLnBrk="0" hangingPunct="0">
              <a:defRPr sz="2800">
                <a:solidFill>
                  <a:schemeClr val="tx1"/>
                </a:solidFill>
                <a:latin typeface="Times New Roman" charset="0"/>
                <a:ea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eaLnBrk="1" hangingPunct="1"/>
            <a:r>
              <a:rPr lang="en-US" sz="1700" b="1">
                <a:solidFill>
                  <a:srgbClr val="FF0000"/>
                </a:solidFill>
              </a:rPr>
              <a:t>Insitu/Satellite</a:t>
            </a:r>
          </a:p>
        </p:txBody>
      </p:sp>
      <p:sp>
        <p:nvSpPr>
          <p:cNvPr id="16391" name="Espace réservé du pied de page 6"/>
          <p:cNvSpPr>
            <a:spLocks noGrp="1"/>
          </p:cNvSpPr>
          <p:nvPr>
            <p:ph type="ftr" sz="quarter" idx="4294967295"/>
          </p:nvPr>
        </p:nvSpPr>
        <p:spPr>
          <a:xfrm>
            <a:off x="7338423" y="8875776"/>
            <a:ext cx="4675535" cy="65024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3788" tIns="56894" rIns="113788" bIns="56894"/>
          <a:lstStyle>
            <a:lvl1pPr eaLnBrk="0" hangingPunct="0">
              <a:defRPr sz="3500">
                <a:solidFill>
                  <a:schemeClr val="tx1"/>
                </a:solidFill>
                <a:latin typeface="Times New Roman" charset="0"/>
                <a:ea typeface="ＭＳ Ｐゴシック" charset="0"/>
              </a:defRPr>
            </a:lvl1pPr>
            <a:lvl2pPr marL="924527" indent="-355587" eaLnBrk="0" hangingPunct="0">
              <a:defRPr sz="3500">
                <a:solidFill>
                  <a:schemeClr val="tx1"/>
                </a:solidFill>
                <a:latin typeface="Times New Roman" charset="0"/>
                <a:ea typeface="ＭＳ Ｐゴシック" charset="0"/>
              </a:defRPr>
            </a:lvl2pPr>
            <a:lvl3pPr marL="1422349" indent="-284470" eaLnBrk="0" hangingPunct="0">
              <a:defRPr sz="3500">
                <a:solidFill>
                  <a:schemeClr val="tx1"/>
                </a:solidFill>
                <a:latin typeface="Times New Roman" charset="0"/>
                <a:ea typeface="ＭＳ Ｐゴシック" charset="0"/>
              </a:defRPr>
            </a:lvl3pPr>
            <a:lvl4pPr marL="1991289" indent="-284470" eaLnBrk="0" hangingPunct="0">
              <a:defRPr sz="3500">
                <a:solidFill>
                  <a:schemeClr val="tx1"/>
                </a:solidFill>
                <a:latin typeface="Times New Roman" charset="0"/>
                <a:ea typeface="ＭＳ Ｐゴシック" charset="0"/>
              </a:defRPr>
            </a:lvl4pPr>
            <a:lvl5pPr marL="2560229" indent="-284470" eaLnBrk="0" hangingPunct="0">
              <a:defRPr sz="3500">
                <a:solidFill>
                  <a:schemeClr val="tx1"/>
                </a:solidFill>
                <a:latin typeface="Times New Roman" charset="0"/>
                <a:ea typeface="ＭＳ Ｐゴシック" charset="0"/>
              </a:defRPr>
            </a:lvl5pPr>
            <a:lvl6pPr marL="3129168" indent="-284470" eaLnBrk="0" fontAlgn="base" hangingPunct="0">
              <a:spcBef>
                <a:spcPct val="0"/>
              </a:spcBef>
              <a:spcAft>
                <a:spcPct val="0"/>
              </a:spcAft>
              <a:defRPr sz="3500">
                <a:solidFill>
                  <a:schemeClr val="tx1"/>
                </a:solidFill>
                <a:latin typeface="Times New Roman" charset="0"/>
                <a:ea typeface="ＭＳ Ｐゴシック" charset="0"/>
              </a:defRPr>
            </a:lvl6pPr>
            <a:lvl7pPr marL="3698108" indent="-284470" eaLnBrk="0" fontAlgn="base" hangingPunct="0">
              <a:spcBef>
                <a:spcPct val="0"/>
              </a:spcBef>
              <a:spcAft>
                <a:spcPct val="0"/>
              </a:spcAft>
              <a:defRPr sz="3500">
                <a:solidFill>
                  <a:schemeClr val="tx1"/>
                </a:solidFill>
                <a:latin typeface="Times New Roman" charset="0"/>
                <a:ea typeface="ＭＳ Ｐゴシック" charset="0"/>
              </a:defRPr>
            </a:lvl7pPr>
            <a:lvl8pPr marL="4267048" indent="-284470" eaLnBrk="0" fontAlgn="base" hangingPunct="0">
              <a:spcBef>
                <a:spcPct val="0"/>
              </a:spcBef>
              <a:spcAft>
                <a:spcPct val="0"/>
              </a:spcAft>
              <a:defRPr sz="3500">
                <a:solidFill>
                  <a:schemeClr val="tx1"/>
                </a:solidFill>
                <a:latin typeface="Times New Roman" charset="0"/>
                <a:ea typeface="ＭＳ Ｐゴシック" charset="0"/>
              </a:defRPr>
            </a:lvl8pPr>
            <a:lvl9pPr marL="4835987" indent="-284470" eaLnBrk="0" fontAlgn="base" hangingPunct="0">
              <a:spcBef>
                <a:spcPct val="0"/>
              </a:spcBef>
              <a:spcAft>
                <a:spcPct val="0"/>
              </a:spcAft>
              <a:defRPr sz="3500">
                <a:solidFill>
                  <a:schemeClr val="tx1"/>
                </a:solidFill>
                <a:latin typeface="Times New Roman" charset="0"/>
                <a:ea typeface="ＭＳ Ｐゴシック" charset="0"/>
              </a:defRPr>
            </a:lvl9pPr>
          </a:lstStyle>
          <a:p>
            <a:pPr eaLnBrk="1" hangingPunct="1"/>
            <a:endParaRPr lang="en-US" sz="1700">
              <a:solidFill>
                <a:schemeClr val="bg2"/>
              </a:solidFill>
            </a:endParaRPr>
          </a:p>
        </p:txBody>
      </p:sp>
    </p:spTree>
    <p:extLst>
      <p:ext uri="{BB962C8B-B14F-4D97-AF65-F5344CB8AC3E}">
        <p14:creationId xmlns:p14="http://schemas.microsoft.com/office/powerpoint/2010/main" val="381748333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1364344" y="670560"/>
            <a:ext cx="9056914" cy="731520"/>
          </a:xfrm>
          <a:prstGeom prst="rect">
            <a:avLst/>
          </a:prstGeom>
          <a:noFill/>
          <a:ln w="9525">
            <a:noFill/>
            <a:miter lim="800000"/>
            <a:headEnd/>
            <a:tailEnd/>
          </a:ln>
        </p:spPr>
        <p:txBody>
          <a:bodyPr lIns="124131" tIns="62066" rIns="124131" bIns="62066" anchor="ctr"/>
          <a:lstStyle/>
          <a:p>
            <a:pPr defTabSz="1240605" eaLnBrk="0" hangingPunct="0">
              <a:defRPr/>
            </a:pPr>
            <a:r>
              <a:rPr lang="en-US" b="1" kern="0" dirty="0">
                <a:solidFill>
                  <a:srgbClr val="3333CC"/>
                </a:solidFill>
                <a:latin typeface="Times New Roman" pitchFamily="18" charset="0"/>
                <a:ea typeface="DejaVu Sans" pitchFamily="34" charset="0"/>
                <a:cs typeface="DejaVu Sans" pitchFamily="34" charset="0"/>
              </a:rPr>
              <a:t>Assessment of  the Turbulent Flux Accuracy</a:t>
            </a:r>
          </a:p>
        </p:txBody>
      </p:sp>
      <p:pic>
        <p:nvPicPr>
          <p:cNvPr id="17411" name="Image 5" descr="Insitu_flux_comparisons_era_cfsr.png"/>
          <p:cNvPicPr preferRelativeResize="0">
            <a:picLocks/>
          </p:cNvPicPr>
          <p:nvPr/>
        </p:nvPicPr>
        <p:blipFill>
          <a:blip r:embed="rId2">
            <a:extLst>
              <a:ext uri="{28A0092B-C50C-407E-A947-70E740481C1C}">
                <a14:useLocalDpi xmlns:a14="http://schemas.microsoft.com/office/drawing/2010/main" val="0"/>
              </a:ext>
            </a:extLst>
          </a:blip>
          <a:srcRect l="1891" b="3325"/>
          <a:stretch>
            <a:fillRect/>
          </a:stretch>
        </p:blipFill>
        <p:spPr bwMode="auto">
          <a:xfrm>
            <a:off x="2061029" y="4194048"/>
            <a:ext cx="9041432" cy="5559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ZoneTexte 9"/>
          <p:cNvSpPr txBox="1">
            <a:spLocks noChangeArrowheads="1"/>
          </p:cNvSpPr>
          <p:nvPr/>
        </p:nvSpPr>
        <p:spPr bwMode="auto">
          <a:xfrm rot="-5400000">
            <a:off x="944639" y="2174482"/>
            <a:ext cx="1737359" cy="375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3788" tIns="56894" rIns="113788" bIns="56894">
            <a:spAutoFit/>
          </a:bodyPr>
          <a:lstStyle>
            <a:lvl1pPr eaLnBrk="0" hangingPunct="0">
              <a:defRPr sz="2800">
                <a:solidFill>
                  <a:schemeClr val="tx1"/>
                </a:solidFill>
                <a:latin typeface="Times New Roman" charset="0"/>
                <a:ea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eaLnBrk="1" hangingPunct="1"/>
            <a:r>
              <a:rPr lang="en-US" sz="1700" b="1">
                <a:solidFill>
                  <a:srgbClr val="FF0000"/>
                </a:solidFill>
              </a:rPr>
              <a:t>Insitu/Satellite</a:t>
            </a:r>
          </a:p>
        </p:txBody>
      </p:sp>
      <p:sp>
        <p:nvSpPr>
          <p:cNvPr id="17413" name="ZoneTexte 10"/>
          <p:cNvSpPr txBox="1">
            <a:spLocks noChangeArrowheads="1"/>
          </p:cNvSpPr>
          <p:nvPr/>
        </p:nvSpPr>
        <p:spPr bwMode="auto">
          <a:xfrm rot="-5400000">
            <a:off x="1031726" y="4917682"/>
            <a:ext cx="1737359" cy="375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3788" tIns="56894" rIns="113788" bIns="56894">
            <a:spAutoFit/>
          </a:bodyPr>
          <a:lstStyle>
            <a:lvl1pPr eaLnBrk="0" hangingPunct="0">
              <a:defRPr sz="2800">
                <a:solidFill>
                  <a:schemeClr val="tx1"/>
                </a:solidFill>
                <a:latin typeface="Times New Roman" charset="0"/>
                <a:ea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eaLnBrk="1" hangingPunct="1"/>
            <a:r>
              <a:rPr lang="en-US" sz="1700" b="1">
                <a:solidFill>
                  <a:srgbClr val="FF0000"/>
                </a:solidFill>
              </a:rPr>
              <a:t>Insitu/Era-I</a:t>
            </a:r>
          </a:p>
        </p:txBody>
      </p:sp>
      <p:sp>
        <p:nvSpPr>
          <p:cNvPr id="17414" name="ZoneTexte 11"/>
          <p:cNvSpPr txBox="1">
            <a:spLocks noChangeArrowheads="1"/>
          </p:cNvSpPr>
          <p:nvPr/>
        </p:nvSpPr>
        <p:spPr bwMode="auto">
          <a:xfrm rot="-5400000">
            <a:off x="1031726" y="7660882"/>
            <a:ext cx="1737359" cy="375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3788" tIns="56894" rIns="113788" bIns="56894">
            <a:spAutoFit/>
          </a:bodyPr>
          <a:lstStyle>
            <a:lvl1pPr eaLnBrk="0" hangingPunct="0">
              <a:defRPr sz="2800">
                <a:solidFill>
                  <a:schemeClr val="tx1"/>
                </a:solidFill>
                <a:latin typeface="Times New Roman" charset="0"/>
                <a:ea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eaLnBrk="1" hangingPunct="1"/>
            <a:r>
              <a:rPr lang="en-US" sz="1700" b="1">
                <a:solidFill>
                  <a:srgbClr val="FF0000"/>
                </a:solidFill>
              </a:rPr>
              <a:t>Insitu/CFSR</a:t>
            </a:r>
          </a:p>
        </p:txBody>
      </p:sp>
      <p:pic>
        <p:nvPicPr>
          <p:cNvPr id="17415" name="Image 8" descr="Insitu_flux_comparisons_sat_icoads.png"/>
          <p:cNvPicPr preferRelativeResize="0">
            <a:picLocks/>
          </p:cNvPicPr>
          <p:nvPr/>
        </p:nvPicPr>
        <p:blipFill>
          <a:blip r:embed="rId3">
            <a:extLst>
              <a:ext uri="{28A0092B-C50C-407E-A947-70E740481C1C}">
                <a14:useLocalDpi xmlns:a14="http://schemas.microsoft.com/office/drawing/2010/main" val="0"/>
              </a:ext>
            </a:extLst>
          </a:blip>
          <a:srcRect l="1891" t="48518" b="3844"/>
          <a:stretch>
            <a:fillRect/>
          </a:stretch>
        </p:blipFill>
        <p:spPr bwMode="auto">
          <a:xfrm>
            <a:off x="1973943" y="1493521"/>
            <a:ext cx="9039498" cy="2633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Image 12" descr="Insitu_flux_comparisons_cruise_tracks.png"/>
          <p:cNvPicPr preferRelativeResize="0">
            <a:picLocks/>
          </p:cNvPicPr>
          <p:nvPr/>
        </p:nvPicPr>
        <p:blipFill>
          <a:blip r:embed="rId4">
            <a:extLst>
              <a:ext uri="{28A0092B-C50C-407E-A947-70E740481C1C}">
                <a14:useLocalDpi xmlns:a14="http://schemas.microsoft.com/office/drawing/2010/main" val="0"/>
              </a:ext>
            </a:extLst>
          </a:blip>
          <a:srcRect l="4657" t="8247" r="4657" b="6702"/>
          <a:stretch>
            <a:fillRect/>
          </a:stretch>
        </p:blipFill>
        <p:spPr bwMode="auto">
          <a:xfrm>
            <a:off x="10430934" y="579121"/>
            <a:ext cx="2573867" cy="2208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7" name="Espace réservé du pied de page 8"/>
          <p:cNvSpPr>
            <a:spLocks noGrp="1"/>
          </p:cNvSpPr>
          <p:nvPr>
            <p:ph type="ftr" sz="quarter" idx="4294967295"/>
          </p:nvPr>
        </p:nvSpPr>
        <p:spPr>
          <a:xfrm>
            <a:off x="7338423" y="8875776"/>
            <a:ext cx="4675535" cy="65024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3788" tIns="56894" rIns="113788" bIns="56894"/>
          <a:lstStyle>
            <a:lvl1pPr eaLnBrk="0" hangingPunct="0">
              <a:defRPr sz="3500">
                <a:solidFill>
                  <a:schemeClr val="tx1"/>
                </a:solidFill>
                <a:latin typeface="Times New Roman" charset="0"/>
                <a:ea typeface="ＭＳ Ｐゴシック" charset="0"/>
              </a:defRPr>
            </a:lvl1pPr>
            <a:lvl2pPr marL="924527" indent="-355587" eaLnBrk="0" hangingPunct="0">
              <a:defRPr sz="3500">
                <a:solidFill>
                  <a:schemeClr val="tx1"/>
                </a:solidFill>
                <a:latin typeface="Times New Roman" charset="0"/>
                <a:ea typeface="ＭＳ Ｐゴシック" charset="0"/>
              </a:defRPr>
            </a:lvl2pPr>
            <a:lvl3pPr marL="1422349" indent="-284470" eaLnBrk="0" hangingPunct="0">
              <a:defRPr sz="3500">
                <a:solidFill>
                  <a:schemeClr val="tx1"/>
                </a:solidFill>
                <a:latin typeface="Times New Roman" charset="0"/>
                <a:ea typeface="ＭＳ Ｐゴシック" charset="0"/>
              </a:defRPr>
            </a:lvl3pPr>
            <a:lvl4pPr marL="1991289" indent="-284470" eaLnBrk="0" hangingPunct="0">
              <a:defRPr sz="3500">
                <a:solidFill>
                  <a:schemeClr val="tx1"/>
                </a:solidFill>
                <a:latin typeface="Times New Roman" charset="0"/>
                <a:ea typeface="ＭＳ Ｐゴシック" charset="0"/>
              </a:defRPr>
            </a:lvl4pPr>
            <a:lvl5pPr marL="2560229" indent="-284470" eaLnBrk="0" hangingPunct="0">
              <a:defRPr sz="3500">
                <a:solidFill>
                  <a:schemeClr val="tx1"/>
                </a:solidFill>
                <a:latin typeface="Times New Roman" charset="0"/>
                <a:ea typeface="ＭＳ Ｐゴシック" charset="0"/>
              </a:defRPr>
            </a:lvl5pPr>
            <a:lvl6pPr marL="3129168" indent="-284470" eaLnBrk="0" fontAlgn="base" hangingPunct="0">
              <a:spcBef>
                <a:spcPct val="0"/>
              </a:spcBef>
              <a:spcAft>
                <a:spcPct val="0"/>
              </a:spcAft>
              <a:defRPr sz="3500">
                <a:solidFill>
                  <a:schemeClr val="tx1"/>
                </a:solidFill>
                <a:latin typeface="Times New Roman" charset="0"/>
                <a:ea typeface="ＭＳ Ｐゴシック" charset="0"/>
              </a:defRPr>
            </a:lvl6pPr>
            <a:lvl7pPr marL="3698108" indent="-284470" eaLnBrk="0" fontAlgn="base" hangingPunct="0">
              <a:spcBef>
                <a:spcPct val="0"/>
              </a:spcBef>
              <a:spcAft>
                <a:spcPct val="0"/>
              </a:spcAft>
              <a:defRPr sz="3500">
                <a:solidFill>
                  <a:schemeClr val="tx1"/>
                </a:solidFill>
                <a:latin typeface="Times New Roman" charset="0"/>
                <a:ea typeface="ＭＳ Ｐゴシック" charset="0"/>
              </a:defRPr>
            </a:lvl7pPr>
            <a:lvl8pPr marL="4267048" indent="-284470" eaLnBrk="0" fontAlgn="base" hangingPunct="0">
              <a:spcBef>
                <a:spcPct val="0"/>
              </a:spcBef>
              <a:spcAft>
                <a:spcPct val="0"/>
              </a:spcAft>
              <a:defRPr sz="3500">
                <a:solidFill>
                  <a:schemeClr val="tx1"/>
                </a:solidFill>
                <a:latin typeface="Times New Roman" charset="0"/>
                <a:ea typeface="ＭＳ Ｐゴシック" charset="0"/>
              </a:defRPr>
            </a:lvl8pPr>
            <a:lvl9pPr marL="4835987" indent="-284470" eaLnBrk="0" fontAlgn="base" hangingPunct="0">
              <a:spcBef>
                <a:spcPct val="0"/>
              </a:spcBef>
              <a:spcAft>
                <a:spcPct val="0"/>
              </a:spcAft>
              <a:defRPr sz="3500">
                <a:solidFill>
                  <a:schemeClr val="tx1"/>
                </a:solidFill>
                <a:latin typeface="Times New Roman" charset="0"/>
                <a:ea typeface="ＭＳ Ｐゴシック" charset="0"/>
              </a:defRPr>
            </a:lvl9pPr>
          </a:lstStyle>
          <a:p>
            <a:pPr eaLnBrk="1" hangingPunct="1"/>
            <a:endParaRPr lang="en-US" sz="1700">
              <a:solidFill>
                <a:schemeClr val="bg2"/>
              </a:solidFill>
            </a:endParaRPr>
          </a:p>
        </p:txBody>
      </p:sp>
    </p:spTree>
    <p:extLst>
      <p:ext uri="{BB962C8B-B14F-4D97-AF65-F5344CB8AC3E}">
        <p14:creationId xmlns:p14="http://schemas.microsoft.com/office/powerpoint/2010/main" val="97922708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p:cNvSpPr>
            <a:spLocks/>
          </p:cNvSpPr>
          <p:nvPr/>
        </p:nvSpPr>
        <p:spPr bwMode="auto">
          <a:xfrm>
            <a:off x="93688" y="0"/>
            <a:ext cx="12745416" cy="939800"/>
          </a:xfrm>
          <a:prstGeom prst="rect">
            <a:avLst/>
          </a:prstGeom>
          <a:solidFill>
            <a:schemeClr val="accent1"/>
          </a:solidFill>
          <a:ln>
            <a:noFill/>
          </a:ln>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endParaRPr lang="en-US"/>
          </a:p>
        </p:txBody>
      </p:sp>
      <p:sp>
        <p:nvSpPr>
          <p:cNvPr id="5123" name="Rectangle 3"/>
          <p:cNvSpPr>
            <a:spLocks/>
          </p:cNvSpPr>
          <p:nvPr/>
        </p:nvSpPr>
        <p:spPr bwMode="auto">
          <a:xfrm>
            <a:off x="136525" y="76200"/>
            <a:ext cx="112014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l"/>
            <a:r>
              <a:rPr lang="en-US" sz="4800" dirty="0" smtClean="0">
                <a:solidFill>
                  <a:srgbClr val="FFFFFF"/>
                </a:solidFill>
                <a:ea typeface="ＭＳ Ｐゴシック" charset="0"/>
                <a:cs typeface="Gill Sans Light" charset="0"/>
              </a:rPr>
              <a:t>Heat buried in the deep ocean?</a:t>
            </a:r>
            <a:endParaRPr lang="en-US" sz="4800" dirty="0">
              <a:solidFill>
                <a:srgbClr val="FFFFFF"/>
              </a:solidFill>
              <a:ea typeface="ＭＳ Ｐゴシック" charset="0"/>
              <a:cs typeface="Gill Sans Light" charset="0"/>
            </a:endParaRPr>
          </a:p>
        </p:txBody>
      </p:sp>
      <p:pic>
        <p:nvPicPr>
          <p:cNvPr id="5125" name="Picture 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15700" y="160338"/>
            <a:ext cx="1574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5127" name="Rectangle 7"/>
          <p:cNvSpPr>
            <a:spLocks/>
          </p:cNvSpPr>
          <p:nvPr/>
        </p:nvSpPr>
        <p:spPr bwMode="auto">
          <a:xfrm>
            <a:off x="35744" y="9217024"/>
            <a:ext cx="10715128" cy="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1400" dirty="0" smtClean="0">
                <a:latin typeface="Gill Sans"/>
                <a:cs typeface="Gill Sans"/>
              </a:rPr>
              <a:t>Source: Magdalena </a:t>
            </a:r>
            <a:r>
              <a:rPr lang="en-US" sz="1400" dirty="0">
                <a:latin typeface="Gill Sans"/>
                <a:cs typeface="Gill Sans"/>
              </a:rPr>
              <a:t>A. </a:t>
            </a:r>
            <a:r>
              <a:rPr lang="en-US" sz="1400" dirty="0" err="1">
                <a:latin typeface="Gill Sans"/>
                <a:cs typeface="Gill Sans"/>
              </a:rPr>
              <a:t>Balmaseda</a:t>
            </a:r>
            <a:r>
              <a:rPr lang="en-US" sz="1400" dirty="0">
                <a:latin typeface="Gill Sans"/>
                <a:cs typeface="Gill Sans"/>
              </a:rPr>
              <a:t>, Kevin E. </a:t>
            </a:r>
            <a:r>
              <a:rPr lang="en-US" sz="1400" dirty="0" err="1">
                <a:latin typeface="Gill Sans"/>
                <a:cs typeface="Gill Sans"/>
              </a:rPr>
              <a:t>Trenberth</a:t>
            </a:r>
            <a:r>
              <a:rPr lang="en-US" sz="1400" dirty="0">
                <a:latin typeface="Gill Sans"/>
                <a:cs typeface="Gill Sans"/>
              </a:rPr>
              <a:t>, </a:t>
            </a:r>
            <a:r>
              <a:rPr lang="en-US" sz="1400" dirty="0" err="1">
                <a:latin typeface="Gill Sans"/>
                <a:cs typeface="Gill Sans"/>
              </a:rPr>
              <a:t>Erland</a:t>
            </a:r>
            <a:r>
              <a:rPr lang="en-US" sz="1400" dirty="0">
                <a:latin typeface="Gill Sans"/>
                <a:cs typeface="Gill Sans"/>
              </a:rPr>
              <a:t> </a:t>
            </a:r>
            <a:r>
              <a:rPr lang="en-US" sz="1400" dirty="0" err="1">
                <a:latin typeface="Gill Sans"/>
                <a:cs typeface="Gill Sans"/>
              </a:rPr>
              <a:t>Källén</a:t>
            </a:r>
            <a:r>
              <a:rPr lang="en-US" sz="1400" dirty="0">
                <a:latin typeface="Gill Sans"/>
                <a:cs typeface="Gill Sans"/>
              </a:rPr>
              <a:t> (2013). Distinctive climate signals in reanalysis of global ocean heat content </a:t>
            </a:r>
            <a:r>
              <a:rPr lang="en-US" sz="1400" i="1" dirty="0">
                <a:latin typeface="Gill Sans"/>
                <a:cs typeface="Gill Sans"/>
              </a:rPr>
              <a:t>Geophysical Research Letters</a:t>
            </a:r>
            <a:r>
              <a:rPr lang="en-US" sz="1400" dirty="0">
                <a:latin typeface="Gill Sans"/>
                <a:cs typeface="Gill Sans"/>
              </a:rPr>
              <a:t> : </a:t>
            </a:r>
            <a:r>
              <a:rPr lang="en-US" sz="1400" dirty="0">
                <a:latin typeface="Gill Sans"/>
                <a:cs typeface="Gill Sans"/>
                <a:hlinkClick r:id="rId3"/>
              </a:rPr>
              <a:t>10.1002/grl.50382</a:t>
            </a:r>
            <a:endParaRPr lang="en-US" sz="1400" dirty="0">
              <a:solidFill>
                <a:schemeClr val="tx1"/>
              </a:solidFill>
              <a:latin typeface="Gill Sans"/>
              <a:ea typeface="ＭＳ Ｐゴシック" charset="0"/>
              <a:cs typeface="Gill Sans"/>
              <a:sym typeface="Gill Sans" charset="0"/>
            </a:endParaRPr>
          </a:p>
        </p:txBody>
      </p:sp>
      <p:pic>
        <p:nvPicPr>
          <p:cNvPr id="11" name="Picture 10" descr="Screen Shot 2014-05-04 at 09.13.29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6318" y="1060376"/>
            <a:ext cx="9818610" cy="6696744"/>
          </a:xfrm>
          <a:prstGeom prst="rect">
            <a:avLst/>
          </a:prstGeom>
        </p:spPr>
      </p:pic>
      <p:sp>
        <p:nvSpPr>
          <p:cNvPr id="14" name="TextBox 13"/>
          <p:cNvSpPr txBox="1"/>
          <p:nvPr/>
        </p:nvSpPr>
        <p:spPr>
          <a:xfrm>
            <a:off x="597744" y="7757120"/>
            <a:ext cx="11847036" cy="1200329"/>
          </a:xfrm>
          <a:prstGeom prst="rect">
            <a:avLst/>
          </a:prstGeom>
          <a:noFill/>
        </p:spPr>
        <p:txBody>
          <a:bodyPr wrap="square" rtlCol="0">
            <a:spAutoFit/>
          </a:bodyPr>
          <a:lstStyle/>
          <a:p>
            <a:r>
              <a:rPr lang="en-US" sz="1800" dirty="0"/>
              <a:t>Ocean heat content in regions from 0 to 300 m (grey), 700 m (blue), and total depth (violet) from ORAS4, each with five lines as ORAS4 is an ensemble with five parts. Yellow bars are volcanic eruptions, and the green bar is the 1997-1998 El Niño. The graph is shown with respect to an 1958–1965 base period whose average heat value provides the zero baseline for the graph. The red lines in the corner show the rate of warming different slopes of the lines in the graph would mean. Figure © Wiley</a:t>
            </a:r>
            <a:r>
              <a:rPr lang="en-US" sz="1800" dirty="0" smtClean="0"/>
              <a:t>,</a:t>
            </a:r>
            <a:endParaRPr lang="en-US" sz="1800" dirty="0"/>
          </a:p>
        </p:txBody>
      </p:sp>
    </p:spTree>
    <p:extLst>
      <p:ext uri="{BB962C8B-B14F-4D97-AF65-F5344CB8AC3E}">
        <p14:creationId xmlns:p14="http://schemas.microsoft.com/office/powerpoint/2010/main" val="941203770"/>
      </p:ext>
    </p:extLst>
  </p:cSld>
  <p:clrMapOvr>
    <a:masterClrMapping/>
  </p:clrMapOvr>
  <mc:AlternateContent xmlns:mc="http://schemas.openxmlformats.org/markup-compatibility/2006" xmlns:p14="http://schemas.microsoft.com/office/powerpoint/2010/main">
    <mc:Choice Requires="p14">
      <p:transition spd="med">
        <p14:prism dir="d"/>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p:cNvSpPr>
            <a:spLocks/>
          </p:cNvSpPr>
          <p:nvPr/>
        </p:nvSpPr>
        <p:spPr bwMode="auto">
          <a:xfrm>
            <a:off x="136525" y="76200"/>
            <a:ext cx="112014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l"/>
            <a:r>
              <a:rPr lang="en-US" sz="4800" dirty="0" smtClean="0">
                <a:solidFill>
                  <a:srgbClr val="FFFFFF"/>
                </a:solidFill>
                <a:ea typeface="ＭＳ Ｐゴシック" charset="0"/>
                <a:cs typeface="Gill Sans Light" charset="0"/>
              </a:rPr>
              <a:t>Regional Distribution</a:t>
            </a:r>
            <a:endParaRPr lang="en-US" sz="4800" dirty="0">
              <a:solidFill>
                <a:srgbClr val="FFFFFF"/>
              </a:solidFill>
              <a:ea typeface="ＭＳ Ｐゴシック" charset="0"/>
              <a:cs typeface="Gill Sans Light" charset="0"/>
            </a:endParaRPr>
          </a:p>
        </p:txBody>
      </p:sp>
      <p:pic>
        <p:nvPicPr>
          <p:cNvPr id="2" name="Picture 1" descr="Screen Shot 2014-05-04 at 11.14.2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816" y="1276400"/>
            <a:ext cx="10391309" cy="7344816"/>
          </a:xfrm>
          <a:prstGeom prst="rect">
            <a:avLst/>
          </a:prstGeom>
        </p:spPr>
      </p:pic>
    </p:spTree>
    <p:extLst>
      <p:ext uri="{BB962C8B-B14F-4D97-AF65-F5344CB8AC3E}">
        <p14:creationId xmlns:p14="http://schemas.microsoft.com/office/powerpoint/2010/main" val="152911740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Box 1"/>
          <p:cNvSpPr txBox="1">
            <a:spLocks noChangeArrowheads="1"/>
          </p:cNvSpPr>
          <p:nvPr/>
        </p:nvSpPr>
        <p:spPr bwMode="auto">
          <a:xfrm>
            <a:off x="3025423" y="1262098"/>
            <a:ext cx="8225085" cy="531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6" tIns="65023" rIns="130046" bIns="65023">
            <a:spAutoFit/>
          </a:bodyPr>
          <a:lstStyle>
            <a:lvl1pPr defTabSz="457200">
              <a:defRPr sz="2400">
                <a:solidFill>
                  <a:schemeClr val="tx1"/>
                </a:solidFill>
                <a:latin typeface="Arial" charset="0"/>
                <a:ea typeface="ＭＳ Ｐゴシック" charset="0"/>
                <a:cs typeface="ＭＳ Ｐゴシック" charset="0"/>
              </a:defRPr>
            </a:lvl1pPr>
            <a:lvl2pPr marL="37931725" indent="-37474525" defTabSz="45720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2600">
              <a:solidFill>
                <a:srgbClr val="000000"/>
              </a:solidFill>
            </a:endParaRPr>
          </a:p>
        </p:txBody>
      </p:sp>
      <p:sp>
        <p:nvSpPr>
          <p:cNvPr id="32771" name="TextBox 3"/>
          <p:cNvSpPr txBox="1">
            <a:spLocks noChangeArrowheads="1"/>
          </p:cNvSpPr>
          <p:nvPr/>
        </p:nvSpPr>
        <p:spPr bwMode="auto">
          <a:xfrm>
            <a:off x="1605856" y="1204392"/>
            <a:ext cx="10708641" cy="500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6" tIns="65023" rIns="130046" bIns="65023">
            <a:spAutoFit/>
          </a:bodyPr>
          <a:lstStyle>
            <a:lvl1pPr defTabSz="457200">
              <a:defRPr sz="2400">
                <a:solidFill>
                  <a:schemeClr val="tx1"/>
                </a:solidFill>
                <a:latin typeface="Arial" charset="0"/>
                <a:ea typeface="ＭＳ Ｐゴシック" charset="0"/>
                <a:cs typeface="ＭＳ Ｐゴシック" charset="0"/>
              </a:defRPr>
            </a:lvl1pPr>
            <a:lvl2pPr marL="37931725" indent="-37474525" defTabSz="45720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dirty="0">
                <a:solidFill>
                  <a:schemeClr val="accent2"/>
                </a:solidFill>
              </a:rPr>
              <a:t>CLIVAR OCEANS &amp; </a:t>
            </a:r>
            <a:r>
              <a:rPr lang="en-US" b="1" dirty="0" smtClean="0">
                <a:solidFill>
                  <a:schemeClr val="accent2"/>
                </a:solidFill>
              </a:rPr>
              <a:t>CLIMATE variability</a:t>
            </a:r>
            <a:r>
              <a:rPr lang="en-US" b="1" dirty="0">
                <a:solidFill>
                  <a:schemeClr val="accent2"/>
                </a:solidFill>
              </a:rPr>
              <a:t>, predictability and change</a:t>
            </a:r>
            <a:endParaRPr lang="en-US" dirty="0">
              <a:solidFill>
                <a:schemeClr val="accent2"/>
              </a:solidFill>
            </a:endParaRPr>
          </a:p>
        </p:txBody>
      </p:sp>
      <p:pic>
        <p:nvPicPr>
          <p:cNvPr id="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6318" y="3148608"/>
            <a:ext cx="9274633" cy="6364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32772" name="Picture 5" descr="Clivar-New-Logo.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20" y="844352"/>
            <a:ext cx="2456015" cy="1635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p:cNvSpPr>
            <a:spLocks/>
          </p:cNvSpPr>
          <p:nvPr/>
        </p:nvSpPr>
        <p:spPr bwMode="auto">
          <a:xfrm>
            <a:off x="136525" y="76200"/>
            <a:ext cx="112014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l"/>
            <a:r>
              <a:rPr lang="en-US" sz="4800" dirty="0" smtClean="0">
                <a:solidFill>
                  <a:srgbClr val="FFFFFF"/>
                </a:solidFill>
                <a:ea typeface="ＭＳ Ｐゴシック" charset="0"/>
                <a:cs typeface="Gill Sans Light" charset="0"/>
              </a:rPr>
              <a:t>CLIVAR &amp;  New Research Focus</a:t>
            </a:r>
            <a:endParaRPr lang="en-US" sz="4800" dirty="0">
              <a:solidFill>
                <a:srgbClr val="FFFFFF"/>
              </a:solidFill>
              <a:ea typeface="ＭＳ Ｐゴシック" charset="0"/>
              <a:cs typeface="Gill Sans Light" charset="0"/>
            </a:endParaRPr>
          </a:p>
        </p:txBody>
      </p:sp>
      <p:sp>
        <p:nvSpPr>
          <p:cNvPr id="7" name="Rectangle 2"/>
          <p:cNvSpPr>
            <a:spLocks noChangeArrowheads="1"/>
          </p:cNvSpPr>
          <p:nvPr/>
        </p:nvSpPr>
        <p:spPr bwMode="auto">
          <a:xfrm>
            <a:off x="1245816" y="1708448"/>
            <a:ext cx="11254928" cy="1362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0046" tIns="65023" rIns="130046" bIns="65023">
            <a:spAutoFit/>
          </a:bodyPr>
          <a:lstStyle/>
          <a:p>
            <a:pPr marL="778922" lvl="2" defTabSz="650230">
              <a:spcBef>
                <a:spcPts val="2133"/>
              </a:spcBef>
            </a:pPr>
            <a:r>
              <a:rPr lang="en-US" sz="2000" i="1" dirty="0">
                <a:solidFill>
                  <a:srgbClr val="404040"/>
                </a:solidFill>
              </a:rPr>
              <a:t>The World Climate Research </a:t>
            </a:r>
            <a:r>
              <a:rPr lang="en-US" sz="2000" i="1" dirty="0" err="1">
                <a:solidFill>
                  <a:srgbClr val="404040"/>
                </a:solidFill>
              </a:rPr>
              <a:t>Programme</a:t>
            </a:r>
            <a:r>
              <a:rPr lang="ja-JP" altLang="en-US" sz="2000" i="1" dirty="0">
                <a:solidFill>
                  <a:srgbClr val="404040"/>
                </a:solidFill>
              </a:rPr>
              <a:t>’</a:t>
            </a:r>
            <a:r>
              <a:rPr lang="en-US" altLang="ja-JP" sz="2000" i="1" dirty="0">
                <a:solidFill>
                  <a:srgbClr val="404040"/>
                </a:solidFill>
              </a:rPr>
              <a:t>s project on ocean-atmosphere </a:t>
            </a:r>
            <a:r>
              <a:rPr lang="en-US" altLang="ja-JP" sz="2000" i="1" dirty="0" smtClean="0">
                <a:solidFill>
                  <a:srgbClr val="404040"/>
                </a:solidFill>
              </a:rPr>
              <a:t>interactions </a:t>
            </a:r>
            <a:r>
              <a:rPr lang="en-US" sz="2000" dirty="0" smtClean="0">
                <a:solidFill>
                  <a:srgbClr val="404040"/>
                </a:solidFill>
              </a:rPr>
              <a:t>To </a:t>
            </a:r>
            <a:r>
              <a:rPr lang="en-US" sz="2000" dirty="0">
                <a:solidFill>
                  <a:srgbClr val="404040"/>
                </a:solidFill>
              </a:rPr>
              <a:t>improve understanding and prediction o</a:t>
            </a:r>
            <a:r>
              <a:rPr lang="en-US" sz="2000" dirty="0" smtClean="0">
                <a:solidFill>
                  <a:srgbClr val="404040"/>
                </a:solidFill>
              </a:rPr>
              <a:t>f </a:t>
            </a:r>
            <a:r>
              <a:rPr lang="en-US" sz="2000" dirty="0">
                <a:solidFill>
                  <a:srgbClr val="404040"/>
                </a:solidFill>
              </a:rPr>
              <a:t>ocean-atmosphere interactions</a:t>
            </a:r>
            <a:br>
              <a:rPr lang="en-US" sz="2000" dirty="0">
                <a:solidFill>
                  <a:srgbClr val="404040"/>
                </a:solidFill>
              </a:rPr>
            </a:br>
            <a:r>
              <a:rPr lang="en-US" sz="2000" dirty="0">
                <a:solidFill>
                  <a:srgbClr val="404040"/>
                </a:solidFill>
              </a:rPr>
              <a:t>and their influence on climate variability and change, </a:t>
            </a:r>
            <a:br>
              <a:rPr lang="en-US" sz="2000" dirty="0">
                <a:solidFill>
                  <a:srgbClr val="404040"/>
                </a:solidFill>
              </a:rPr>
            </a:br>
            <a:r>
              <a:rPr lang="en-US" sz="2000" dirty="0">
                <a:solidFill>
                  <a:srgbClr val="404040"/>
                </a:solidFill>
              </a:rPr>
              <a:t>to the benefit of society and the environment.</a:t>
            </a:r>
          </a:p>
        </p:txBody>
      </p:sp>
    </p:spTree>
    <p:extLst>
      <p:ext uri="{BB962C8B-B14F-4D97-AF65-F5344CB8AC3E}">
        <p14:creationId xmlns:p14="http://schemas.microsoft.com/office/powerpoint/2010/main" val="211960951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p:cNvSpPr>
            <a:spLocks/>
          </p:cNvSpPr>
          <p:nvPr/>
        </p:nvSpPr>
        <p:spPr bwMode="auto">
          <a:xfrm>
            <a:off x="0" y="0"/>
            <a:ext cx="13004800" cy="939800"/>
          </a:xfrm>
          <a:prstGeom prst="rect">
            <a:avLst/>
          </a:prstGeom>
          <a:solidFill>
            <a:schemeClr val="accent1"/>
          </a:solidFill>
          <a:ln>
            <a:noFill/>
          </a:ln>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endParaRPr lang="en-US"/>
          </a:p>
        </p:txBody>
      </p:sp>
      <p:sp>
        <p:nvSpPr>
          <p:cNvPr id="6146" name="Rectangle 2"/>
          <p:cNvSpPr>
            <a:spLocks/>
          </p:cNvSpPr>
          <p:nvPr/>
        </p:nvSpPr>
        <p:spPr bwMode="auto">
          <a:xfrm>
            <a:off x="10809288" y="9569450"/>
            <a:ext cx="23622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1000">
                <a:solidFill>
                  <a:schemeClr val="tx1"/>
                </a:solidFill>
                <a:latin typeface="Gill Sans" charset="0"/>
                <a:ea typeface="ＭＳ Ｐゴシック" charset="0"/>
                <a:cs typeface="Gill Sans" charset="0"/>
                <a:sym typeface="Gill Sans" charset="0"/>
              </a:rPr>
              <a:t>ESA UNCLASSIFIED - For Official Use</a:t>
            </a:r>
          </a:p>
        </p:txBody>
      </p:sp>
      <p:sp>
        <p:nvSpPr>
          <p:cNvPr id="6147" name="Rectangle 3"/>
          <p:cNvSpPr>
            <a:spLocks/>
          </p:cNvSpPr>
          <p:nvPr/>
        </p:nvSpPr>
        <p:spPr bwMode="auto">
          <a:xfrm>
            <a:off x="136525" y="76200"/>
            <a:ext cx="112014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l"/>
            <a:r>
              <a:rPr lang="en-US" sz="4800" dirty="0" smtClean="0">
                <a:solidFill>
                  <a:srgbClr val="FFFFFF"/>
                </a:solidFill>
                <a:ea typeface="ＭＳ Ｐゴシック" charset="0"/>
                <a:cs typeface="Gill Sans Light" charset="0"/>
              </a:rPr>
              <a:t>WCRP focus on Air</a:t>
            </a:r>
            <a:r>
              <a:rPr lang="en-US" sz="4800" dirty="0">
                <a:solidFill>
                  <a:srgbClr val="FFFFFF"/>
                </a:solidFill>
                <a:ea typeface="ＭＳ Ｐゴシック" charset="0"/>
                <a:cs typeface="Gill Sans Light" charset="0"/>
              </a:rPr>
              <a:t>-Sea </a:t>
            </a:r>
            <a:r>
              <a:rPr lang="en-US" sz="4800" dirty="0" smtClean="0">
                <a:solidFill>
                  <a:srgbClr val="FFFFFF"/>
                </a:solidFill>
                <a:ea typeface="ＭＳ Ｐゴシック" charset="0"/>
                <a:cs typeface="Gill Sans Light" charset="0"/>
              </a:rPr>
              <a:t>exchanges</a:t>
            </a:r>
            <a:endParaRPr lang="en-US" sz="4800" dirty="0">
              <a:solidFill>
                <a:srgbClr val="FFFFFF"/>
              </a:solidFill>
              <a:ea typeface="ＭＳ Ｐゴシック" charset="0"/>
              <a:cs typeface="Gill Sans Light" charset="0"/>
            </a:endParaRPr>
          </a:p>
        </p:txBody>
      </p:sp>
      <p:pic>
        <p:nvPicPr>
          <p:cNvPr id="6149" name="Picture 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15700" y="160338"/>
            <a:ext cx="1574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6150" name="Rectangle 6"/>
          <p:cNvSpPr>
            <a:spLocks/>
          </p:cNvSpPr>
          <p:nvPr/>
        </p:nvSpPr>
        <p:spPr bwMode="auto">
          <a:xfrm>
            <a:off x="179760" y="9413304"/>
            <a:ext cx="23622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1400" dirty="0">
                <a:solidFill>
                  <a:schemeClr val="tx1"/>
                </a:solidFill>
                <a:latin typeface="Gill Sans" charset="0"/>
                <a:ea typeface="ＭＳ Ｐゴシック" charset="0"/>
                <a:cs typeface="Gill Sans" charset="0"/>
                <a:sym typeface="Gill Sans" charset="0"/>
              </a:rPr>
              <a:t>Source: </a:t>
            </a:r>
            <a:r>
              <a:rPr lang="en-US" sz="1400" dirty="0" smtClean="0">
                <a:solidFill>
                  <a:schemeClr val="tx1"/>
                </a:solidFill>
                <a:latin typeface="Gill Sans" charset="0"/>
                <a:ea typeface="ＭＳ Ｐゴシック" charset="0"/>
                <a:cs typeface="Gill Sans" charset="0"/>
                <a:sym typeface="Gill Sans" charset="0"/>
              </a:rPr>
              <a:t>Janette Doucette</a:t>
            </a:r>
            <a:endParaRPr lang="en-US" sz="1400" dirty="0">
              <a:solidFill>
                <a:schemeClr val="tx1"/>
              </a:solidFill>
              <a:latin typeface="Gill Sans" charset="0"/>
              <a:ea typeface="ＭＳ Ｐゴシック" charset="0"/>
              <a:cs typeface="Gill Sans" charset="0"/>
              <a:sym typeface="Gill Sans" charset="0"/>
            </a:endParaRPr>
          </a:p>
        </p:txBody>
      </p:sp>
      <p:pic>
        <p:nvPicPr>
          <p:cNvPr id="2" name="Picture 1" descr="Screen Shot 2014-05-03 at 19.44.3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476" y="988368"/>
            <a:ext cx="10952532" cy="6707818"/>
          </a:xfrm>
          <a:prstGeom prst="rect">
            <a:avLst/>
          </a:prstGeom>
        </p:spPr>
      </p:pic>
      <p:sp>
        <p:nvSpPr>
          <p:cNvPr id="8" name="Rectangle 8"/>
          <p:cNvSpPr>
            <a:spLocks/>
          </p:cNvSpPr>
          <p:nvPr/>
        </p:nvSpPr>
        <p:spPr bwMode="auto">
          <a:xfrm>
            <a:off x="885776" y="7685112"/>
            <a:ext cx="11017224" cy="1656184"/>
          </a:xfrm>
          <a:prstGeom prst="rect">
            <a:avLst/>
          </a:prstGeom>
          <a:solidFill>
            <a:srgbClr val="FFFFFF"/>
          </a:solidFill>
          <a:ln>
            <a:noFill/>
          </a:ln>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l"/>
            <a:r>
              <a:rPr lang="en-US" sz="2000" b="1" dirty="0">
                <a:solidFill>
                  <a:srgbClr val="4D4D4D"/>
                </a:solidFill>
                <a:latin typeface="Gill Sans" charset="0"/>
                <a:ea typeface="ＭＳ Ｐゴシック" charset="0"/>
                <a:cs typeface="Gill Sans" charset="0"/>
                <a:sym typeface="Gill Sans" charset="0"/>
              </a:rPr>
              <a:t>Air-Sea fluxes</a:t>
            </a:r>
            <a:r>
              <a:rPr lang="en-US" sz="2000" dirty="0">
                <a:solidFill>
                  <a:srgbClr val="4D4D4D"/>
                </a:solidFill>
                <a:latin typeface="Gill Sans" charset="0"/>
                <a:ea typeface="ＭＳ Ｐゴシック" charset="0"/>
                <a:cs typeface="Gill Sans" charset="0"/>
                <a:sym typeface="Gill Sans" charset="0"/>
              </a:rPr>
              <a:t> are a key WCRP </a:t>
            </a:r>
            <a:r>
              <a:rPr lang="en-US" sz="2000" b="1" dirty="0">
                <a:solidFill>
                  <a:srgbClr val="4D4D4D"/>
                </a:solidFill>
                <a:latin typeface="Gill Sans" charset="0"/>
                <a:ea typeface="ＭＳ Ｐゴシック" charset="0"/>
                <a:cs typeface="Gill Sans" charset="0"/>
                <a:sym typeface="Gill Sans" charset="0"/>
              </a:rPr>
              <a:t>cross-cut</a:t>
            </a:r>
            <a:r>
              <a:rPr lang="en-US" sz="2000" dirty="0">
                <a:solidFill>
                  <a:srgbClr val="4D4D4D"/>
                </a:solidFill>
                <a:latin typeface="Gill Sans" charset="0"/>
                <a:ea typeface="ＭＳ Ｐゴシック" charset="0"/>
                <a:cs typeface="Gill Sans" charset="0"/>
                <a:sym typeface="Gill Sans" charset="0"/>
              </a:rPr>
              <a:t> focus of WCRP, across</a:t>
            </a:r>
            <a:r>
              <a:rPr lang="en-US" sz="2000" b="1" dirty="0">
                <a:solidFill>
                  <a:srgbClr val="4D4D4D"/>
                </a:solidFill>
                <a:latin typeface="Gill Sans" charset="0"/>
                <a:ea typeface="ＭＳ Ｐゴシック" charset="0"/>
                <a:cs typeface="Gill Sans" charset="0"/>
                <a:sym typeface="Gill Sans" charset="0"/>
              </a:rPr>
              <a:t> </a:t>
            </a:r>
            <a:r>
              <a:rPr lang="en-US" sz="2000" b="1" dirty="0" err="1">
                <a:solidFill>
                  <a:srgbClr val="4D4D4D"/>
                </a:solidFill>
                <a:latin typeface="Gill Sans" charset="0"/>
                <a:ea typeface="ＭＳ Ｐゴシック" charset="0"/>
                <a:cs typeface="Gill Sans" charset="0"/>
                <a:sym typeface="Gill Sans" charset="0"/>
              </a:rPr>
              <a:t>programmes</a:t>
            </a:r>
            <a:r>
              <a:rPr lang="en-US" sz="2000" dirty="0">
                <a:solidFill>
                  <a:srgbClr val="4D4D4D"/>
                </a:solidFill>
                <a:latin typeface="Gill Sans" charset="0"/>
                <a:ea typeface="ＭＳ Ｐゴシック" charset="0"/>
                <a:cs typeface="Gill Sans" charset="0"/>
                <a:sym typeface="Gill Sans" charset="0"/>
              </a:rPr>
              <a:t> (GEWEX, CLIVAR, SOLAS, </a:t>
            </a:r>
            <a:r>
              <a:rPr lang="en-US" sz="2000" dirty="0" err="1">
                <a:solidFill>
                  <a:srgbClr val="4D4D4D"/>
                </a:solidFill>
                <a:latin typeface="Gill Sans" charset="0"/>
                <a:ea typeface="ＭＳ Ｐゴシック" charset="0"/>
                <a:cs typeface="Gill Sans" charset="0"/>
                <a:sym typeface="Gill Sans" charset="0"/>
              </a:rPr>
              <a:t>iLEAPS</a:t>
            </a:r>
            <a:r>
              <a:rPr lang="en-US" sz="2000" dirty="0">
                <a:solidFill>
                  <a:srgbClr val="4D4D4D"/>
                </a:solidFill>
                <a:latin typeface="Gill Sans" charset="0"/>
                <a:ea typeface="ＭＳ Ｐゴシック" charset="0"/>
                <a:cs typeface="Gill Sans" charset="0"/>
                <a:sym typeface="Gill Sans" charset="0"/>
              </a:rPr>
              <a:t>, </a:t>
            </a:r>
            <a:r>
              <a:rPr lang="en-US" sz="2000" dirty="0" err="1">
                <a:solidFill>
                  <a:srgbClr val="4D4D4D"/>
                </a:solidFill>
                <a:latin typeface="Gill Sans" charset="0"/>
                <a:ea typeface="ＭＳ Ｐゴシック" charset="0"/>
                <a:cs typeface="Gill Sans" charset="0"/>
                <a:sym typeface="Gill Sans" charset="0"/>
              </a:rPr>
              <a:t>CLiC</a:t>
            </a:r>
            <a:r>
              <a:rPr lang="en-US" sz="2000" dirty="0">
                <a:solidFill>
                  <a:srgbClr val="4D4D4D"/>
                </a:solidFill>
                <a:latin typeface="Gill Sans" charset="0"/>
                <a:ea typeface="ＭＳ Ｐゴシック" charset="0"/>
                <a:cs typeface="Gill Sans" charset="0"/>
                <a:sym typeface="Gill Sans" charset="0"/>
              </a:rPr>
              <a:t>), and </a:t>
            </a:r>
            <a:r>
              <a:rPr lang="en-US" sz="2000" b="1" dirty="0">
                <a:solidFill>
                  <a:srgbClr val="4D4D4D"/>
                </a:solidFill>
                <a:latin typeface="Gill Sans" charset="0"/>
                <a:ea typeface="ＭＳ Ｐゴシック" charset="0"/>
                <a:cs typeface="Gill Sans" charset="0"/>
                <a:sym typeface="Gill Sans" charset="0"/>
              </a:rPr>
              <a:t>data</a:t>
            </a:r>
            <a:r>
              <a:rPr lang="en-US" sz="2000" dirty="0">
                <a:solidFill>
                  <a:srgbClr val="4D4D4D"/>
                </a:solidFill>
                <a:latin typeface="Gill Sans" charset="0"/>
                <a:ea typeface="ＭＳ Ｐゴシック" charset="0"/>
                <a:cs typeface="Gill Sans" charset="0"/>
                <a:sym typeface="Gill Sans" charset="0"/>
              </a:rPr>
              <a:t> (EO, in-situ, models),</a:t>
            </a:r>
          </a:p>
          <a:p>
            <a:pPr algn="l">
              <a:buClr>
                <a:srgbClr val="4D4D4D"/>
              </a:buClr>
              <a:buSzPct val="125000"/>
              <a:buFont typeface="Gill Sans" charset="0"/>
              <a:buChar char="•"/>
            </a:pPr>
            <a:r>
              <a:rPr lang="en-US" sz="2000" dirty="0">
                <a:solidFill>
                  <a:srgbClr val="4D4D4D"/>
                </a:solidFill>
                <a:latin typeface="Gill Sans" charset="0"/>
                <a:ea typeface="ＭＳ Ｐゴシック" charset="0"/>
                <a:cs typeface="Gill Sans" charset="0"/>
                <a:sym typeface="Gill Sans" charset="0"/>
              </a:rPr>
              <a:t>  WCRP Working Group &amp; GEWEX </a:t>
            </a:r>
            <a:r>
              <a:rPr lang="en-US" sz="2000" dirty="0" err="1">
                <a:solidFill>
                  <a:srgbClr val="4D4D4D"/>
                </a:solidFill>
                <a:latin typeface="Gill Sans" charset="0"/>
                <a:ea typeface="ＭＳ Ｐゴシック" charset="0"/>
                <a:cs typeface="Gill Sans" charset="0"/>
                <a:sym typeface="Gill Sans" charset="0"/>
              </a:rPr>
              <a:t>LandFlux</a:t>
            </a:r>
            <a:r>
              <a:rPr lang="en-US" sz="2000" dirty="0">
                <a:solidFill>
                  <a:srgbClr val="4D4D4D"/>
                </a:solidFill>
                <a:latin typeface="Gill Sans" charset="0"/>
                <a:ea typeface="ＭＳ Ｐゴシック" charset="0"/>
                <a:cs typeface="Gill Sans" charset="0"/>
                <a:sym typeface="Gill Sans" charset="0"/>
              </a:rPr>
              <a:t> - </a:t>
            </a:r>
            <a:r>
              <a:rPr lang="en-US" sz="2000" dirty="0" err="1">
                <a:solidFill>
                  <a:srgbClr val="4D4D4D"/>
                </a:solidFill>
                <a:latin typeface="Gill Sans" charset="0"/>
                <a:ea typeface="ＭＳ Ｐゴシック" charset="0"/>
                <a:cs typeface="Gill Sans" charset="0"/>
                <a:sym typeface="Gill Sans" charset="0"/>
              </a:rPr>
              <a:t>SeaFlux</a:t>
            </a:r>
            <a:endParaRPr lang="en-US" sz="2000" dirty="0">
              <a:solidFill>
                <a:srgbClr val="4D4D4D"/>
              </a:solidFill>
              <a:latin typeface="Gill Sans" charset="0"/>
              <a:ea typeface="ＭＳ Ｐゴシック" charset="0"/>
              <a:cs typeface="Gill Sans" charset="0"/>
              <a:sym typeface="Gill Sans" charset="0"/>
            </a:endParaRPr>
          </a:p>
          <a:p>
            <a:pPr algn="l">
              <a:buClr>
                <a:srgbClr val="4D4D4D"/>
              </a:buClr>
              <a:buSzPct val="125000"/>
              <a:buFont typeface="Gill Sans" charset="0"/>
              <a:buChar char="•"/>
            </a:pPr>
            <a:r>
              <a:rPr lang="en-US" sz="2000" dirty="0">
                <a:solidFill>
                  <a:srgbClr val="4D4D4D"/>
                </a:solidFill>
                <a:latin typeface="Gill Sans" charset="0"/>
                <a:ea typeface="ＭＳ Ｐゴシック" charset="0"/>
                <a:cs typeface="Gill Sans" charset="0"/>
                <a:sym typeface="Gill Sans" charset="0"/>
              </a:rPr>
              <a:t>  Action plan on Surface Fluxes (2012),  WOAP meeting (</a:t>
            </a:r>
            <a:r>
              <a:rPr lang="en-US" sz="2000" dirty="0" err="1">
                <a:solidFill>
                  <a:srgbClr val="4D4D4D"/>
                </a:solidFill>
                <a:latin typeface="Gill Sans" charset="0"/>
                <a:ea typeface="ＭＳ Ｐゴシック" charset="0"/>
                <a:cs typeface="Gill Sans" charset="0"/>
                <a:sym typeface="Gill Sans" charset="0"/>
              </a:rPr>
              <a:t>Frascati</a:t>
            </a:r>
            <a:r>
              <a:rPr lang="en-US" sz="2000" dirty="0">
                <a:solidFill>
                  <a:srgbClr val="4D4D4D"/>
                </a:solidFill>
                <a:latin typeface="Gill Sans" charset="0"/>
                <a:ea typeface="ＭＳ Ｐゴシック" charset="0"/>
                <a:cs typeface="Gill Sans" charset="0"/>
                <a:sym typeface="Gill Sans" charset="0"/>
              </a:rPr>
              <a:t>, 2012</a:t>
            </a:r>
            <a:r>
              <a:rPr lang="en-US" sz="2000" dirty="0" smtClean="0">
                <a:solidFill>
                  <a:srgbClr val="4D4D4D"/>
                </a:solidFill>
                <a:latin typeface="Gill Sans" charset="0"/>
                <a:ea typeface="ＭＳ Ｐゴシック" charset="0"/>
                <a:cs typeface="Gill Sans" charset="0"/>
                <a:sym typeface="Gill Sans" charset="0"/>
              </a:rPr>
              <a:t>)</a:t>
            </a:r>
          </a:p>
        </p:txBody>
      </p:sp>
    </p:spTree>
    <p:extLst>
      <p:ext uri="{BB962C8B-B14F-4D97-AF65-F5344CB8AC3E}">
        <p14:creationId xmlns:p14="http://schemas.microsoft.com/office/powerpoint/2010/main" val="3907865749"/>
      </p:ext>
    </p:extLst>
  </p:cSld>
  <p:clrMapOvr>
    <a:masterClrMapping/>
  </p:clrMapOvr>
  <mc:AlternateContent xmlns:mc="http://schemas.openxmlformats.org/markup-compatibility/2006" xmlns:p14="http://schemas.microsoft.com/office/powerpoint/2010/main">
    <mc:Choice Requires="p14">
      <p:transition spd="med">
        <p14:prism dir="d"/>
      </p:transition>
    </mc:Choice>
    <mc:Fallback xmlns="">
      <p:transition xmlns:p14="http://schemas.microsoft.com/office/powerpoint/2010/main" spd="med">
        <p:fade/>
      </p:transition>
    </mc:Fallback>
  </mc:AlternateContent>
</p:sld>
</file>

<file path=ppt/theme/theme1.xml><?xml version="1.0" encoding="utf-8"?>
<a:theme xmlns:a="http://schemas.openxmlformats.org/drawingml/2006/main" name="Title &amp; Subtitle">
  <a:themeElements>
    <a:clrScheme name="">
      <a:dk1>
        <a:srgbClr val="414141"/>
      </a:dk1>
      <a:lt1>
        <a:srgbClr val="FFFFFF"/>
      </a:lt1>
      <a:dk2>
        <a:srgbClr val="000000"/>
      </a:dk2>
      <a:lt2>
        <a:srgbClr val="000000"/>
      </a:lt2>
      <a:accent1>
        <a:srgbClr val="6C7472"/>
      </a:accent1>
      <a:accent2>
        <a:srgbClr val="333399"/>
      </a:accent2>
      <a:accent3>
        <a:srgbClr val="FFFFFF"/>
      </a:accent3>
      <a:accent4>
        <a:srgbClr val="363636"/>
      </a:accent4>
      <a:accent5>
        <a:srgbClr val="BABCBC"/>
      </a:accent5>
      <a:accent6>
        <a:srgbClr val="2D2D8A"/>
      </a:accent6>
      <a:hlink>
        <a:srgbClr val="009999"/>
      </a:hlink>
      <a:folHlink>
        <a:srgbClr val="99CC00"/>
      </a:folHlink>
    </a:clrScheme>
    <a:fontScheme name="Title &amp; Subtitle">
      <a:majorFont>
        <a:latin typeface="Gill Sans Light"/>
        <a:ea typeface="ヒラギノ角ゴ ProN W3"/>
        <a:cs typeface="ヒラギノ角ゴ ProN W3"/>
      </a:majorFont>
      <a:minorFont>
        <a:latin typeface="Gill Sans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C7472"/>
        </a:solid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414141"/>
            </a:solidFill>
            <a:effectLst/>
            <a:latin typeface="Gill Sans Light" charset="0"/>
            <a:ea typeface="ヒラギノ角ゴ ProN W3" charset="0"/>
            <a:cs typeface="ヒラギノ角ゴ ProN W3" charset="0"/>
            <a:sym typeface="Gill Sans Light" charset="0"/>
          </a:defRPr>
        </a:defPPr>
      </a:lstStyle>
    </a:spDef>
    <a:lnDef>
      <a:spPr bwMode="auto">
        <a:xfrm>
          <a:off x="0" y="0"/>
          <a:ext cx="1" cy="1"/>
        </a:xfrm>
        <a:custGeom>
          <a:avLst/>
          <a:gdLst/>
          <a:ahLst/>
          <a:cxnLst/>
          <a:rect l="0" t="0" r="0" b="0"/>
          <a:pathLst/>
        </a:custGeom>
        <a:solidFill>
          <a:srgbClr val="6C7472"/>
        </a:solid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414141"/>
            </a:solidFill>
            <a:effectLst/>
            <a:latin typeface="Gill Sans Light" charset="0"/>
            <a:ea typeface="ヒラギノ角ゴ ProN W3" charset="0"/>
            <a:cs typeface="ヒラギノ角ゴ ProN W3" charset="0"/>
            <a:sym typeface="Gill Sans Light"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452</TotalTime>
  <Pages>0</Pages>
  <Words>3238</Words>
  <Characters>0</Characters>
  <Application>Microsoft Macintosh PowerPoint</Application>
  <PresentationFormat>Custom</PresentationFormat>
  <Lines>0</Lines>
  <Paragraphs>529</Paragraphs>
  <Slides>52</Slides>
  <Notes>8</Notes>
  <HiddenSlides>0</HiddenSlides>
  <MMClips>1</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52</vt:i4>
      </vt:variant>
    </vt:vector>
  </HeadingPairs>
  <TitlesOfParts>
    <vt:vector size="55" baseType="lpstr">
      <vt:lpstr>Title &amp; Subtitle</vt:lpstr>
      <vt:lpstr>Equation</vt:lpstr>
      <vt:lpstr>Plot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Source:  Maria Valdivieso, Reading University</vt:lpstr>
      <vt:lpstr>PowerPoint Presentation</vt:lpstr>
      <vt:lpstr>PowerPoint Presentation</vt:lpstr>
      <vt:lpstr>PowerPoint Presentation</vt:lpstr>
      <vt:lpstr>PowerPoint Presentation</vt:lpstr>
      <vt:lpstr>PowerPoint Presentation</vt:lpstr>
      <vt:lpstr>PowerPoint Presentation</vt:lpstr>
      <vt:lpstr>Source:  Maria Valdivieso, Reading University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Francesca Cecinati</dc:creator>
  <cp:lastModifiedBy>Pierre-Philippe  Mathieu</cp:lastModifiedBy>
  <cp:revision>128</cp:revision>
  <dcterms:modified xsi:type="dcterms:W3CDTF">2014-05-05T12:35:34Z</dcterms:modified>
</cp:coreProperties>
</file>