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7" d="100"/>
          <a:sy n="37" d="100"/>
        </p:scale>
        <p:origin x="-1651" y="-365"/>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5C0CA6-2604-054F-B881-403D65A0527D}" type="doc">
      <dgm:prSet loTypeId="urn:microsoft.com/office/officeart/2005/8/layout/cycle1" loCatId="" qsTypeId="urn:microsoft.com/office/officeart/2005/8/quickstyle/simple4" qsCatId="simple" csTypeId="urn:microsoft.com/office/officeart/2005/8/colors/accent1_2" csCatId="accent1" phldr="1"/>
      <dgm:spPr/>
      <dgm:t>
        <a:bodyPr/>
        <a:lstStyle/>
        <a:p>
          <a:endParaRPr lang="en-US"/>
        </a:p>
      </dgm:t>
    </dgm:pt>
    <dgm:pt modelId="{B79DA9FB-B635-E34F-86A6-68615CD0F2BA}">
      <dgm:prSet phldrT="[Text]"/>
      <dgm:spPr>
        <a:xfrm>
          <a:off x="4830469" y="129598"/>
          <a:ext cx="2051372" cy="2051372"/>
        </a:xfrm>
        <a:noFill/>
        <a:ln>
          <a:noFill/>
        </a:ln>
        <a:effectLst/>
      </dgm:spPr>
      <dgm:t>
        <a:bodyPr/>
        <a:lstStyle/>
        <a:p>
          <a:r>
            <a:rPr lang="en-US" smtClean="0">
              <a:solidFill>
                <a:srgbClr val="000000">
                  <a:hueOff val="0"/>
                  <a:satOff val="0"/>
                  <a:lumOff val="0"/>
                  <a:alphaOff val="0"/>
                </a:srgbClr>
              </a:solidFill>
              <a:latin typeface="Arial"/>
              <a:ea typeface="+mn-ea"/>
              <a:cs typeface="+mn-cs"/>
            </a:rPr>
            <a:t>CEOS ECV Inventory</a:t>
          </a:r>
          <a:endParaRPr lang="en-US" dirty="0">
            <a:solidFill>
              <a:srgbClr val="000000">
                <a:hueOff val="0"/>
                <a:satOff val="0"/>
                <a:lumOff val="0"/>
                <a:alphaOff val="0"/>
              </a:srgbClr>
            </a:solidFill>
            <a:latin typeface="Arial"/>
            <a:ea typeface="+mn-ea"/>
            <a:cs typeface="+mn-cs"/>
          </a:endParaRPr>
        </a:p>
      </dgm:t>
    </dgm:pt>
    <dgm:pt modelId="{552CB162-2DAF-874A-B41B-E747633C7EB2}" type="parTrans" cxnId="{BC3C0EC5-9C85-AA42-9296-93ED3CB1E6EB}">
      <dgm:prSet/>
      <dgm:spPr/>
      <dgm:t>
        <a:bodyPr/>
        <a:lstStyle/>
        <a:p>
          <a:endParaRPr lang="en-US"/>
        </a:p>
      </dgm:t>
    </dgm:pt>
    <dgm:pt modelId="{49BC2B89-B246-EA41-9109-9664F29D7F4F}" type="sibTrans" cxnId="{BC3C0EC5-9C85-AA42-9296-93ED3CB1E6EB}">
      <dgm:prSet/>
      <dgm:spPr>
        <a:xfrm>
          <a:off x="1218799" y="639"/>
          <a:ext cx="5792001" cy="5792001"/>
        </a:xfrm>
        <a:solidFill>
          <a:srgbClr val="333399"/>
        </a:solidFill>
        <a:ln>
          <a:noFill/>
        </a:ln>
        <a:effectLst>
          <a:outerShdw blurRad="40000" dist="23000" dir="5400000" rotWithShape="0">
            <a:srgbClr val="000000">
              <a:alpha val="35000"/>
            </a:srgbClr>
          </a:outerShdw>
        </a:effectLst>
      </dgm:spPr>
      <dgm:t>
        <a:bodyPr/>
        <a:lstStyle/>
        <a:p>
          <a:endParaRPr lang="en-US"/>
        </a:p>
      </dgm:t>
    </dgm:pt>
    <dgm:pt modelId="{E2C7B313-FF2A-EF4A-8A88-7916812C9956}">
      <dgm:prSet phldrT="[Text]"/>
      <dgm:spPr>
        <a:xfrm>
          <a:off x="4830469" y="3612309"/>
          <a:ext cx="2051372" cy="2051372"/>
        </a:xfrm>
        <a:noFill/>
        <a:ln>
          <a:noFill/>
        </a:ln>
        <a:effectLst/>
      </dgm:spPr>
      <dgm:t>
        <a:bodyPr/>
        <a:lstStyle/>
        <a:p>
          <a:r>
            <a:rPr lang="en-US" dirty="0" smtClean="0">
              <a:solidFill>
                <a:schemeClr val="tx1"/>
              </a:solidFill>
              <a:latin typeface="Arial"/>
              <a:ea typeface="+mn-ea"/>
              <a:cs typeface="+mn-cs"/>
            </a:rPr>
            <a:t>Architecture</a:t>
          </a:r>
          <a:endParaRPr lang="en-US" dirty="0">
            <a:solidFill>
              <a:schemeClr val="tx1"/>
            </a:solidFill>
            <a:latin typeface="Arial"/>
            <a:ea typeface="+mn-ea"/>
            <a:cs typeface="+mn-cs"/>
          </a:endParaRPr>
        </a:p>
      </dgm:t>
    </dgm:pt>
    <dgm:pt modelId="{B2A02F98-1DB8-D447-8FDF-C803C6BD3EEA}" type="parTrans" cxnId="{2687673A-096E-FA4C-B7E4-CCE2FAB9560A}">
      <dgm:prSet/>
      <dgm:spPr/>
      <dgm:t>
        <a:bodyPr/>
        <a:lstStyle/>
        <a:p>
          <a:endParaRPr lang="en-US"/>
        </a:p>
      </dgm:t>
    </dgm:pt>
    <dgm:pt modelId="{FA13B08E-10D5-364E-830F-5B60281BC7F3}" type="sibTrans" cxnId="{2687673A-096E-FA4C-B7E4-CCE2FAB9560A}">
      <dgm:prSet/>
      <dgm:spPr>
        <a:xfrm>
          <a:off x="1279455" y="-16936"/>
          <a:ext cx="5792001" cy="5792001"/>
        </a:xfrm>
        <a:solidFill>
          <a:srgbClr val="333399"/>
        </a:solidFill>
        <a:ln>
          <a:noFill/>
        </a:ln>
        <a:effectLst>
          <a:outerShdw blurRad="40000" dist="23000" dir="5400000" rotWithShape="0">
            <a:srgbClr val="000000">
              <a:alpha val="35000"/>
            </a:srgbClr>
          </a:outerShdw>
        </a:effectLst>
      </dgm:spPr>
      <dgm:t>
        <a:bodyPr/>
        <a:lstStyle/>
        <a:p>
          <a:endParaRPr lang="en-US"/>
        </a:p>
      </dgm:t>
    </dgm:pt>
    <dgm:pt modelId="{5ED73F3B-50FD-7246-A469-1BBCE271FDEE}">
      <dgm:prSet phldrT="[Text]"/>
      <dgm:spPr>
        <a:xfrm>
          <a:off x="1292051" y="3500916"/>
          <a:ext cx="2051372" cy="2051372"/>
        </a:xfrm>
        <a:noFill/>
        <a:ln>
          <a:noFill/>
        </a:ln>
        <a:effectLst/>
      </dgm:spPr>
      <dgm:t>
        <a:bodyPr/>
        <a:lstStyle/>
        <a:p>
          <a:r>
            <a:rPr lang="en-US" dirty="0" smtClean="0">
              <a:solidFill>
                <a:srgbClr val="000000">
                  <a:hueOff val="0"/>
                  <a:satOff val="0"/>
                  <a:lumOff val="0"/>
                  <a:alphaOff val="0"/>
                </a:srgbClr>
              </a:solidFill>
              <a:latin typeface="Arial"/>
              <a:ea typeface="+mn-ea"/>
              <a:cs typeface="+mn-cs"/>
            </a:rPr>
            <a:t>ECV Assessments</a:t>
          </a:r>
          <a:endParaRPr lang="en-US" dirty="0">
            <a:solidFill>
              <a:srgbClr val="000000">
                <a:hueOff val="0"/>
                <a:satOff val="0"/>
                <a:lumOff val="0"/>
                <a:alphaOff val="0"/>
              </a:srgbClr>
            </a:solidFill>
            <a:latin typeface="Arial"/>
            <a:ea typeface="+mn-ea"/>
            <a:cs typeface="+mn-cs"/>
          </a:endParaRPr>
        </a:p>
      </dgm:t>
    </dgm:pt>
    <dgm:pt modelId="{9E6E9639-E943-DE4D-A2F2-ADE192F57F2E}" type="parTrans" cxnId="{1FA3D9F6-8514-3149-8536-D9BD6143B4AC}">
      <dgm:prSet/>
      <dgm:spPr/>
      <dgm:t>
        <a:bodyPr/>
        <a:lstStyle/>
        <a:p>
          <a:endParaRPr lang="en-US"/>
        </a:p>
      </dgm:t>
    </dgm:pt>
    <dgm:pt modelId="{46826CA8-97BC-B04D-AC12-128384DAFC0E}" type="sibTrans" cxnId="{1FA3D9F6-8514-3149-8536-D9BD6143B4AC}">
      <dgm:prSet/>
      <dgm:spPr>
        <a:xfrm>
          <a:off x="1238303" y="-67046"/>
          <a:ext cx="5792001" cy="5792001"/>
        </a:xfrm>
        <a:solidFill>
          <a:srgbClr val="333399"/>
        </a:solidFill>
        <a:ln>
          <a:noFill/>
        </a:ln>
        <a:effectLst>
          <a:outerShdw blurRad="40000" dist="23000" dir="5400000" rotWithShape="0">
            <a:srgbClr val="000000">
              <a:alpha val="35000"/>
            </a:srgbClr>
          </a:outerShdw>
        </a:effectLst>
      </dgm:spPr>
      <dgm:t>
        <a:bodyPr/>
        <a:lstStyle/>
        <a:p>
          <a:endParaRPr lang="en-US"/>
        </a:p>
      </dgm:t>
    </dgm:pt>
    <dgm:pt modelId="{10452CAF-593F-DA4F-8A5A-A2380C4C4E5C}">
      <dgm:prSet phldrT="[Text]"/>
      <dgm:spPr>
        <a:xfrm>
          <a:off x="1347758" y="129598"/>
          <a:ext cx="2051372" cy="2051372"/>
        </a:xfrm>
        <a:noFill/>
        <a:ln>
          <a:noFill/>
        </a:ln>
        <a:effectLst/>
      </dgm:spPr>
      <dgm:t>
        <a:bodyPr/>
        <a:lstStyle/>
        <a:p>
          <a:r>
            <a:rPr lang="en-US" dirty="0" smtClean="0">
              <a:solidFill>
                <a:srgbClr val="000000">
                  <a:hueOff val="0"/>
                  <a:satOff val="0"/>
                  <a:lumOff val="0"/>
                  <a:alphaOff val="0"/>
                </a:srgbClr>
              </a:solidFill>
              <a:latin typeface="Arial"/>
              <a:ea typeface="+mn-ea"/>
              <a:cs typeface="+mn-cs"/>
            </a:rPr>
            <a:t>Stewardship &amp; Maturity Index</a:t>
          </a:r>
          <a:endParaRPr lang="en-US" dirty="0">
            <a:solidFill>
              <a:srgbClr val="000000">
                <a:hueOff val="0"/>
                <a:satOff val="0"/>
                <a:lumOff val="0"/>
                <a:alphaOff val="0"/>
              </a:srgbClr>
            </a:solidFill>
            <a:latin typeface="Arial"/>
            <a:ea typeface="+mn-ea"/>
            <a:cs typeface="+mn-cs"/>
          </a:endParaRPr>
        </a:p>
      </dgm:t>
    </dgm:pt>
    <dgm:pt modelId="{29D276FF-577E-9340-9341-E6DC4330440B}" type="parTrans" cxnId="{913EB234-48E2-C84E-944D-C36CEA8A5FDF}">
      <dgm:prSet/>
      <dgm:spPr/>
      <dgm:t>
        <a:bodyPr/>
        <a:lstStyle/>
        <a:p>
          <a:endParaRPr lang="en-US"/>
        </a:p>
      </dgm:t>
    </dgm:pt>
    <dgm:pt modelId="{94DBE24B-EAFE-5043-94E5-FA8FA200D0CC}" type="sibTrans" cxnId="{913EB234-48E2-C84E-944D-C36CEA8A5FDF}">
      <dgm:prSet/>
      <dgm:spPr>
        <a:xfrm>
          <a:off x="1218799" y="-58497"/>
          <a:ext cx="5792001" cy="5792001"/>
        </a:xfrm>
        <a:solidFill>
          <a:srgbClr val="333399"/>
        </a:solidFill>
        <a:ln>
          <a:noFill/>
        </a:ln>
        <a:effectLst>
          <a:outerShdw blurRad="40000" dist="23000" dir="5400000" rotWithShape="0">
            <a:srgbClr val="000000">
              <a:alpha val="35000"/>
            </a:srgbClr>
          </a:outerShdw>
        </a:effectLst>
      </dgm:spPr>
      <dgm:t>
        <a:bodyPr/>
        <a:lstStyle/>
        <a:p>
          <a:endParaRPr lang="en-US"/>
        </a:p>
      </dgm:t>
    </dgm:pt>
    <dgm:pt modelId="{1175232F-A3D6-F94F-AEBC-D89E03DEBC31}" type="pres">
      <dgm:prSet presAssocID="{0E5C0CA6-2604-054F-B881-403D65A0527D}" presName="cycle" presStyleCnt="0">
        <dgm:presLayoutVars>
          <dgm:dir/>
          <dgm:resizeHandles val="exact"/>
        </dgm:presLayoutVars>
      </dgm:prSet>
      <dgm:spPr/>
      <dgm:t>
        <a:bodyPr/>
        <a:lstStyle/>
        <a:p>
          <a:endParaRPr lang="en-US"/>
        </a:p>
      </dgm:t>
    </dgm:pt>
    <dgm:pt modelId="{245D103A-43BB-7D4C-9F39-B62B944EF305}" type="pres">
      <dgm:prSet presAssocID="{B79DA9FB-B635-E34F-86A6-68615CD0F2BA}" presName="dummy" presStyleCnt="0"/>
      <dgm:spPr/>
    </dgm:pt>
    <dgm:pt modelId="{D74F7E72-F0FD-8849-8044-C721D96E0844}" type="pres">
      <dgm:prSet presAssocID="{B79DA9FB-B635-E34F-86A6-68615CD0F2BA}" presName="node" presStyleLbl="revTx" presStyleIdx="0" presStyleCnt="4">
        <dgm:presLayoutVars>
          <dgm:bulletEnabled val="1"/>
        </dgm:presLayoutVars>
      </dgm:prSet>
      <dgm:spPr>
        <a:prstGeom prst="rect">
          <a:avLst/>
        </a:prstGeom>
      </dgm:spPr>
      <dgm:t>
        <a:bodyPr/>
        <a:lstStyle/>
        <a:p>
          <a:endParaRPr lang="en-US"/>
        </a:p>
      </dgm:t>
    </dgm:pt>
    <dgm:pt modelId="{071209F2-7290-6141-9504-B4550094A8FB}" type="pres">
      <dgm:prSet presAssocID="{49BC2B89-B246-EA41-9109-9664F29D7F4F}" presName="sibTrans" presStyleLbl="node1" presStyleIdx="0" presStyleCnt="4"/>
      <dgm:spPr>
        <a:prstGeom prst="circularArrow">
          <a:avLst>
            <a:gd name="adj1" fmla="val 6906"/>
            <a:gd name="adj2" fmla="val 465695"/>
            <a:gd name="adj3" fmla="val 547972"/>
            <a:gd name="adj4" fmla="val 20586333"/>
            <a:gd name="adj5" fmla="val 8057"/>
          </a:avLst>
        </a:prstGeom>
      </dgm:spPr>
      <dgm:t>
        <a:bodyPr/>
        <a:lstStyle/>
        <a:p>
          <a:endParaRPr lang="en-US"/>
        </a:p>
      </dgm:t>
    </dgm:pt>
    <dgm:pt modelId="{B015DCE8-2186-0C47-8464-750E16CCDE88}" type="pres">
      <dgm:prSet presAssocID="{E2C7B313-FF2A-EF4A-8A88-7916812C9956}" presName="dummy" presStyleCnt="0"/>
      <dgm:spPr/>
    </dgm:pt>
    <dgm:pt modelId="{1A662AE3-A963-5B4E-AD1E-CD11E9B6271A}" type="pres">
      <dgm:prSet presAssocID="{E2C7B313-FF2A-EF4A-8A88-7916812C9956}" presName="node" presStyleLbl="revTx" presStyleIdx="1" presStyleCnt="4">
        <dgm:presLayoutVars>
          <dgm:bulletEnabled val="1"/>
        </dgm:presLayoutVars>
      </dgm:prSet>
      <dgm:spPr>
        <a:prstGeom prst="rect">
          <a:avLst/>
        </a:prstGeom>
      </dgm:spPr>
      <dgm:t>
        <a:bodyPr/>
        <a:lstStyle/>
        <a:p>
          <a:endParaRPr lang="en-US"/>
        </a:p>
      </dgm:t>
    </dgm:pt>
    <dgm:pt modelId="{241F3594-1DB6-164C-ACAC-EEDDEF88B3BB}" type="pres">
      <dgm:prSet presAssocID="{FA13B08E-10D5-364E-830F-5B60281BC7F3}" presName="sibTrans" presStyleLbl="node1" presStyleIdx="1" presStyleCnt="4"/>
      <dgm:spPr>
        <a:prstGeom prst="circularArrow">
          <a:avLst>
            <a:gd name="adj1" fmla="val 6906"/>
            <a:gd name="adj2" fmla="val 465695"/>
            <a:gd name="adj3" fmla="val 6119101"/>
            <a:gd name="adj4" fmla="val 4474491"/>
            <a:gd name="adj5" fmla="val 8057"/>
          </a:avLst>
        </a:prstGeom>
      </dgm:spPr>
      <dgm:t>
        <a:bodyPr/>
        <a:lstStyle/>
        <a:p>
          <a:endParaRPr lang="en-US"/>
        </a:p>
      </dgm:t>
    </dgm:pt>
    <dgm:pt modelId="{B9A01B3B-D566-D843-A601-2D8745000DF9}" type="pres">
      <dgm:prSet presAssocID="{5ED73F3B-50FD-7246-A469-1BBCE271FDEE}" presName="dummy" presStyleCnt="0"/>
      <dgm:spPr/>
    </dgm:pt>
    <dgm:pt modelId="{1F15B2D8-CBB0-0145-A1B8-E6F6BE971529}" type="pres">
      <dgm:prSet presAssocID="{5ED73F3B-50FD-7246-A469-1BBCE271FDEE}" presName="node" presStyleLbl="revTx" presStyleIdx="2" presStyleCnt="4" custRadScaleRad="98518" custRadScaleInc="9305">
        <dgm:presLayoutVars>
          <dgm:bulletEnabled val="1"/>
        </dgm:presLayoutVars>
      </dgm:prSet>
      <dgm:spPr>
        <a:prstGeom prst="rect">
          <a:avLst/>
        </a:prstGeom>
      </dgm:spPr>
      <dgm:t>
        <a:bodyPr/>
        <a:lstStyle/>
        <a:p>
          <a:endParaRPr lang="en-US"/>
        </a:p>
      </dgm:t>
    </dgm:pt>
    <dgm:pt modelId="{BD261BBB-B6D4-5E44-948C-2A2B34997C41}" type="pres">
      <dgm:prSet presAssocID="{46826CA8-97BC-B04D-AC12-128384DAFC0E}" presName="sibTrans" presStyleLbl="node1" presStyleIdx="2" presStyleCnt="4"/>
      <dgm:spPr>
        <a:prstGeom prst="circularArrow">
          <a:avLst>
            <a:gd name="adj1" fmla="val 6906"/>
            <a:gd name="adj2" fmla="val 465695"/>
            <a:gd name="adj3" fmla="val 11249637"/>
            <a:gd name="adj4" fmla="val 9849922"/>
            <a:gd name="adj5" fmla="val 8057"/>
          </a:avLst>
        </a:prstGeom>
      </dgm:spPr>
      <dgm:t>
        <a:bodyPr/>
        <a:lstStyle/>
        <a:p>
          <a:endParaRPr lang="en-US"/>
        </a:p>
      </dgm:t>
    </dgm:pt>
    <dgm:pt modelId="{2CB39A90-BFCA-DE41-BE89-ED9167A9567E}" type="pres">
      <dgm:prSet presAssocID="{10452CAF-593F-DA4F-8A5A-A2380C4C4E5C}" presName="dummy" presStyleCnt="0"/>
      <dgm:spPr/>
    </dgm:pt>
    <dgm:pt modelId="{B9B5FCFE-5934-BE47-A670-8A8095B372C9}" type="pres">
      <dgm:prSet presAssocID="{10452CAF-593F-DA4F-8A5A-A2380C4C4E5C}" presName="node" presStyleLbl="revTx" presStyleIdx="3" presStyleCnt="4">
        <dgm:presLayoutVars>
          <dgm:bulletEnabled val="1"/>
        </dgm:presLayoutVars>
      </dgm:prSet>
      <dgm:spPr>
        <a:prstGeom prst="rect">
          <a:avLst/>
        </a:prstGeom>
      </dgm:spPr>
      <dgm:t>
        <a:bodyPr/>
        <a:lstStyle/>
        <a:p>
          <a:endParaRPr lang="en-US"/>
        </a:p>
      </dgm:t>
    </dgm:pt>
    <dgm:pt modelId="{A794E433-BFEF-464D-9E12-10D8C84B41F5}" type="pres">
      <dgm:prSet presAssocID="{94DBE24B-EAFE-5043-94E5-FA8FA200D0CC}" presName="sibTrans" presStyleLbl="node1" presStyleIdx="3" presStyleCnt="4" custLinFactNeighborY="-1021"/>
      <dgm:spPr>
        <a:prstGeom prst="circularArrow">
          <a:avLst>
            <a:gd name="adj1" fmla="val 6906"/>
            <a:gd name="adj2" fmla="val 465695"/>
            <a:gd name="adj3" fmla="val 16747972"/>
            <a:gd name="adj4" fmla="val 15186333"/>
            <a:gd name="adj5" fmla="val 8057"/>
          </a:avLst>
        </a:prstGeom>
      </dgm:spPr>
      <dgm:t>
        <a:bodyPr/>
        <a:lstStyle/>
        <a:p>
          <a:endParaRPr lang="en-US"/>
        </a:p>
      </dgm:t>
    </dgm:pt>
  </dgm:ptLst>
  <dgm:cxnLst>
    <dgm:cxn modelId="{1FA3D9F6-8514-3149-8536-D9BD6143B4AC}" srcId="{0E5C0CA6-2604-054F-B881-403D65A0527D}" destId="{5ED73F3B-50FD-7246-A469-1BBCE271FDEE}" srcOrd="2" destOrd="0" parTransId="{9E6E9639-E943-DE4D-A2F2-ADE192F57F2E}" sibTransId="{46826CA8-97BC-B04D-AC12-128384DAFC0E}"/>
    <dgm:cxn modelId="{F6A62EC1-32E0-4A6F-9F56-1EF6A6882F16}" type="presOf" srcId="{10452CAF-593F-DA4F-8A5A-A2380C4C4E5C}" destId="{B9B5FCFE-5934-BE47-A670-8A8095B372C9}" srcOrd="0" destOrd="0" presId="urn:microsoft.com/office/officeart/2005/8/layout/cycle1"/>
    <dgm:cxn modelId="{2687673A-096E-FA4C-B7E4-CCE2FAB9560A}" srcId="{0E5C0CA6-2604-054F-B881-403D65A0527D}" destId="{E2C7B313-FF2A-EF4A-8A88-7916812C9956}" srcOrd="1" destOrd="0" parTransId="{B2A02F98-1DB8-D447-8FDF-C803C6BD3EEA}" sibTransId="{FA13B08E-10D5-364E-830F-5B60281BC7F3}"/>
    <dgm:cxn modelId="{DD23A1E9-A6F9-4AE0-9B14-0E52903E8819}" type="presOf" srcId="{5ED73F3B-50FD-7246-A469-1BBCE271FDEE}" destId="{1F15B2D8-CBB0-0145-A1B8-E6F6BE971529}" srcOrd="0" destOrd="0" presId="urn:microsoft.com/office/officeart/2005/8/layout/cycle1"/>
    <dgm:cxn modelId="{03F63B45-1D56-4B09-A9F4-4F2D0792D3FF}" type="presOf" srcId="{FA13B08E-10D5-364E-830F-5B60281BC7F3}" destId="{241F3594-1DB6-164C-ACAC-EEDDEF88B3BB}" srcOrd="0" destOrd="0" presId="urn:microsoft.com/office/officeart/2005/8/layout/cycle1"/>
    <dgm:cxn modelId="{BC3C0EC5-9C85-AA42-9296-93ED3CB1E6EB}" srcId="{0E5C0CA6-2604-054F-B881-403D65A0527D}" destId="{B79DA9FB-B635-E34F-86A6-68615CD0F2BA}" srcOrd="0" destOrd="0" parTransId="{552CB162-2DAF-874A-B41B-E747633C7EB2}" sibTransId="{49BC2B89-B246-EA41-9109-9664F29D7F4F}"/>
    <dgm:cxn modelId="{497BD316-C23E-41BB-91A0-21B5780D5147}" type="presOf" srcId="{B79DA9FB-B635-E34F-86A6-68615CD0F2BA}" destId="{D74F7E72-F0FD-8849-8044-C721D96E0844}" srcOrd="0" destOrd="0" presId="urn:microsoft.com/office/officeart/2005/8/layout/cycle1"/>
    <dgm:cxn modelId="{08CD27A4-0540-4F9D-AA5D-3454FD1BA8BE}" type="presOf" srcId="{E2C7B313-FF2A-EF4A-8A88-7916812C9956}" destId="{1A662AE3-A963-5B4E-AD1E-CD11E9B6271A}" srcOrd="0" destOrd="0" presId="urn:microsoft.com/office/officeart/2005/8/layout/cycle1"/>
    <dgm:cxn modelId="{2DCB6170-6A69-4A1F-A547-9DA6616A9C3A}" type="presOf" srcId="{94DBE24B-EAFE-5043-94E5-FA8FA200D0CC}" destId="{A794E433-BFEF-464D-9E12-10D8C84B41F5}" srcOrd="0" destOrd="0" presId="urn:microsoft.com/office/officeart/2005/8/layout/cycle1"/>
    <dgm:cxn modelId="{913EB234-48E2-C84E-944D-C36CEA8A5FDF}" srcId="{0E5C0CA6-2604-054F-B881-403D65A0527D}" destId="{10452CAF-593F-DA4F-8A5A-A2380C4C4E5C}" srcOrd="3" destOrd="0" parTransId="{29D276FF-577E-9340-9341-E6DC4330440B}" sibTransId="{94DBE24B-EAFE-5043-94E5-FA8FA200D0CC}"/>
    <dgm:cxn modelId="{B0082061-9B1E-41CE-8B83-2275A9B03CBA}" type="presOf" srcId="{49BC2B89-B246-EA41-9109-9664F29D7F4F}" destId="{071209F2-7290-6141-9504-B4550094A8FB}" srcOrd="0" destOrd="0" presId="urn:microsoft.com/office/officeart/2005/8/layout/cycle1"/>
    <dgm:cxn modelId="{A32276EF-BFD9-413A-AAB8-5BDD8A1884BA}" type="presOf" srcId="{46826CA8-97BC-B04D-AC12-128384DAFC0E}" destId="{BD261BBB-B6D4-5E44-948C-2A2B34997C41}" srcOrd="0" destOrd="0" presId="urn:microsoft.com/office/officeart/2005/8/layout/cycle1"/>
    <dgm:cxn modelId="{A2865415-668C-47C8-8EFD-175330B2DFE7}" type="presOf" srcId="{0E5C0CA6-2604-054F-B881-403D65A0527D}" destId="{1175232F-A3D6-F94F-AEBC-D89E03DEBC31}" srcOrd="0" destOrd="0" presId="urn:microsoft.com/office/officeart/2005/8/layout/cycle1"/>
    <dgm:cxn modelId="{5844D677-ACA4-4528-A77B-D30F366F0A5B}" type="presParOf" srcId="{1175232F-A3D6-F94F-AEBC-D89E03DEBC31}" destId="{245D103A-43BB-7D4C-9F39-B62B944EF305}" srcOrd="0" destOrd="0" presId="urn:microsoft.com/office/officeart/2005/8/layout/cycle1"/>
    <dgm:cxn modelId="{2CE85A1A-CA3D-4FDA-87B2-0A1DC9F921C2}" type="presParOf" srcId="{1175232F-A3D6-F94F-AEBC-D89E03DEBC31}" destId="{D74F7E72-F0FD-8849-8044-C721D96E0844}" srcOrd="1" destOrd="0" presId="urn:microsoft.com/office/officeart/2005/8/layout/cycle1"/>
    <dgm:cxn modelId="{5B407B40-D2F1-4903-A951-8AC0571B8800}" type="presParOf" srcId="{1175232F-A3D6-F94F-AEBC-D89E03DEBC31}" destId="{071209F2-7290-6141-9504-B4550094A8FB}" srcOrd="2" destOrd="0" presId="urn:microsoft.com/office/officeart/2005/8/layout/cycle1"/>
    <dgm:cxn modelId="{1F699D49-9B53-4F05-855C-47EA7AA58BFF}" type="presParOf" srcId="{1175232F-A3D6-F94F-AEBC-D89E03DEBC31}" destId="{B015DCE8-2186-0C47-8464-750E16CCDE88}" srcOrd="3" destOrd="0" presId="urn:microsoft.com/office/officeart/2005/8/layout/cycle1"/>
    <dgm:cxn modelId="{64F7715C-50A2-4E82-A041-E8B2ADB32C4F}" type="presParOf" srcId="{1175232F-A3D6-F94F-AEBC-D89E03DEBC31}" destId="{1A662AE3-A963-5B4E-AD1E-CD11E9B6271A}" srcOrd="4" destOrd="0" presId="urn:microsoft.com/office/officeart/2005/8/layout/cycle1"/>
    <dgm:cxn modelId="{53B7361E-84D2-40DC-80B3-B0183218ADA6}" type="presParOf" srcId="{1175232F-A3D6-F94F-AEBC-D89E03DEBC31}" destId="{241F3594-1DB6-164C-ACAC-EEDDEF88B3BB}" srcOrd="5" destOrd="0" presId="urn:microsoft.com/office/officeart/2005/8/layout/cycle1"/>
    <dgm:cxn modelId="{3A3986A3-D271-4818-BBA1-858CDE61A861}" type="presParOf" srcId="{1175232F-A3D6-F94F-AEBC-D89E03DEBC31}" destId="{B9A01B3B-D566-D843-A601-2D8745000DF9}" srcOrd="6" destOrd="0" presId="urn:microsoft.com/office/officeart/2005/8/layout/cycle1"/>
    <dgm:cxn modelId="{6AFB44F7-B2C3-48F0-A678-5B5DA9E731A1}" type="presParOf" srcId="{1175232F-A3D6-F94F-AEBC-D89E03DEBC31}" destId="{1F15B2D8-CBB0-0145-A1B8-E6F6BE971529}" srcOrd="7" destOrd="0" presId="urn:microsoft.com/office/officeart/2005/8/layout/cycle1"/>
    <dgm:cxn modelId="{64207C9E-673C-4857-909A-B468E22A8AC9}" type="presParOf" srcId="{1175232F-A3D6-F94F-AEBC-D89E03DEBC31}" destId="{BD261BBB-B6D4-5E44-948C-2A2B34997C41}" srcOrd="8" destOrd="0" presId="urn:microsoft.com/office/officeart/2005/8/layout/cycle1"/>
    <dgm:cxn modelId="{763F9B58-5562-4352-A7F8-7A27B47425F3}" type="presParOf" srcId="{1175232F-A3D6-F94F-AEBC-D89E03DEBC31}" destId="{2CB39A90-BFCA-DE41-BE89-ED9167A9567E}" srcOrd="9" destOrd="0" presId="urn:microsoft.com/office/officeart/2005/8/layout/cycle1"/>
    <dgm:cxn modelId="{220CFD70-AA80-40B1-AACF-C2D0C9E4518D}" type="presParOf" srcId="{1175232F-A3D6-F94F-AEBC-D89E03DEBC31}" destId="{B9B5FCFE-5934-BE47-A670-8A8095B372C9}" srcOrd="10" destOrd="0" presId="urn:microsoft.com/office/officeart/2005/8/layout/cycle1"/>
    <dgm:cxn modelId="{CB01CBFB-BD4F-4200-9F75-0F4642615BAD}" type="presParOf" srcId="{1175232F-A3D6-F94F-AEBC-D89E03DEBC31}" destId="{A794E433-BFEF-464D-9E12-10D8C84B41F5}" srcOrd="11"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4F7E72-F0FD-8849-8044-C721D96E0844}">
      <dsp:nvSpPr>
        <dsp:cNvPr id="0" name=""/>
        <dsp:cNvSpPr/>
      </dsp:nvSpPr>
      <dsp:spPr>
        <a:xfrm>
          <a:off x="1861279" y="61755"/>
          <a:ext cx="970584" cy="970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smtClean="0">
              <a:solidFill>
                <a:srgbClr val="000000">
                  <a:hueOff val="0"/>
                  <a:satOff val="0"/>
                  <a:lumOff val="0"/>
                  <a:alphaOff val="0"/>
                </a:srgbClr>
              </a:solidFill>
              <a:latin typeface="Arial"/>
              <a:ea typeface="+mn-ea"/>
              <a:cs typeface="+mn-cs"/>
            </a:rPr>
            <a:t>CEOS ECV Inventory</a:t>
          </a:r>
          <a:endParaRPr lang="en-US" sz="1200" kern="1200" dirty="0">
            <a:solidFill>
              <a:srgbClr val="000000">
                <a:hueOff val="0"/>
                <a:satOff val="0"/>
                <a:lumOff val="0"/>
                <a:alphaOff val="0"/>
              </a:srgbClr>
            </a:solidFill>
            <a:latin typeface="Arial"/>
            <a:ea typeface="+mn-ea"/>
            <a:cs typeface="+mn-cs"/>
          </a:endParaRPr>
        </a:p>
      </dsp:txBody>
      <dsp:txXfrm>
        <a:off x="1861279" y="61755"/>
        <a:ext cx="970584" cy="970584"/>
      </dsp:txXfrm>
    </dsp:sp>
    <dsp:sp modelId="{071209F2-7290-6141-9504-B4550094A8FB}">
      <dsp:nvSpPr>
        <dsp:cNvPr id="0" name=""/>
        <dsp:cNvSpPr/>
      </dsp:nvSpPr>
      <dsp:spPr>
        <a:xfrm>
          <a:off x="150888" y="470"/>
          <a:ext cx="2742259" cy="2742259"/>
        </a:xfrm>
        <a:prstGeom prst="circularArrow">
          <a:avLst>
            <a:gd name="adj1" fmla="val 6906"/>
            <a:gd name="adj2" fmla="val 465695"/>
            <a:gd name="adj3" fmla="val 547972"/>
            <a:gd name="adj4" fmla="val 20586333"/>
            <a:gd name="adj5" fmla="val 8057"/>
          </a:avLst>
        </a:prstGeom>
        <a:solidFill>
          <a:srgbClr val="33339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A662AE3-A963-5B4E-AD1E-CD11E9B6271A}">
      <dsp:nvSpPr>
        <dsp:cNvPr id="0" name=""/>
        <dsp:cNvSpPr/>
      </dsp:nvSpPr>
      <dsp:spPr>
        <a:xfrm>
          <a:off x="1861279" y="1710860"/>
          <a:ext cx="970584" cy="970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tx1"/>
              </a:solidFill>
              <a:latin typeface="Arial"/>
              <a:ea typeface="+mn-ea"/>
              <a:cs typeface="+mn-cs"/>
            </a:rPr>
            <a:t>Architecture</a:t>
          </a:r>
          <a:endParaRPr lang="en-US" sz="1200" kern="1200" dirty="0">
            <a:solidFill>
              <a:schemeClr val="tx1"/>
            </a:solidFill>
            <a:latin typeface="Arial"/>
            <a:ea typeface="+mn-ea"/>
            <a:cs typeface="+mn-cs"/>
          </a:endParaRPr>
        </a:p>
      </dsp:txBody>
      <dsp:txXfrm>
        <a:off x="1861279" y="1710860"/>
        <a:ext cx="970584" cy="970584"/>
      </dsp:txXfrm>
    </dsp:sp>
    <dsp:sp modelId="{241F3594-1DB6-164C-ACAC-EEDDEF88B3BB}">
      <dsp:nvSpPr>
        <dsp:cNvPr id="0" name=""/>
        <dsp:cNvSpPr/>
      </dsp:nvSpPr>
      <dsp:spPr>
        <a:xfrm>
          <a:off x="179579" y="-7854"/>
          <a:ext cx="2742259" cy="2742259"/>
        </a:xfrm>
        <a:prstGeom prst="circularArrow">
          <a:avLst>
            <a:gd name="adj1" fmla="val 6906"/>
            <a:gd name="adj2" fmla="val 465695"/>
            <a:gd name="adj3" fmla="val 6119101"/>
            <a:gd name="adj4" fmla="val 4474491"/>
            <a:gd name="adj5" fmla="val 8057"/>
          </a:avLst>
        </a:prstGeom>
        <a:solidFill>
          <a:srgbClr val="33339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F15B2D8-CBB0-0145-A1B8-E6F6BE971529}">
      <dsp:nvSpPr>
        <dsp:cNvPr id="0" name=""/>
        <dsp:cNvSpPr/>
      </dsp:nvSpPr>
      <dsp:spPr>
        <a:xfrm>
          <a:off x="185795" y="1658115"/>
          <a:ext cx="970584" cy="970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rgbClr val="000000">
                  <a:hueOff val="0"/>
                  <a:satOff val="0"/>
                  <a:lumOff val="0"/>
                  <a:alphaOff val="0"/>
                </a:srgbClr>
              </a:solidFill>
              <a:latin typeface="Arial"/>
              <a:ea typeface="+mn-ea"/>
              <a:cs typeface="+mn-cs"/>
            </a:rPr>
            <a:t>ECV Assessments</a:t>
          </a:r>
          <a:endParaRPr lang="en-US" sz="1200" kern="1200" dirty="0">
            <a:solidFill>
              <a:srgbClr val="000000">
                <a:hueOff val="0"/>
                <a:satOff val="0"/>
                <a:lumOff val="0"/>
                <a:alphaOff val="0"/>
              </a:srgbClr>
            </a:solidFill>
            <a:latin typeface="Arial"/>
            <a:ea typeface="+mn-ea"/>
            <a:cs typeface="+mn-cs"/>
          </a:endParaRPr>
        </a:p>
      </dsp:txBody>
      <dsp:txXfrm>
        <a:off x="185795" y="1658115"/>
        <a:ext cx="970584" cy="970584"/>
      </dsp:txXfrm>
    </dsp:sp>
    <dsp:sp modelId="{BD261BBB-B6D4-5E44-948C-2A2B34997C41}">
      <dsp:nvSpPr>
        <dsp:cNvPr id="0" name=""/>
        <dsp:cNvSpPr/>
      </dsp:nvSpPr>
      <dsp:spPr>
        <a:xfrm>
          <a:off x="160125" y="-31540"/>
          <a:ext cx="2742259" cy="2742259"/>
        </a:xfrm>
        <a:prstGeom prst="circularArrow">
          <a:avLst>
            <a:gd name="adj1" fmla="val 6906"/>
            <a:gd name="adj2" fmla="val 465695"/>
            <a:gd name="adj3" fmla="val 11249637"/>
            <a:gd name="adj4" fmla="val 9849922"/>
            <a:gd name="adj5" fmla="val 8057"/>
          </a:avLst>
        </a:prstGeom>
        <a:solidFill>
          <a:srgbClr val="33339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9B5FCFE-5934-BE47-A670-8A8095B372C9}">
      <dsp:nvSpPr>
        <dsp:cNvPr id="0" name=""/>
        <dsp:cNvSpPr/>
      </dsp:nvSpPr>
      <dsp:spPr>
        <a:xfrm>
          <a:off x="212173" y="61755"/>
          <a:ext cx="970584" cy="970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solidFill>
                <a:srgbClr val="000000">
                  <a:hueOff val="0"/>
                  <a:satOff val="0"/>
                  <a:lumOff val="0"/>
                  <a:alphaOff val="0"/>
                </a:srgbClr>
              </a:solidFill>
              <a:latin typeface="Arial"/>
              <a:ea typeface="+mn-ea"/>
              <a:cs typeface="+mn-cs"/>
            </a:rPr>
            <a:t>Stewardship &amp; Maturity Index</a:t>
          </a:r>
          <a:endParaRPr lang="en-US" sz="1200" kern="1200" dirty="0">
            <a:solidFill>
              <a:srgbClr val="000000">
                <a:hueOff val="0"/>
                <a:satOff val="0"/>
                <a:lumOff val="0"/>
                <a:alphaOff val="0"/>
              </a:srgbClr>
            </a:solidFill>
            <a:latin typeface="Arial"/>
            <a:ea typeface="+mn-ea"/>
            <a:cs typeface="+mn-cs"/>
          </a:endParaRPr>
        </a:p>
      </dsp:txBody>
      <dsp:txXfrm>
        <a:off x="212173" y="61755"/>
        <a:ext cx="970584" cy="970584"/>
      </dsp:txXfrm>
    </dsp:sp>
    <dsp:sp modelId="{A794E433-BFEF-464D-9E12-10D8C84B41F5}">
      <dsp:nvSpPr>
        <dsp:cNvPr id="0" name=""/>
        <dsp:cNvSpPr/>
      </dsp:nvSpPr>
      <dsp:spPr>
        <a:xfrm>
          <a:off x="150888" y="-27528"/>
          <a:ext cx="2742259" cy="2742259"/>
        </a:xfrm>
        <a:prstGeom prst="circularArrow">
          <a:avLst>
            <a:gd name="adj1" fmla="val 6906"/>
            <a:gd name="adj2" fmla="val 465695"/>
            <a:gd name="adj3" fmla="val 16747972"/>
            <a:gd name="adj4" fmla="val 15186333"/>
            <a:gd name="adj5" fmla="val 8057"/>
          </a:avLst>
        </a:prstGeom>
        <a:solidFill>
          <a:srgbClr val="33339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69BDE8-7F63-46CA-8DAB-DE69F0D5AE60}" type="datetimeFigureOut">
              <a:rPr lang="en-US" smtClean="0"/>
              <a:t>5/3/2014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38C4E3-259C-434C-ABE9-EFFA966AC65F}" type="slidenum">
              <a:rPr lang="en-US" smtClean="0"/>
              <a:t>‹#›</a:t>
            </a:fld>
            <a:endParaRPr lang="en-US"/>
          </a:p>
        </p:txBody>
      </p:sp>
    </p:spTree>
    <p:extLst>
      <p:ext uri="{BB962C8B-B14F-4D97-AF65-F5344CB8AC3E}">
        <p14:creationId xmlns:p14="http://schemas.microsoft.com/office/powerpoint/2010/main" val="2076552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1C3E3-18D1-46E4-A241-85193776EBB2}" type="datetime1">
              <a:rPr lang="en-US" smtClean="0"/>
              <a:t>5/3/2014</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3</a:t>
            </a:r>
            <a:r>
              <a:rPr lang="en-US" baseline="30000" dirty="0" smtClean="0"/>
              <a:t>rd</a:t>
            </a:r>
            <a:r>
              <a:rPr lang="en-US" dirty="0" smtClean="0"/>
              <a:t> WCRP Data Advisory Committee</a:t>
            </a:r>
            <a:endParaRPr lang="en-US" dirty="0"/>
          </a:p>
        </p:txBody>
      </p:sp>
      <p:sp>
        <p:nvSpPr>
          <p:cNvPr id="6" name="Slide Number Placeholder 5"/>
          <p:cNvSpPr>
            <a:spLocks noGrp="1"/>
          </p:cNvSpPr>
          <p:nvPr>
            <p:ph type="sldNum" sz="quarter" idx="12"/>
          </p:nvPr>
        </p:nvSpPr>
        <p:spPr/>
        <p:txBody>
          <a:bodyPr/>
          <a:lstStyle/>
          <a:p>
            <a:fld id="{080A0885-BF04-4D33-8097-A190C688388B}" type="slidenum">
              <a:rPr lang="en-US" smtClean="0"/>
              <a:t>‹#›</a:t>
            </a:fld>
            <a:endParaRPr lang="en-US"/>
          </a:p>
        </p:txBody>
      </p:sp>
    </p:spTree>
    <p:extLst>
      <p:ext uri="{BB962C8B-B14F-4D97-AF65-F5344CB8AC3E}">
        <p14:creationId xmlns:p14="http://schemas.microsoft.com/office/powerpoint/2010/main" val="3811876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83352C-2003-4237-961A-1E2781CC1A4E}" type="datetime1">
              <a:rPr lang="en-US" smtClean="0"/>
              <a:t>5/3/2014</a:t>
            </a:fld>
            <a:endParaRPr lang="en-US"/>
          </a:p>
        </p:txBody>
      </p:sp>
      <p:sp>
        <p:nvSpPr>
          <p:cNvPr id="5" name="Footer Placeholder 4"/>
          <p:cNvSpPr>
            <a:spLocks noGrp="1"/>
          </p:cNvSpPr>
          <p:nvPr>
            <p:ph type="ftr" sz="quarter" idx="11"/>
          </p:nvPr>
        </p:nvSpPr>
        <p:spPr/>
        <p:txBody>
          <a:bodyPr/>
          <a:lstStyle/>
          <a:p>
            <a:r>
              <a:rPr lang="en-US" dirty="0" smtClean="0"/>
              <a:t>3</a:t>
            </a:r>
            <a:r>
              <a:rPr lang="en-US" baseline="30000" dirty="0" smtClean="0"/>
              <a:t>rd</a:t>
            </a:r>
            <a:r>
              <a:rPr lang="en-US" dirty="0" smtClean="0"/>
              <a:t> WCRP Data Advisory Committee</a:t>
            </a:r>
            <a:endParaRPr lang="en-US" dirty="0"/>
          </a:p>
        </p:txBody>
      </p:sp>
      <p:sp>
        <p:nvSpPr>
          <p:cNvPr id="6" name="Slide Number Placeholder 5"/>
          <p:cNvSpPr>
            <a:spLocks noGrp="1"/>
          </p:cNvSpPr>
          <p:nvPr>
            <p:ph type="sldNum" sz="quarter" idx="12"/>
          </p:nvPr>
        </p:nvSpPr>
        <p:spPr/>
        <p:txBody>
          <a:bodyPr/>
          <a:lstStyle/>
          <a:p>
            <a:fld id="{080A0885-BF04-4D33-8097-A190C688388B}" type="slidenum">
              <a:rPr lang="en-US" smtClean="0"/>
              <a:t>‹#›</a:t>
            </a:fld>
            <a:endParaRPr lang="en-US"/>
          </a:p>
        </p:txBody>
      </p:sp>
    </p:spTree>
    <p:extLst>
      <p:ext uri="{BB962C8B-B14F-4D97-AF65-F5344CB8AC3E}">
        <p14:creationId xmlns:p14="http://schemas.microsoft.com/office/powerpoint/2010/main" val="1545220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017A32-4F47-450F-AFA6-27E5D02A1F4F}" type="datetime1">
              <a:rPr lang="en-US" smtClean="0"/>
              <a:t>5/3/2014</a:t>
            </a:fld>
            <a:endParaRPr lang="en-US"/>
          </a:p>
        </p:txBody>
      </p:sp>
      <p:sp>
        <p:nvSpPr>
          <p:cNvPr id="5" name="Footer Placeholder 4"/>
          <p:cNvSpPr>
            <a:spLocks noGrp="1"/>
          </p:cNvSpPr>
          <p:nvPr>
            <p:ph type="ftr" sz="quarter" idx="11"/>
          </p:nvPr>
        </p:nvSpPr>
        <p:spPr/>
        <p:txBody>
          <a:bodyPr/>
          <a:lstStyle/>
          <a:p>
            <a:r>
              <a:rPr lang="en-US" dirty="0" smtClean="0"/>
              <a:t>3</a:t>
            </a:r>
            <a:r>
              <a:rPr lang="en-US" baseline="30000" dirty="0" smtClean="0"/>
              <a:t>rd</a:t>
            </a:r>
            <a:r>
              <a:rPr lang="en-US" dirty="0" smtClean="0"/>
              <a:t> WCRP Data Advisory Committee</a:t>
            </a:r>
            <a:endParaRPr lang="en-US" dirty="0"/>
          </a:p>
        </p:txBody>
      </p:sp>
      <p:sp>
        <p:nvSpPr>
          <p:cNvPr id="6" name="Slide Number Placeholder 5"/>
          <p:cNvSpPr>
            <a:spLocks noGrp="1"/>
          </p:cNvSpPr>
          <p:nvPr>
            <p:ph type="sldNum" sz="quarter" idx="12"/>
          </p:nvPr>
        </p:nvSpPr>
        <p:spPr/>
        <p:txBody>
          <a:bodyPr/>
          <a:lstStyle/>
          <a:p>
            <a:fld id="{080A0885-BF04-4D33-8097-A190C688388B}" type="slidenum">
              <a:rPr lang="en-US" smtClean="0"/>
              <a:t>‹#›</a:t>
            </a:fld>
            <a:endParaRPr lang="en-US"/>
          </a:p>
        </p:txBody>
      </p:sp>
    </p:spTree>
    <p:extLst>
      <p:ext uri="{BB962C8B-B14F-4D97-AF65-F5344CB8AC3E}">
        <p14:creationId xmlns:p14="http://schemas.microsoft.com/office/powerpoint/2010/main" val="1156982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46832-CA33-442A-89A2-85F4C08DEE13}" type="datetime1">
              <a:rPr lang="en-US" smtClean="0"/>
              <a:t>5/3/2014</a:t>
            </a:fld>
            <a:endParaRPr lang="en-US"/>
          </a:p>
        </p:txBody>
      </p:sp>
      <p:sp>
        <p:nvSpPr>
          <p:cNvPr id="5" name="Footer Placeholder 4"/>
          <p:cNvSpPr>
            <a:spLocks noGrp="1"/>
          </p:cNvSpPr>
          <p:nvPr>
            <p:ph type="ftr" sz="quarter" idx="11"/>
          </p:nvPr>
        </p:nvSpPr>
        <p:spPr/>
        <p:txBody>
          <a:bodyPr/>
          <a:lstStyle/>
          <a:p>
            <a:r>
              <a:rPr lang="en-US" dirty="0" smtClean="0"/>
              <a:t>3</a:t>
            </a:r>
            <a:r>
              <a:rPr lang="en-US" baseline="30000" dirty="0" smtClean="0"/>
              <a:t>rd</a:t>
            </a:r>
            <a:r>
              <a:rPr lang="en-US" dirty="0" smtClean="0"/>
              <a:t> WCRP Data Advisory Committee</a:t>
            </a:r>
            <a:endParaRPr lang="en-US" dirty="0"/>
          </a:p>
        </p:txBody>
      </p:sp>
      <p:sp>
        <p:nvSpPr>
          <p:cNvPr id="6" name="Slide Number Placeholder 5"/>
          <p:cNvSpPr>
            <a:spLocks noGrp="1"/>
          </p:cNvSpPr>
          <p:nvPr>
            <p:ph type="sldNum" sz="quarter" idx="12"/>
          </p:nvPr>
        </p:nvSpPr>
        <p:spPr/>
        <p:txBody>
          <a:bodyPr/>
          <a:lstStyle/>
          <a:p>
            <a:fld id="{080A0885-BF04-4D33-8097-A190C688388B}" type="slidenum">
              <a:rPr lang="en-US" smtClean="0"/>
              <a:t>‹#›</a:t>
            </a:fld>
            <a:endParaRPr lang="en-US"/>
          </a:p>
        </p:txBody>
      </p:sp>
    </p:spTree>
    <p:extLst>
      <p:ext uri="{BB962C8B-B14F-4D97-AF65-F5344CB8AC3E}">
        <p14:creationId xmlns:p14="http://schemas.microsoft.com/office/powerpoint/2010/main" val="2395042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F4E913-63C7-4278-B293-4D493C786B98}" type="datetime1">
              <a:rPr lang="en-US" smtClean="0"/>
              <a:t>5/3/2014</a:t>
            </a:fld>
            <a:endParaRPr lang="en-US"/>
          </a:p>
        </p:txBody>
      </p:sp>
      <p:sp>
        <p:nvSpPr>
          <p:cNvPr id="5" name="Footer Placeholder 4"/>
          <p:cNvSpPr>
            <a:spLocks noGrp="1"/>
          </p:cNvSpPr>
          <p:nvPr>
            <p:ph type="ftr" sz="quarter" idx="11"/>
          </p:nvPr>
        </p:nvSpPr>
        <p:spPr/>
        <p:txBody>
          <a:bodyPr/>
          <a:lstStyle/>
          <a:p>
            <a:r>
              <a:rPr lang="en-US" dirty="0" smtClean="0"/>
              <a:t>3</a:t>
            </a:r>
            <a:r>
              <a:rPr lang="en-US" baseline="30000" dirty="0" smtClean="0"/>
              <a:t>rd</a:t>
            </a:r>
            <a:r>
              <a:rPr lang="en-US" dirty="0" smtClean="0"/>
              <a:t> WCRP Data Advisory Committee</a:t>
            </a:r>
            <a:endParaRPr lang="en-US" dirty="0"/>
          </a:p>
        </p:txBody>
      </p:sp>
      <p:sp>
        <p:nvSpPr>
          <p:cNvPr id="6" name="Slide Number Placeholder 5"/>
          <p:cNvSpPr>
            <a:spLocks noGrp="1"/>
          </p:cNvSpPr>
          <p:nvPr>
            <p:ph type="sldNum" sz="quarter" idx="12"/>
          </p:nvPr>
        </p:nvSpPr>
        <p:spPr/>
        <p:txBody>
          <a:bodyPr/>
          <a:lstStyle/>
          <a:p>
            <a:fld id="{080A0885-BF04-4D33-8097-A190C688388B}" type="slidenum">
              <a:rPr lang="en-US" smtClean="0"/>
              <a:t>‹#›</a:t>
            </a:fld>
            <a:endParaRPr lang="en-US"/>
          </a:p>
        </p:txBody>
      </p:sp>
    </p:spTree>
    <p:extLst>
      <p:ext uri="{BB962C8B-B14F-4D97-AF65-F5344CB8AC3E}">
        <p14:creationId xmlns:p14="http://schemas.microsoft.com/office/powerpoint/2010/main" val="1400022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22A0E7-7392-4392-8733-40598319C301}" type="datetime1">
              <a:rPr lang="en-US" smtClean="0"/>
              <a:t>5/3/2014</a:t>
            </a:fld>
            <a:endParaRPr lang="en-US"/>
          </a:p>
        </p:txBody>
      </p:sp>
      <p:sp>
        <p:nvSpPr>
          <p:cNvPr id="6" name="Footer Placeholder 5"/>
          <p:cNvSpPr>
            <a:spLocks noGrp="1"/>
          </p:cNvSpPr>
          <p:nvPr>
            <p:ph type="ftr" sz="quarter" idx="11"/>
          </p:nvPr>
        </p:nvSpPr>
        <p:spPr/>
        <p:txBody>
          <a:bodyPr/>
          <a:lstStyle/>
          <a:p>
            <a:r>
              <a:rPr lang="en-US" dirty="0" smtClean="0"/>
              <a:t>3</a:t>
            </a:r>
            <a:r>
              <a:rPr lang="en-US" baseline="30000" dirty="0" smtClean="0"/>
              <a:t>rd</a:t>
            </a:r>
            <a:r>
              <a:rPr lang="en-US" dirty="0" smtClean="0"/>
              <a:t> WCRP Data Advisory Committee</a:t>
            </a:r>
            <a:endParaRPr lang="en-US" dirty="0"/>
          </a:p>
        </p:txBody>
      </p:sp>
      <p:sp>
        <p:nvSpPr>
          <p:cNvPr id="7" name="Slide Number Placeholder 6"/>
          <p:cNvSpPr>
            <a:spLocks noGrp="1"/>
          </p:cNvSpPr>
          <p:nvPr>
            <p:ph type="sldNum" sz="quarter" idx="12"/>
          </p:nvPr>
        </p:nvSpPr>
        <p:spPr/>
        <p:txBody>
          <a:bodyPr/>
          <a:lstStyle/>
          <a:p>
            <a:fld id="{080A0885-BF04-4D33-8097-A190C688388B}" type="slidenum">
              <a:rPr lang="en-US" smtClean="0"/>
              <a:t>‹#›</a:t>
            </a:fld>
            <a:endParaRPr lang="en-US"/>
          </a:p>
        </p:txBody>
      </p:sp>
    </p:spTree>
    <p:extLst>
      <p:ext uri="{BB962C8B-B14F-4D97-AF65-F5344CB8AC3E}">
        <p14:creationId xmlns:p14="http://schemas.microsoft.com/office/powerpoint/2010/main" val="326811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33AA224-B5BF-49E0-BBF7-5CD396BF5C2B}" type="datetime1">
              <a:rPr lang="en-US" smtClean="0"/>
              <a:t>5/3/2014</a:t>
            </a:fld>
            <a:endParaRPr lang="en-US"/>
          </a:p>
        </p:txBody>
      </p:sp>
      <p:sp>
        <p:nvSpPr>
          <p:cNvPr id="8" name="Footer Placeholder 7"/>
          <p:cNvSpPr>
            <a:spLocks noGrp="1"/>
          </p:cNvSpPr>
          <p:nvPr>
            <p:ph type="ftr" sz="quarter" idx="11"/>
          </p:nvPr>
        </p:nvSpPr>
        <p:spPr/>
        <p:txBody>
          <a:bodyPr/>
          <a:lstStyle/>
          <a:p>
            <a:r>
              <a:rPr lang="en-US" dirty="0" smtClean="0"/>
              <a:t>3</a:t>
            </a:r>
            <a:r>
              <a:rPr lang="en-US" baseline="30000" dirty="0" smtClean="0"/>
              <a:t>rd</a:t>
            </a:r>
            <a:r>
              <a:rPr lang="en-US" dirty="0" smtClean="0"/>
              <a:t> WCRP Data Advisory Committee</a:t>
            </a:r>
            <a:endParaRPr lang="en-US" dirty="0"/>
          </a:p>
        </p:txBody>
      </p:sp>
      <p:sp>
        <p:nvSpPr>
          <p:cNvPr id="9" name="Slide Number Placeholder 8"/>
          <p:cNvSpPr>
            <a:spLocks noGrp="1"/>
          </p:cNvSpPr>
          <p:nvPr>
            <p:ph type="sldNum" sz="quarter" idx="12"/>
          </p:nvPr>
        </p:nvSpPr>
        <p:spPr/>
        <p:txBody>
          <a:bodyPr/>
          <a:lstStyle/>
          <a:p>
            <a:fld id="{080A0885-BF04-4D33-8097-A190C688388B}" type="slidenum">
              <a:rPr lang="en-US" smtClean="0"/>
              <a:t>‹#›</a:t>
            </a:fld>
            <a:endParaRPr lang="en-US"/>
          </a:p>
        </p:txBody>
      </p:sp>
    </p:spTree>
    <p:extLst>
      <p:ext uri="{BB962C8B-B14F-4D97-AF65-F5344CB8AC3E}">
        <p14:creationId xmlns:p14="http://schemas.microsoft.com/office/powerpoint/2010/main" val="1068192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BC55D6-D8CC-4189-A904-E3AA2EFA9F58}" type="datetime1">
              <a:rPr lang="en-US" smtClean="0"/>
              <a:t>5/3/2014</a:t>
            </a:fld>
            <a:endParaRPr lang="en-US"/>
          </a:p>
        </p:txBody>
      </p:sp>
      <p:sp>
        <p:nvSpPr>
          <p:cNvPr id="4" name="Footer Placeholder 3"/>
          <p:cNvSpPr>
            <a:spLocks noGrp="1"/>
          </p:cNvSpPr>
          <p:nvPr>
            <p:ph type="ftr" sz="quarter" idx="11"/>
          </p:nvPr>
        </p:nvSpPr>
        <p:spPr/>
        <p:txBody>
          <a:bodyPr/>
          <a:lstStyle/>
          <a:p>
            <a:r>
              <a:rPr lang="en-US" dirty="0" smtClean="0"/>
              <a:t>3</a:t>
            </a:r>
            <a:r>
              <a:rPr lang="en-US" baseline="30000" dirty="0" smtClean="0"/>
              <a:t>rd</a:t>
            </a:r>
            <a:r>
              <a:rPr lang="en-US" dirty="0" smtClean="0"/>
              <a:t> WCRP Data Advisory Committee</a:t>
            </a:r>
            <a:endParaRPr lang="en-US" dirty="0"/>
          </a:p>
        </p:txBody>
      </p:sp>
      <p:sp>
        <p:nvSpPr>
          <p:cNvPr id="5" name="Slide Number Placeholder 4"/>
          <p:cNvSpPr>
            <a:spLocks noGrp="1"/>
          </p:cNvSpPr>
          <p:nvPr>
            <p:ph type="sldNum" sz="quarter" idx="12"/>
          </p:nvPr>
        </p:nvSpPr>
        <p:spPr/>
        <p:txBody>
          <a:bodyPr/>
          <a:lstStyle/>
          <a:p>
            <a:fld id="{080A0885-BF04-4D33-8097-A190C688388B}" type="slidenum">
              <a:rPr lang="en-US" smtClean="0"/>
              <a:t>‹#›</a:t>
            </a:fld>
            <a:endParaRPr lang="en-US"/>
          </a:p>
        </p:txBody>
      </p:sp>
    </p:spTree>
    <p:extLst>
      <p:ext uri="{BB962C8B-B14F-4D97-AF65-F5344CB8AC3E}">
        <p14:creationId xmlns:p14="http://schemas.microsoft.com/office/powerpoint/2010/main" val="2610160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61C944-2092-4C2D-81B9-F3334D9DAF36}" type="datetime1">
              <a:rPr lang="en-US" smtClean="0"/>
              <a:t>5/3/2014</a:t>
            </a:fld>
            <a:endParaRPr lang="en-US"/>
          </a:p>
        </p:txBody>
      </p:sp>
      <p:sp>
        <p:nvSpPr>
          <p:cNvPr id="3" name="Footer Placeholder 2"/>
          <p:cNvSpPr>
            <a:spLocks noGrp="1"/>
          </p:cNvSpPr>
          <p:nvPr>
            <p:ph type="ftr" sz="quarter" idx="11"/>
          </p:nvPr>
        </p:nvSpPr>
        <p:spPr/>
        <p:txBody>
          <a:bodyPr/>
          <a:lstStyle/>
          <a:p>
            <a:r>
              <a:rPr lang="en-US" dirty="0" smtClean="0"/>
              <a:t>3</a:t>
            </a:r>
            <a:r>
              <a:rPr lang="en-US" baseline="30000" dirty="0" smtClean="0"/>
              <a:t>rd</a:t>
            </a:r>
            <a:r>
              <a:rPr lang="en-US" dirty="0" smtClean="0"/>
              <a:t> WCRP Data Advisory Committee</a:t>
            </a:r>
            <a:endParaRPr lang="en-US" dirty="0"/>
          </a:p>
        </p:txBody>
      </p:sp>
      <p:sp>
        <p:nvSpPr>
          <p:cNvPr id="4" name="Slide Number Placeholder 3"/>
          <p:cNvSpPr>
            <a:spLocks noGrp="1"/>
          </p:cNvSpPr>
          <p:nvPr>
            <p:ph type="sldNum" sz="quarter" idx="12"/>
          </p:nvPr>
        </p:nvSpPr>
        <p:spPr/>
        <p:txBody>
          <a:bodyPr/>
          <a:lstStyle/>
          <a:p>
            <a:fld id="{080A0885-BF04-4D33-8097-A190C688388B}" type="slidenum">
              <a:rPr lang="en-US" smtClean="0"/>
              <a:t>‹#›</a:t>
            </a:fld>
            <a:endParaRPr lang="en-US"/>
          </a:p>
        </p:txBody>
      </p:sp>
    </p:spTree>
    <p:extLst>
      <p:ext uri="{BB962C8B-B14F-4D97-AF65-F5344CB8AC3E}">
        <p14:creationId xmlns:p14="http://schemas.microsoft.com/office/powerpoint/2010/main" val="2262647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88A0D3-CA4C-48A0-A0B1-71AFE8E19E91}" type="datetime1">
              <a:rPr lang="en-US" smtClean="0"/>
              <a:t>5/3/2014</a:t>
            </a:fld>
            <a:endParaRPr lang="en-US"/>
          </a:p>
        </p:txBody>
      </p:sp>
      <p:sp>
        <p:nvSpPr>
          <p:cNvPr id="6" name="Footer Placeholder 5"/>
          <p:cNvSpPr>
            <a:spLocks noGrp="1"/>
          </p:cNvSpPr>
          <p:nvPr>
            <p:ph type="ftr" sz="quarter" idx="11"/>
          </p:nvPr>
        </p:nvSpPr>
        <p:spPr/>
        <p:txBody>
          <a:bodyPr/>
          <a:lstStyle/>
          <a:p>
            <a:r>
              <a:rPr lang="en-US" dirty="0" smtClean="0"/>
              <a:t>3</a:t>
            </a:r>
            <a:r>
              <a:rPr lang="en-US" baseline="30000" dirty="0" smtClean="0"/>
              <a:t>rd</a:t>
            </a:r>
            <a:r>
              <a:rPr lang="en-US" dirty="0" smtClean="0"/>
              <a:t> WCRP Data Advisory Committee</a:t>
            </a:r>
            <a:endParaRPr lang="en-US" dirty="0"/>
          </a:p>
        </p:txBody>
      </p:sp>
      <p:sp>
        <p:nvSpPr>
          <p:cNvPr id="7" name="Slide Number Placeholder 6"/>
          <p:cNvSpPr>
            <a:spLocks noGrp="1"/>
          </p:cNvSpPr>
          <p:nvPr>
            <p:ph type="sldNum" sz="quarter" idx="12"/>
          </p:nvPr>
        </p:nvSpPr>
        <p:spPr/>
        <p:txBody>
          <a:bodyPr/>
          <a:lstStyle/>
          <a:p>
            <a:fld id="{080A0885-BF04-4D33-8097-A190C688388B}" type="slidenum">
              <a:rPr lang="en-US" smtClean="0"/>
              <a:t>‹#›</a:t>
            </a:fld>
            <a:endParaRPr lang="en-US"/>
          </a:p>
        </p:txBody>
      </p:sp>
    </p:spTree>
    <p:extLst>
      <p:ext uri="{BB962C8B-B14F-4D97-AF65-F5344CB8AC3E}">
        <p14:creationId xmlns:p14="http://schemas.microsoft.com/office/powerpoint/2010/main" val="2451819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2F1E55-669F-4EDB-8A5B-584A18CC467E}" type="datetime1">
              <a:rPr lang="en-US" smtClean="0"/>
              <a:t>5/3/2014</a:t>
            </a:fld>
            <a:endParaRPr lang="en-US"/>
          </a:p>
        </p:txBody>
      </p:sp>
      <p:sp>
        <p:nvSpPr>
          <p:cNvPr id="6" name="Footer Placeholder 5"/>
          <p:cNvSpPr>
            <a:spLocks noGrp="1"/>
          </p:cNvSpPr>
          <p:nvPr>
            <p:ph type="ftr" sz="quarter" idx="11"/>
          </p:nvPr>
        </p:nvSpPr>
        <p:spPr/>
        <p:txBody>
          <a:bodyPr/>
          <a:lstStyle/>
          <a:p>
            <a:r>
              <a:rPr lang="en-US" dirty="0" smtClean="0"/>
              <a:t>3</a:t>
            </a:r>
            <a:r>
              <a:rPr lang="en-US" baseline="30000" dirty="0" smtClean="0"/>
              <a:t>rd</a:t>
            </a:r>
            <a:r>
              <a:rPr lang="en-US" dirty="0" smtClean="0"/>
              <a:t> WCRP Data Advisory Committee</a:t>
            </a:r>
            <a:endParaRPr lang="en-US" dirty="0"/>
          </a:p>
        </p:txBody>
      </p:sp>
      <p:sp>
        <p:nvSpPr>
          <p:cNvPr id="7" name="Slide Number Placeholder 6"/>
          <p:cNvSpPr>
            <a:spLocks noGrp="1"/>
          </p:cNvSpPr>
          <p:nvPr>
            <p:ph type="sldNum" sz="quarter" idx="12"/>
          </p:nvPr>
        </p:nvSpPr>
        <p:spPr/>
        <p:txBody>
          <a:bodyPr/>
          <a:lstStyle/>
          <a:p>
            <a:fld id="{080A0885-BF04-4D33-8097-A190C688388B}" type="slidenum">
              <a:rPr lang="en-US" smtClean="0"/>
              <a:t>‹#›</a:t>
            </a:fld>
            <a:endParaRPr lang="en-US"/>
          </a:p>
        </p:txBody>
      </p:sp>
    </p:spTree>
    <p:extLst>
      <p:ext uri="{BB962C8B-B14F-4D97-AF65-F5344CB8AC3E}">
        <p14:creationId xmlns:p14="http://schemas.microsoft.com/office/powerpoint/2010/main" val="2904980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95A848-E0E1-4DCB-814C-764CE8645109}" type="datetime1">
              <a:rPr lang="en-US" smtClean="0"/>
              <a:t>5/3/2014</a:t>
            </a:fld>
            <a:endParaRPr lang="en-US"/>
          </a:p>
        </p:txBody>
      </p:sp>
      <p:sp>
        <p:nvSpPr>
          <p:cNvPr id="5" name="Footer Placeholder 4"/>
          <p:cNvSpPr>
            <a:spLocks noGrp="1"/>
          </p:cNvSpPr>
          <p:nvPr>
            <p:ph type="ftr" sz="quarter" idx="3"/>
          </p:nvPr>
        </p:nvSpPr>
        <p:spPr>
          <a:xfrm>
            <a:off x="1981200" y="6356350"/>
            <a:ext cx="5029200" cy="365125"/>
          </a:xfrm>
          <a:prstGeom prst="rect">
            <a:avLst/>
          </a:prstGeom>
        </p:spPr>
        <p:txBody>
          <a:bodyPr vert="horz" lIns="91440" tIns="45720" rIns="91440" bIns="45720" rtlCol="0" anchor="ctr"/>
          <a:lstStyle>
            <a:lvl1pPr algn="ctr">
              <a:defRPr sz="2000" baseline="0">
                <a:solidFill>
                  <a:schemeClr val="tx1"/>
                </a:solidFill>
              </a:defRPr>
            </a:lvl1pPr>
          </a:lstStyle>
          <a:p>
            <a:r>
              <a:rPr lang="en-US" dirty="0" smtClean="0"/>
              <a:t>4</a:t>
            </a:r>
            <a:r>
              <a:rPr lang="en-US" baseline="30000" dirty="0" smtClean="0"/>
              <a:t>th</a:t>
            </a:r>
            <a:r>
              <a:rPr lang="en-US" dirty="0" smtClean="0"/>
              <a:t> Working Group on Climate Meeting</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0A0885-BF04-4D33-8097-A190C688388B}" type="slidenum">
              <a:rPr lang="en-US" smtClean="0"/>
              <a:t>‹#›</a:t>
            </a:fld>
            <a:endParaRPr lang="en-US"/>
          </a:p>
        </p:txBody>
      </p:sp>
      <p:pic>
        <p:nvPicPr>
          <p:cNvPr id="7" name="Picture 6"/>
          <p:cNvPicPr>
            <a:picLocks noChangeAspect="1" noChangeArrowheads="1"/>
          </p:cNvPicPr>
          <p:nvPr userDrawn="1"/>
        </p:nvPicPr>
        <p:blipFill>
          <a:blip r:embed="rId13"/>
          <a:srcRect/>
          <a:stretch>
            <a:fillRect/>
          </a:stretch>
        </p:blipFill>
        <p:spPr bwMode="auto">
          <a:xfrm>
            <a:off x="0" y="5924550"/>
            <a:ext cx="1431680" cy="933450"/>
          </a:xfrm>
          <a:prstGeom prst="rect">
            <a:avLst/>
          </a:prstGeom>
          <a:noFill/>
          <a:ln w="12700">
            <a:noFill/>
            <a:miter lim="800000"/>
            <a:headEnd/>
            <a:tailEnd/>
          </a:ln>
        </p:spPr>
      </p:pic>
      <p:pic>
        <p:nvPicPr>
          <p:cNvPr id="8" name="Picture 16" descr="https://encrypted-tbn2.gstatic.com/images?q=tbn:ANd9GcQFdVZbmbqvWkJfeOSggWqzzJlDFuJ67DNZsz_mtbrJ6cYYuwZYyA"/>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712935" y="6248400"/>
            <a:ext cx="1431065" cy="5393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2370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Committee on Earth Observation Satellites</a:t>
            </a:r>
            <a:endParaRPr lang="en-US" dirty="0"/>
          </a:p>
        </p:txBody>
      </p:sp>
      <p:sp>
        <p:nvSpPr>
          <p:cNvPr id="6" name="Subtitle 5"/>
          <p:cNvSpPr>
            <a:spLocks noGrp="1"/>
          </p:cNvSpPr>
          <p:nvPr>
            <p:ph type="subTitle" idx="1"/>
          </p:nvPr>
        </p:nvSpPr>
        <p:spPr/>
        <p:txBody>
          <a:bodyPr>
            <a:normAutofit/>
          </a:bodyPr>
          <a:lstStyle/>
          <a:p>
            <a:r>
              <a:rPr lang="en-US" sz="2200" dirty="0" smtClean="0"/>
              <a:t>John Bates</a:t>
            </a:r>
          </a:p>
          <a:p>
            <a:r>
              <a:rPr lang="en-US" sz="2200" dirty="0" smtClean="0"/>
              <a:t>Chair, Joint CEOS-CGMS Working Group on Climate</a:t>
            </a:r>
            <a:endParaRPr lang="en-US" sz="2200" dirty="0"/>
          </a:p>
        </p:txBody>
      </p:sp>
      <p:sp>
        <p:nvSpPr>
          <p:cNvPr id="4" name="Footer Placeholder 3"/>
          <p:cNvSpPr>
            <a:spLocks noGrp="1"/>
          </p:cNvSpPr>
          <p:nvPr>
            <p:ph type="ftr" sz="quarter" idx="11"/>
          </p:nvPr>
        </p:nvSpPr>
        <p:spPr/>
        <p:txBody>
          <a:bodyPr/>
          <a:lstStyle/>
          <a:p>
            <a:r>
              <a:rPr lang="en-US" dirty="0"/>
              <a:t>3</a:t>
            </a:r>
            <a:r>
              <a:rPr lang="en-US" baseline="30000" dirty="0"/>
              <a:t>rd</a:t>
            </a:r>
            <a:r>
              <a:rPr lang="en-US" dirty="0"/>
              <a:t> WCRP Data Advisory Committee</a:t>
            </a:r>
            <a:endParaRPr lang="en-US" dirty="0"/>
          </a:p>
        </p:txBody>
      </p:sp>
    </p:spTree>
    <p:extLst>
      <p:ext uri="{BB962C8B-B14F-4D97-AF65-F5344CB8AC3E}">
        <p14:creationId xmlns:p14="http://schemas.microsoft.com/office/powerpoint/2010/main" val="30297182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and Recommendations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CEOS-CGMS Joint Working Group on Climate was approved and held its first meeting</a:t>
            </a:r>
          </a:p>
          <a:p>
            <a:pPr lvl="1"/>
            <a:r>
              <a:rPr lang="en-US" dirty="0" smtClean="0"/>
              <a:t>WDAC should have only 1 report from CEOS-CGMS Joint WGClimate Chair</a:t>
            </a:r>
          </a:p>
          <a:p>
            <a:r>
              <a:rPr lang="en-US" dirty="0" smtClean="0"/>
              <a:t>WGClimate is pursuing adopting metrics for process by later this year</a:t>
            </a:r>
          </a:p>
          <a:p>
            <a:pPr lvl="1"/>
            <a:r>
              <a:rPr lang="en-US" dirty="0" smtClean="0"/>
              <a:t>CORE-CLIMAX update to Maturity Model </a:t>
            </a:r>
          </a:p>
          <a:p>
            <a:r>
              <a:rPr lang="en-US" dirty="0" smtClean="0"/>
              <a:t>WDAC should identify which fluxes to prioritize and explore a mapping to ECVs to engage WGClimate ongoing work</a:t>
            </a:r>
            <a:endParaRPr lang="en-US" dirty="0"/>
          </a:p>
        </p:txBody>
      </p:sp>
      <p:sp>
        <p:nvSpPr>
          <p:cNvPr id="4" name="Footer Placeholder 3"/>
          <p:cNvSpPr>
            <a:spLocks noGrp="1"/>
          </p:cNvSpPr>
          <p:nvPr>
            <p:ph type="ftr" sz="quarter" idx="11"/>
          </p:nvPr>
        </p:nvSpPr>
        <p:spPr/>
        <p:txBody>
          <a:bodyPr/>
          <a:lstStyle/>
          <a:p>
            <a:r>
              <a:rPr lang="en-US" smtClean="0"/>
              <a:t>3</a:t>
            </a:r>
            <a:r>
              <a:rPr lang="en-US" baseline="30000" smtClean="0"/>
              <a:t>rd</a:t>
            </a:r>
            <a:r>
              <a:rPr lang="en-US" smtClean="0"/>
              <a:t> WCRP Data Advisory Committee</a:t>
            </a:r>
            <a:endParaRPr lang="en-US" dirty="0"/>
          </a:p>
        </p:txBody>
      </p:sp>
    </p:spTree>
    <p:extLst>
      <p:ext uri="{BB962C8B-B14F-4D97-AF65-F5344CB8AC3E}">
        <p14:creationId xmlns:p14="http://schemas.microsoft.com/office/powerpoint/2010/main" val="14999031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Summary of 1</a:t>
            </a:r>
            <a:r>
              <a:rPr lang="en-US" baseline="30000" dirty="0" smtClean="0"/>
              <a:t>st</a:t>
            </a:r>
            <a:r>
              <a:rPr lang="en-US" dirty="0" smtClean="0"/>
              <a:t> meeting of Joint CEOS-CGMS Working Group on Climate (WGClimate)</a:t>
            </a:r>
          </a:p>
          <a:p>
            <a:pPr lvl="1"/>
            <a:r>
              <a:rPr lang="en-US" dirty="0" smtClean="0"/>
              <a:t>Full meeting www.ceos.org=&gt;climate=&gt;meetings</a:t>
            </a:r>
          </a:p>
          <a:p>
            <a:r>
              <a:rPr lang="en-US" dirty="0" smtClean="0"/>
              <a:t>Ideas on mapping between ECVs and WCRP science priorities</a:t>
            </a:r>
          </a:p>
          <a:p>
            <a:pPr lvl="1"/>
            <a:endParaRPr lang="en-US" dirty="0" smtClean="0"/>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3</a:t>
            </a:r>
            <a:r>
              <a:rPr lang="en-US" baseline="30000" smtClean="0"/>
              <a:t>rd</a:t>
            </a:r>
            <a:r>
              <a:rPr lang="en-US" smtClean="0"/>
              <a:t> WCRP Data Advisory Committee</a:t>
            </a:r>
            <a:endParaRPr lang="en-US" dirty="0"/>
          </a:p>
        </p:txBody>
      </p:sp>
    </p:spTree>
    <p:extLst>
      <p:ext uri="{BB962C8B-B14F-4D97-AF65-F5344CB8AC3E}">
        <p14:creationId xmlns:p14="http://schemas.microsoft.com/office/powerpoint/2010/main" val="30938688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3600" dirty="0"/>
              <a:t>Summary of 1</a:t>
            </a:r>
            <a:r>
              <a:rPr lang="en-US" sz="3600" baseline="30000" dirty="0"/>
              <a:t>st</a:t>
            </a:r>
            <a:r>
              <a:rPr lang="en-US" sz="3600" dirty="0"/>
              <a:t> meeting of Joint CEOS-CGMS Working Group on Climate (</a:t>
            </a:r>
            <a:r>
              <a:rPr lang="en-US" sz="3600" dirty="0" smtClean="0"/>
              <a:t>WGClimate)</a:t>
            </a:r>
            <a:endParaRPr lang="en-US" sz="3600" dirty="0"/>
          </a:p>
        </p:txBody>
      </p:sp>
      <p:sp>
        <p:nvSpPr>
          <p:cNvPr id="3" name="Content Placeholder 2"/>
          <p:cNvSpPr>
            <a:spLocks noGrp="1"/>
          </p:cNvSpPr>
          <p:nvPr>
            <p:ph idx="1"/>
          </p:nvPr>
        </p:nvSpPr>
        <p:spPr>
          <a:xfrm>
            <a:off x="457200" y="1447800"/>
            <a:ext cx="8229600" cy="5029200"/>
          </a:xfrm>
        </p:spPr>
        <p:txBody>
          <a:bodyPr>
            <a:normAutofit/>
          </a:bodyPr>
          <a:lstStyle/>
          <a:p>
            <a:pPr lvl="0" defTabSz="457200" fontAlgn="base">
              <a:spcBef>
                <a:spcPct val="0"/>
              </a:spcBef>
              <a:spcAft>
                <a:spcPct val="0"/>
              </a:spcAft>
              <a:buFont typeface="Arial"/>
              <a:buChar char="•"/>
            </a:pPr>
            <a:r>
              <a:rPr lang="en-US" sz="2000" dirty="0">
                <a:solidFill>
                  <a:srgbClr val="002569"/>
                </a:solidFill>
                <a:latin typeface="Arial" charset="0"/>
                <a:ea typeface="ＭＳ Ｐゴシック" pitchFamily="-106" charset="-128"/>
              </a:rPr>
              <a:t>WGClimate was pleased that only minor updates to the original Terms of Reference were needed to accommodate inclusion of the Coordination Group for Meteorological Satellites (CGMS)</a:t>
            </a:r>
          </a:p>
          <a:p>
            <a:pPr lvl="0" defTabSz="457200" fontAlgn="base">
              <a:spcBef>
                <a:spcPct val="0"/>
              </a:spcBef>
              <a:spcAft>
                <a:spcPct val="0"/>
              </a:spcAft>
              <a:buFont typeface="Arial"/>
              <a:buChar char="•"/>
            </a:pPr>
            <a:r>
              <a:rPr lang="en-US" sz="2000" dirty="0">
                <a:solidFill>
                  <a:srgbClr val="002569"/>
                </a:solidFill>
                <a:latin typeface="Arial" charset="0"/>
                <a:ea typeface="ＭＳ Ｐゴシック" pitchFamily="-106" charset="-128"/>
              </a:rPr>
              <a:t>CGMS approve the Terms of Reference at their Plenary in July </a:t>
            </a:r>
            <a:r>
              <a:rPr lang="en-US" sz="2000" dirty="0" smtClean="0">
                <a:solidFill>
                  <a:srgbClr val="002569"/>
                </a:solidFill>
                <a:latin typeface="Arial" charset="0"/>
                <a:ea typeface="ＭＳ Ｐゴシック" pitchFamily="-106" charset="-128"/>
              </a:rPr>
              <a:t>2013 and CEOS at their Plenary in November 2013</a:t>
            </a:r>
            <a:endParaRPr lang="en-US" sz="2000" dirty="0">
              <a:solidFill>
                <a:srgbClr val="002569"/>
              </a:solidFill>
              <a:latin typeface="Arial" charset="0"/>
              <a:ea typeface="ＭＳ Ｐゴシック" pitchFamily="-106" charset="-128"/>
            </a:endParaRPr>
          </a:p>
          <a:p>
            <a:pPr lvl="0" defTabSz="457200" fontAlgn="base">
              <a:spcBef>
                <a:spcPct val="0"/>
              </a:spcBef>
              <a:spcAft>
                <a:spcPct val="0"/>
              </a:spcAft>
              <a:buFont typeface="Arial"/>
              <a:buChar char="•"/>
            </a:pPr>
            <a:r>
              <a:rPr lang="en-US" sz="2000" dirty="0">
                <a:solidFill>
                  <a:srgbClr val="002569"/>
                </a:solidFill>
                <a:latin typeface="Arial" charset="0"/>
                <a:ea typeface="ＭＳ Ｐゴシック" pitchFamily="-106" charset="-128"/>
              </a:rPr>
              <a:t>A new overarching objectives statement was added:</a:t>
            </a:r>
          </a:p>
          <a:p>
            <a:pPr marL="800100" lvl="1" indent="-342900" defTabSz="457200" fontAlgn="base">
              <a:spcBef>
                <a:spcPct val="0"/>
              </a:spcBef>
              <a:spcAft>
                <a:spcPct val="0"/>
              </a:spcAft>
              <a:buFont typeface="Arial"/>
              <a:buChar char="•"/>
            </a:pPr>
            <a:r>
              <a:rPr lang="en-US" sz="1800" dirty="0">
                <a:solidFill>
                  <a:srgbClr val="002569"/>
                </a:solidFill>
                <a:latin typeface="Arial" charset="0"/>
                <a:ea typeface="ＭＳ Ｐゴシック" pitchFamily="-106" charset="-128"/>
              </a:rPr>
              <a:t>Provision of a structured, comprehensive and accessible view as to what Climate Data Records are currently available from satellite missions of CEOS and CGMS members or their combination;</a:t>
            </a:r>
          </a:p>
          <a:p>
            <a:pPr marL="800100" lvl="1" indent="-342900" defTabSz="457200" fontAlgn="base">
              <a:spcBef>
                <a:spcPct val="0"/>
              </a:spcBef>
              <a:spcAft>
                <a:spcPct val="0"/>
              </a:spcAft>
              <a:buFont typeface="Arial"/>
              <a:buChar char="•"/>
            </a:pPr>
            <a:r>
              <a:rPr lang="en-US" sz="1800" dirty="0">
                <a:solidFill>
                  <a:srgbClr val="002569"/>
                </a:solidFill>
                <a:latin typeface="Arial" charset="0"/>
                <a:ea typeface="ＭＳ Ｐゴシック" pitchFamily="-106" charset="-128"/>
              </a:rPr>
              <a:t>Creation of the conditions for delivering further Climate Data Records, including multi-mission Climate Date Records, through best use of available data to fulfil GCOS requirements (e.g. by identifying and targeting cross-calibration or re-processing gaps/shortfalls );</a:t>
            </a:r>
          </a:p>
          <a:p>
            <a:pPr marL="800100" lvl="1" indent="-342900" defTabSz="457200" fontAlgn="base">
              <a:spcBef>
                <a:spcPct val="0"/>
              </a:spcBef>
              <a:spcAft>
                <a:spcPct val="0"/>
              </a:spcAft>
              <a:buFont typeface="Arial"/>
              <a:buChar char="•"/>
            </a:pPr>
            <a:r>
              <a:rPr lang="en-US" sz="1800" dirty="0">
                <a:solidFill>
                  <a:srgbClr val="002569"/>
                </a:solidFill>
                <a:latin typeface="Arial" charset="0"/>
                <a:ea typeface="ＭＳ Ｐゴシック" pitchFamily="-106" charset="-128"/>
              </a:rPr>
              <a:t>Optimization of the planning of future satellite missions and constellations to expand existing and planned Climate Data Records, both in terms of coverage and record length, and to address possible gaps with respect to GCOS requirements</a:t>
            </a:r>
            <a:endParaRPr lang="en-US" sz="1800" dirty="0">
              <a:solidFill>
                <a:srgbClr val="002569"/>
              </a:solidFill>
              <a:latin typeface="Arial" charset="0"/>
              <a:ea typeface="ＭＳ Ｐゴシック" pitchFamily="-106" charset="-128"/>
            </a:endParaRPr>
          </a:p>
        </p:txBody>
      </p:sp>
      <p:sp>
        <p:nvSpPr>
          <p:cNvPr id="4" name="Footer Placeholder 3"/>
          <p:cNvSpPr>
            <a:spLocks noGrp="1"/>
          </p:cNvSpPr>
          <p:nvPr>
            <p:ph type="ftr" sz="quarter" idx="11"/>
          </p:nvPr>
        </p:nvSpPr>
        <p:spPr/>
        <p:txBody>
          <a:bodyPr/>
          <a:lstStyle/>
          <a:p>
            <a:r>
              <a:rPr lang="en-US" smtClean="0"/>
              <a:t>3</a:t>
            </a:r>
            <a:r>
              <a:rPr lang="en-US" baseline="30000" smtClean="0"/>
              <a:t>rd</a:t>
            </a:r>
            <a:r>
              <a:rPr lang="en-US" smtClean="0"/>
              <a:t> WCRP Data Advisory Committee</a:t>
            </a:r>
            <a:endParaRPr lang="en-US" dirty="0"/>
          </a:p>
        </p:txBody>
      </p:sp>
    </p:spTree>
    <p:extLst>
      <p:ext uri="{BB962C8B-B14F-4D97-AF65-F5344CB8AC3E}">
        <p14:creationId xmlns:p14="http://schemas.microsoft.com/office/powerpoint/2010/main" val="17480595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855"/>
            <a:ext cx="9144000" cy="1143000"/>
          </a:xfrm>
        </p:spPr>
        <p:txBody>
          <a:bodyPr>
            <a:normAutofit/>
          </a:bodyPr>
          <a:lstStyle/>
          <a:p>
            <a:r>
              <a:rPr lang="en-US" sz="3200" dirty="0">
                <a:solidFill>
                  <a:prstClr val="black"/>
                </a:solidFill>
              </a:rPr>
              <a:t>Summary of 1</a:t>
            </a:r>
            <a:r>
              <a:rPr lang="en-US" sz="3200" baseline="30000" dirty="0">
                <a:solidFill>
                  <a:prstClr val="black"/>
                </a:solidFill>
              </a:rPr>
              <a:t>st</a:t>
            </a:r>
            <a:r>
              <a:rPr lang="en-US" sz="3200" dirty="0">
                <a:solidFill>
                  <a:prstClr val="black"/>
                </a:solidFill>
              </a:rPr>
              <a:t> meeting of Joint CEOS-CGMS </a:t>
            </a:r>
            <a:r>
              <a:rPr lang="en-US" sz="3200" dirty="0" smtClean="0">
                <a:solidFill>
                  <a:prstClr val="black"/>
                </a:solidFill>
              </a:rPr>
              <a:t>WGClimate (cont)</a:t>
            </a:r>
            <a:endParaRPr lang="en-US" sz="3200" dirty="0"/>
          </a:p>
        </p:txBody>
      </p:sp>
      <p:sp>
        <p:nvSpPr>
          <p:cNvPr id="3" name="Content Placeholder 2"/>
          <p:cNvSpPr>
            <a:spLocks noGrp="1"/>
          </p:cNvSpPr>
          <p:nvPr>
            <p:ph idx="1"/>
          </p:nvPr>
        </p:nvSpPr>
        <p:spPr>
          <a:xfrm>
            <a:off x="457200" y="1066800"/>
            <a:ext cx="8229600" cy="2743200"/>
          </a:xfrm>
        </p:spPr>
        <p:txBody>
          <a:bodyPr>
            <a:normAutofit lnSpcReduction="10000"/>
          </a:bodyPr>
          <a:lstStyle/>
          <a:p>
            <a:pPr marL="0" lvl="0" indent="0" defTabSz="457200" fontAlgn="base">
              <a:spcBef>
                <a:spcPct val="0"/>
              </a:spcBef>
              <a:spcAft>
                <a:spcPct val="0"/>
              </a:spcAft>
              <a:buNone/>
            </a:pPr>
            <a:r>
              <a:rPr lang="en-US" sz="2000" b="1" dirty="0">
                <a:solidFill>
                  <a:srgbClr val="002569"/>
                </a:solidFill>
                <a:latin typeface="Arial" charset="0"/>
                <a:ea typeface="ＭＳ Ｐゴシック" pitchFamily="-106" charset="-128"/>
              </a:rPr>
              <a:t>First meeting of Joint CEOS-CGMS Working Group on Climate (30+ attendees including 15 CEOS-CGMS space agencies)</a:t>
            </a:r>
          </a:p>
          <a:p>
            <a:pPr lvl="0" defTabSz="457200" fontAlgn="base">
              <a:spcBef>
                <a:spcPct val="0"/>
              </a:spcBef>
              <a:spcAft>
                <a:spcPct val="0"/>
              </a:spcAft>
              <a:buFont typeface="Arial"/>
              <a:buChar char="•"/>
            </a:pPr>
            <a:r>
              <a:rPr lang="en-US" sz="2000" dirty="0">
                <a:solidFill>
                  <a:srgbClr val="002569"/>
                </a:solidFill>
                <a:latin typeface="Arial" charset="0"/>
                <a:ea typeface="ＭＳ Ｐゴシック" pitchFamily="-106" charset="-128"/>
              </a:rPr>
              <a:t>Coordination of CGMS and CEOS</a:t>
            </a:r>
          </a:p>
          <a:p>
            <a:pPr lvl="0" defTabSz="457200" fontAlgn="base">
              <a:spcBef>
                <a:spcPct val="0"/>
              </a:spcBef>
              <a:spcAft>
                <a:spcPct val="0"/>
              </a:spcAft>
              <a:buFont typeface="Arial"/>
              <a:buChar char="•"/>
            </a:pPr>
            <a:r>
              <a:rPr lang="en-US" sz="2000" dirty="0">
                <a:solidFill>
                  <a:srgbClr val="002569"/>
                </a:solidFill>
                <a:latin typeface="Arial" charset="0"/>
                <a:ea typeface="ＭＳ Ｐゴシック" pitchFamily="-106" charset="-128"/>
              </a:rPr>
              <a:t>WGClimate Work Plan</a:t>
            </a:r>
          </a:p>
          <a:p>
            <a:pPr lvl="0" defTabSz="457200" fontAlgn="base">
              <a:spcBef>
                <a:spcPct val="0"/>
              </a:spcBef>
              <a:spcAft>
                <a:spcPct val="0"/>
              </a:spcAft>
              <a:buFont typeface="Arial"/>
              <a:buChar char="•"/>
            </a:pPr>
            <a:r>
              <a:rPr lang="en-US" sz="2000" dirty="0">
                <a:solidFill>
                  <a:srgbClr val="002569"/>
                </a:solidFill>
                <a:latin typeface="Arial" charset="0"/>
                <a:ea typeface="ＭＳ Ｐゴシック" pitchFamily="-106" charset="-128"/>
              </a:rPr>
              <a:t>Climate Monitoring Architecture</a:t>
            </a:r>
          </a:p>
          <a:p>
            <a:pPr lvl="0" defTabSz="457200" fontAlgn="base">
              <a:spcBef>
                <a:spcPct val="0"/>
              </a:spcBef>
              <a:spcAft>
                <a:spcPct val="0"/>
              </a:spcAft>
              <a:buFont typeface="Arial"/>
              <a:buChar char="•"/>
            </a:pPr>
            <a:r>
              <a:rPr lang="en-US" sz="2000" dirty="0">
                <a:solidFill>
                  <a:srgbClr val="002569"/>
                </a:solidFill>
                <a:latin typeface="Arial" charset="0"/>
                <a:ea typeface="ＭＳ Ｐゴシック" pitchFamily="-106" charset="-128"/>
              </a:rPr>
              <a:t>Essential Climate Variable (ECVs) Inventory</a:t>
            </a:r>
          </a:p>
          <a:p>
            <a:pPr lvl="0" defTabSz="457200" fontAlgn="base">
              <a:spcBef>
                <a:spcPct val="0"/>
              </a:spcBef>
              <a:spcAft>
                <a:spcPct val="0"/>
              </a:spcAft>
              <a:buFont typeface="Arial"/>
              <a:buChar char="•"/>
            </a:pPr>
            <a:r>
              <a:rPr lang="en-US" sz="2000" dirty="0">
                <a:solidFill>
                  <a:srgbClr val="002569"/>
                </a:solidFill>
                <a:latin typeface="Arial" charset="0"/>
                <a:ea typeface="ＭＳ Ｐゴシック" pitchFamily="-106" charset="-128"/>
              </a:rPr>
              <a:t>Assessing the Completeness of ECVs</a:t>
            </a:r>
          </a:p>
          <a:p>
            <a:pPr lvl="0" defTabSz="457200" fontAlgn="base">
              <a:spcBef>
                <a:spcPct val="0"/>
              </a:spcBef>
              <a:spcAft>
                <a:spcPct val="0"/>
              </a:spcAft>
              <a:buFont typeface="Arial"/>
              <a:buChar char="•"/>
            </a:pPr>
            <a:r>
              <a:rPr lang="en-US" sz="2000" dirty="0">
                <a:solidFill>
                  <a:srgbClr val="002569"/>
                </a:solidFill>
                <a:latin typeface="Arial" charset="0"/>
                <a:ea typeface="ＭＳ Ｐゴシック" pitchFamily="-106" charset="-128"/>
              </a:rPr>
              <a:t>Coordination with CEOS Carbon Task </a:t>
            </a:r>
            <a:r>
              <a:rPr lang="en-US" sz="2000" dirty="0" smtClean="0">
                <a:solidFill>
                  <a:srgbClr val="002569"/>
                </a:solidFill>
                <a:latin typeface="Arial" charset="0"/>
                <a:ea typeface="ＭＳ Ｐゴシック" pitchFamily="-106" charset="-128"/>
              </a:rPr>
              <a:t>Force</a:t>
            </a:r>
            <a:endParaRPr lang="en-US" sz="2000" dirty="0">
              <a:solidFill>
                <a:srgbClr val="002569"/>
              </a:solidFill>
              <a:latin typeface="Arial" charset="0"/>
              <a:ea typeface="ＭＳ Ｐゴシック" pitchFamily="-106" charset="-128"/>
            </a:endParaRPr>
          </a:p>
          <a:p>
            <a:pPr lvl="0" defTabSz="457200" fontAlgn="base">
              <a:spcBef>
                <a:spcPct val="0"/>
              </a:spcBef>
              <a:spcAft>
                <a:spcPct val="0"/>
              </a:spcAft>
              <a:buFont typeface="Arial"/>
              <a:buChar char="•"/>
            </a:pPr>
            <a:r>
              <a:rPr lang="en-US" sz="2000" dirty="0">
                <a:solidFill>
                  <a:srgbClr val="002569"/>
                </a:solidFill>
                <a:latin typeface="Arial" charset="0"/>
                <a:ea typeface="ＭＳ Ｐゴシック" pitchFamily="-106" charset="-128"/>
              </a:rPr>
              <a:t>Reporting Activities – GEO, GCOS, UNFCCC </a:t>
            </a:r>
            <a:r>
              <a:rPr lang="en-US" sz="2000" dirty="0" smtClean="0">
                <a:solidFill>
                  <a:srgbClr val="002569"/>
                </a:solidFill>
                <a:latin typeface="Arial" charset="0"/>
                <a:ea typeface="ＭＳ Ｐゴシック" pitchFamily="-106" charset="-128"/>
              </a:rPr>
              <a:t>SBSTA</a:t>
            </a:r>
            <a:endParaRPr lang="en-US" dirty="0"/>
          </a:p>
        </p:txBody>
      </p:sp>
      <p:sp>
        <p:nvSpPr>
          <p:cNvPr id="4" name="Footer Placeholder 3"/>
          <p:cNvSpPr>
            <a:spLocks noGrp="1"/>
          </p:cNvSpPr>
          <p:nvPr>
            <p:ph type="ftr" sz="quarter" idx="11"/>
          </p:nvPr>
        </p:nvSpPr>
        <p:spPr/>
        <p:txBody>
          <a:bodyPr/>
          <a:lstStyle/>
          <a:p>
            <a:r>
              <a:rPr lang="en-US" smtClean="0"/>
              <a:t>3</a:t>
            </a:r>
            <a:r>
              <a:rPr lang="en-US" baseline="30000" smtClean="0"/>
              <a:t>rd</a:t>
            </a:r>
            <a:r>
              <a:rPr lang="en-US" smtClean="0"/>
              <a:t> WCRP Data Advisory Committee</a:t>
            </a:r>
            <a:endParaRPr lang="en-US" dirty="0"/>
          </a:p>
        </p:txBody>
      </p:sp>
      <p:graphicFrame>
        <p:nvGraphicFramePr>
          <p:cNvPr id="5" name="Content Placeholder 3"/>
          <p:cNvGraphicFramePr>
            <a:graphicFrameLocks/>
          </p:cNvGraphicFramePr>
          <p:nvPr>
            <p:extLst>
              <p:ext uri="{D42A27DB-BD31-4B8C-83A1-F6EECF244321}">
                <p14:modId xmlns:p14="http://schemas.microsoft.com/office/powerpoint/2010/main" val="1590953228"/>
              </p:ext>
            </p:extLst>
          </p:nvPr>
        </p:nvGraphicFramePr>
        <p:xfrm>
          <a:off x="2971800" y="3657600"/>
          <a:ext cx="3044037" cy="274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39025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2569"/>
                </a:solidFill>
                <a:latin typeface="Arial" charset="0"/>
                <a:ea typeface="ＭＳ Ｐゴシック" pitchFamily="-106" charset="-128"/>
              </a:rPr>
              <a:t>Climate Monitoring </a:t>
            </a:r>
            <a:r>
              <a:rPr lang="en-US" b="1" dirty="0" smtClean="0">
                <a:solidFill>
                  <a:srgbClr val="002569"/>
                </a:solidFill>
                <a:latin typeface="Arial" charset="0"/>
                <a:ea typeface="ＭＳ Ｐゴシック" pitchFamily="-106" charset="-128"/>
              </a:rPr>
              <a:t>Architecture</a:t>
            </a:r>
            <a:endParaRPr lang="en-US" dirty="0"/>
          </a:p>
        </p:txBody>
      </p:sp>
      <p:sp>
        <p:nvSpPr>
          <p:cNvPr id="4" name="Footer Placeholder 3"/>
          <p:cNvSpPr>
            <a:spLocks noGrp="1"/>
          </p:cNvSpPr>
          <p:nvPr>
            <p:ph type="ftr" sz="quarter" idx="11"/>
          </p:nvPr>
        </p:nvSpPr>
        <p:spPr/>
        <p:txBody>
          <a:bodyPr/>
          <a:lstStyle/>
          <a:p>
            <a:r>
              <a:rPr lang="en-US" smtClean="0"/>
              <a:t>3</a:t>
            </a:r>
            <a:r>
              <a:rPr lang="en-US" baseline="30000" smtClean="0"/>
              <a:t>rd</a:t>
            </a:r>
            <a:r>
              <a:rPr lang="en-US" smtClean="0"/>
              <a:t> WCRP Data Advisory Committee</a:t>
            </a:r>
            <a:endParaRPr lang="en-US" dirty="0"/>
          </a:p>
        </p:txBody>
      </p:sp>
      <p:sp>
        <p:nvSpPr>
          <p:cNvPr id="9" name="Slide Number Placeholder 5"/>
          <p:cNvSpPr txBox="1">
            <a:spLocks/>
          </p:cNvSpPr>
          <p:nvPr/>
        </p:nvSpPr>
        <p:spPr bwMode="auto">
          <a:xfrm>
            <a:off x="7239000" y="6546850"/>
            <a:ext cx="1905000" cy="31115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defPPr>
              <a:defRPr lang="en-US"/>
            </a:defPPr>
            <a:lvl1pPr algn="r" defTabSz="457200" rtl="0" eaLnBrk="0" fontAlgn="base" hangingPunct="0">
              <a:spcBef>
                <a:spcPct val="50000"/>
              </a:spcBef>
              <a:spcAft>
                <a:spcPct val="0"/>
              </a:spcAft>
              <a:defRPr sz="1000" kern="1200">
                <a:solidFill>
                  <a:srgbClr val="002569"/>
                </a:solidFill>
                <a:latin typeface="Calibri" pitchFamily="-106" charset="0"/>
                <a:ea typeface="ＭＳ Ｐゴシック" pitchFamily="-106" charset="-128"/>
                <a:cs typeface="Calibri" pitchFamily="-106" charset="0"/>
              </a:defRPr>
            </a:lvl1pPr>
            <a:lvl2pPr marL="457200" algn="l" defTabSz="457200" rtl="0" fontAlgn="base">
              <a:spcBef>
                <a:spcPct val="0"/>
              </a:spcBef>
              <a:spcAft>
                <a:spcPct val="0"/>
              </a:spcAft>
              <a:defRPr kern="1200">
                <a:solidFill>
                  <a:schemeClr val="tx1"/>
                </a:solidFill>
                <a:latin typeface="Arial" charset="0"/>
                <a:ea typeface="ＭＳ Ｐゴシック" pitchFamily="-10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6" charset="-128"/>
                <a:cs typeface="+mn-cs"/>
              </a:defRPr>
            </a:lvl5pPr>
            <a:lvl6pPr marL="2286000" algn="l" defTabSz="914400" rtl="0" eaLnBrk="1" latinLnBrk="0" hangingPunct="1">
              <a:defRPr kern="1200">
                <a:solidFill>
                  <a:schemeClr val="tx1"/>
                </a:solidFill>
                <a:latin typeface="Arial" charset="0"/>
                <a:ea typeface="ＭＳ Ｐゴシック" pitchFamily="-106" charset="-128"/>
                <a:cs typeface="+mn-cs"/>
              </a:defRPr>
            </a:lvl6pPr>
            <a:lvl7pPr marL="2743200" algn="l" defTabSz="914400" rtl="0" eaLnBrk="1" latinLnBrk="0" hangingPunct="1">
              <a:defRPr kern="1200">
                <a:solidFill>
                  <a:schemeClr val="tx1"/>
                </a:solidFill>
                <a:latin typeface="Arial" charset="0"/>
                <a:ea typeface="ＭＳ Ｐゴシック" pitchFamily="-106" charset="-128"/>
                <a:cs typeface="+mn-cs"/>
              </a:defRPr>
            </a:lvl7pPr>
            <a:lvl8pPr marL="3200400" algn="l" defTabSz="914400" rtl="0" eaLnBrk="1" latinLnBrk="0" hangingPunct="1">
              <a:defRPr kern="1200">
                <a:solidFill>
                  <a:schemeClr val="tx1"/>
                </a:solidFill>
                <a:latin typeface="Arial" charset="0"/>
                <a:ea typeface="ＭＳ Ｐゴシック" pitchFamily="-106" charset="-128"/>
                <a:cs typeface="+mn-cs"/>
              </a:defRPr>
            </a:lvl8pPr>
            <a:lvl9pPr marL="3657600" algn="l" defTabSz="914400" rtl="0" eaLnBrk="1" latinLnBrk="0" hangingPunct="1">
              <a:defRPr kern="1200">
                <a:solidFill>
                  <a:schemeClr val="tx1"/>
                </a:solidFill>
                <a:latin typeface="Arial" charset="0"/>
                <a:ea typeface="ＭＳ Ｐゴシック" pitchFamily="-106" charset="-128"/>
                <a:cs typeface="+mn-cs"/>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685D9731-F711-4403-8BC4-60A829C86C9C}" type="slidenum">
              <a:rPr kumimoji="0" lang="en-US" sz="1000" b="0" i="0" u="none" strike="noStrike" kern="1200" cap="none" spc="0" normalizeH="0" baseline="0" noProof="0" smtClean="0">
                <a:ln>
                  <a:noFill/>
                </a:ln>
                <a:solidFill>
                  <a:srgbClr val="002569"/>
                </a:solidFill>
                <a:effectLst/>
                <a:uLnTx/>
                <a:uFillTx/>
                <a:latin typeface="Calibri" pitchFamily="-106" charset="0"/>
                <a:ea typeface="ＭＳ Ｐゴシック" pitchFamily="-106" charset="-128"/>
              </a:rPr>
              <a:pPr marL="0" marR="0" lvl="0" indent="0" algn="r" defTabSz="457200" rtl="0" eaLnBrk="1" fontAlgn="base" latinLnBrk="0" hangingPunct="1">
                <a:lnSpc>
                  <a:spcPct val="100000"/>
                </a:lnSpc>
                <a:spcBef>
                  <a:spcPct val="0"/>
                </a:spcBef>
                <a:spcAft>
                  <a:spcPct val="0"/>
                </a:spcAft>
                <a:buClrTx/>
                <a:buSzTx/>
                <a:buFontTx/>
                <a:buNone/>
                <a:tabLst/>
                <a:defRPr/>
              </a:pPr>
              <a:t>5</a:t>
            </a:fld>
            <a:endParaRPr kumimoji="0" lang="en-US" sz="1000" b="0" i="0" u="none" strike="noStrike" kern="1200" cap="none" spc="0" normalizeH="0" baseline="0" noProof="0" dirty="0" smtClean="0">
              <a:ln>
                <a:noFill/>
              </a:ln>
              <a:solidFill>
                <a:srgbClr val="002569"/>
              </a:solidFill>
              <a:effectLst/>
              <a:uLnTx/>
              <a:uFillTx/>
              <a:latin typeface="Calibri" pitchFamily="-106" charset="0"/>
              <a:ea typeface="ＭＳ Ｐゴシック" pitchFamily="-106" charset="-128"/>
            </a:endParaRPr>
          </a:p>
        </p:txBody>
      </p:sp>
      <p:sp>
        <p:nvSpPr>
          <p:cNvPr id="10" name="TextBox 9"/>
          <p:cNvSpPr txBox="1"/>
          <p:nvPr/>
        </p:nvSpPr>
        <p:spPr>
          <a:xfrm>
            <a:off x="0" y="1277788"/>
            <a:ext cx="6551613" cy="3170099"/>
          </a:xfrm>
          <a:prstGeom prst="rect">
            <a:avLst/>
          </a:prstGeom>
          <a:noFill/>
        </p:spPr>
        <p:txBody>
          <a:bodyPr wrap="square" rtlCol="0">
            <a:spAutoFit/>
          </a:bodyPr>
          <a:lstStyle/>
          <a:p>
            <a:pPr marL="342900" indent="-342900" defTabSz="457200" fontAlgn="base">
              <a:spcBef>
                <a:spcPct val="0"/>
              </a:spcBef>
              <a:spcAft>
                <a:spcPct val="0"/>
              </a:spcAft>
              <a:buFont typeface="Arial"/>
              <a:buChar char="•"/>
            </a:pPr>
            <a:r>
              <a:rPr lang="en-US" sz="2000" dirty="0" smtClean="0">
                <a:solidFill>
                  <a:srgbClr val="002569"/>
                </a:solidFill>
                <a:latin typeface="Arial" charset="0"/>
                <a:ea typeface="ＭＳ Ｐゴシック" pitchFamily="-106" charset="-128"/>
              </a:rPr>
              <a:t>The </a:t>
            </a:r>
            <a:r>
              <a:rPr lang="en-US" sz="2000" dirty="0" smtClean="0">
                <a:solidFill>
                  <a:srgbClr val="002569"/>
                </a:solidFill>
                <a:latin typeface="Arial" charset="0"/>
                <a:ea typeface="ＭＳ Ｐゴシック" pitchFamily="-106" charset="-128"/>
              </a:rPr>
              <a:t>WGClimate ‘Strategy Towards…’ report primarily focused on the first 2 pillars of the Climate Monitoring Architecture and its logical, or generic, view.</a:t>
            </a:r>
          </a:p>
          <a:p>
            <a:pPr marL="342900" indent="-342900" defTabSz="457200" fontAlgn="base">
              <a:spcBef>
                <a:spcPct val="0"/>
              </a:spcBef>
              <a:spcAft>
                <a:spcPct val="0"/>
              </a:spcAft>
              <a:buFont typeface="Arial"/>
              <a:buChar char="•"/>
            </a:pPr>
            <a:r>
              <a:rPr lang="en-US" sz="2000" dirty="0" smtClean="0">
                <a:solidFill>
                  <a:srgbClr val="002569"/>
                </a:solidFill>
                <a:latin typeface="Arial" charset="0"/>
                <a:ea typeface="ＭＳ Ｐゴシック" pitchFamily="-106" charset="-128"/>
              </a:rPr>
              <a:t>WGClimate will be focusing on identifying case studies and working with the GFCS to focus on the applications and decision-making pillars.  </a:t>
            </a:r>
          </a:p>
          <a:p>
            <a:pPr marL="342900" indent="-342900" defTabSz="457200" fontAlgn="base">
              <a:spcBef>
                <a:spcPct val="0"/>
              </a:spcBef>
              <a:spcAft>
                <a:spcPct val="0"/>
              </a:spcAft>
              <a:buFont typeface="Arial"/>
              <a:buChar char="•"/>
            </a:pPr>
            <a:r>
              <a:rPr lang="en-US" sz="2000" dirty="0" smtClean="0">
                <a:solidFill>
                  <a:srgbClr val="002569"/>
                </a:solidFill>
                <a:latin typeface="Arial" charset="0"/>
                <a:ea typeface="ＭＳ Ｐゴシック" pitchFamily="-106" charset="-128"/>
              </a:rPr>
              <a:t>A third phase will then identify several example physical architectures that incorporate the end-to-end climate information value chain</a:t>
            </a:r>
          </a:p>
          <a:p>
            <a:pPr marL="342900" indent="-342900" defTabSz="457200" fontAlgn="base">
              <a:spcBef>
                <a:spcPct val="0"/>
              </a:spcBef>
              <a:spcAft>
                <a:spcPct val="0"/>
              </a:spcAft>
              <a:buFont typeface="Arial"/>
              <a:buChar char="•"/>
            </a:pPr>
            <a:endParaRPr lang="en-US" sz="2000" dirty="0" smtClean="0">
              <a:solidFill>
                <a:srgbClr val="002569"/>
              </a:solidFill>
              <a:latin typeface="Arial" charset="0"/>
              <a:ea typeface="ＭＳ Ｐゴシック" pitchFamily="-106" charset="-128"/>
            </a:endParaRPr>
          </a:p>
        </p:txBody>
      </p:sp>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1613" y="1669733"/>
            <a:ext cx="2243137" cy="269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8167" y="4363720"/>
            <a:ext cx="8586583" cy="2494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18012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Assessing the Completeness of </a:t>
            </a:r>
            <a:r>
              <a:rPr lang="en-US" b="1" dirty="0" smtClean="0"/>
              <a:t>ECVs</a:t>
            </a:r>
            <a:endParaRPr lang="en-US" dirty="0"/>
          </a:p>
        </p:txBody>
      </p:sp>
      <p:sp>
        <p:nvSpPr>
          <p:cNvPr id="3" name="Content Placeholder 2"/>
          <p:cNvSpPr>
            <a:spLocks noGrp="1"/>
          </p:cNvSpPr>
          <p:nvPr>
            <p:ph idx="1"/>
          </p:nvPr>
        </p:nvSpPr>
        <p:spPr/>
        <p:txBody>
          <a:bodyPr/>
          <a:lstStyle/>
          <a:p>
            <a:pPr lvl="0" defTabSz="457200" fontAlgn="base">
              <a:spcBef>
                <a:spcPct val="0"/>
              </a:spcBef>
              <a:spcAft>
                <a:spcPct val="0"/>
              </a:spcAft>
              <a:buFont typeface="Arial"/>
              <a:buChar char="•"/>
            </a:pPr>
            <a:r>
              <a:rPr lang="en-US" sz="2000" dirty="0">
                <a:solidFill>
                  <a:srgbClr val="002569"/>
                </a:solidFill>
                <a:latin typeface="Arial" charset="0"/>
                <a:ea typeface="ＭＳ Ｐゴシック" pitchFamily="-106" charset="-128"/>
              </a:rPr>
              <a:t>Metrics to assess the completeness of process (documentation, validation, access, etc.) and scientific applications (fitness for purpose and user requirements) have moved forward within several different venues over the last year</a:t>
            </a:r>
          </a:p>
          <a:p>
            <a:pPr lvl="0" defTabSz="457200" fontAlgn="base">
              <a:spcBef>
                <a:spcPct val="0"/>
              </a:spcBef>
              <a:spcAft>
                <a:spcPct val="0"/>
              </a:spcAft>
              <a:buFont typeface="Arial"/>
              <a:buChar char="•"/>
            </a:pPr>
            <a:endParaRPr lang="en-US" sz="2000" dirty="0">
              <a:solidFill>
                <a:srgbClr val="002569"/>
              </a:solidFill>
              <a:latin typeface="Arial" charset="0"/>
              <a:ea typeface="ＭＳ Ｐゴシック" pitchFamily="-106" charset="-128"/>
            </a:endParaRPr>
          </a:p>
          <a:p>
            <a:pPr marL="800100" lvl="1" indent="-342900" defTabSz="457200" fontAlgn="base">
              <a:spcBef>
                <a:spcPct val="0"/>
              </a:spcBef>
              <a:spcAft>
                <a:spcPct val="0"/>
              </a:spcAft>
              <a:buFont typeface="Arial"/>
              <a:buChar char="•"/>
            </a:pPr>
            <a:r>
              <a:rPr lang="en-US" sz="2000" dirty="0">
                <a:solidFill>
                  <a:srgbClr val="002569"/>
                </a:solidFill>
                <a:latin typeface="Arial" charset="0"/>
                <a:ea typeface="ＭＳ Ｐゴシック" pitchFamily="-106" charset="-128"/>
              </a:rPr>
              <a:t>WGClimate has coordinated with the GEO QA4EO effort</a:t>
            </a:r>
          </a:p>
          <a:p>
            <a:pPr marL="800100" lvl="1" indent="-342900" defTabSz="457200" fontAlgn="base">
              <a:spcBef>
                <a:spcPct val="0"/>
              </a:spcBef>
              <a:spcAft>
                <a:spcPct val="0"/>
              </a:spcAft>
              <a:buFont typeface="Arial"/>
              <a:buChar char="•"/>
            </a:pPr>
            <a:r>
              <a:rPr lang="en-US" sz="2000" dirty="0">
                <a:solidFill>
                  <a:srgbClr val="002569"/>
                </a:solidFill>
                <a:latin typeface="Arial" charset="0"/>
                <a:ea typeface="ＭＳ Ｐゴシック" pitchFamily="-106" charset="-128"/>
              </a:rPr>
              <a:t>An EU project, CORE-CLIMAX, has proposed a more generic metric assessment that has been evaluated and found useful by the satellite, in situ, and re-analysis communities</a:t>
            </a:r>
          </a:p>
          <a:p>
            <a:pPr marL="1257300" lvl="2" indent="-342900" defTabSz="457200" fontAlgn="base">
              <a:spcBef>
                <a:spcPct val="0"/>
              </a:spcBef>
              <a:spcAft>
                <a:spcPct val="0"/>
              </a:spcAft>
              <a:buFont typeface="Arial"/>
              <a:buChar char="•"/>
            </a:pPr>
            <a:r>
              <a:rPr lang="en-US" sz="2000" dirty="0">
                <a:solidFill>
                  <a:srgbClr val="002569"/>
                </a:solidFill>
                <a:latin typeface="Arial" charset="0"/>
                <a:ea typeface="ＭＳ Ｐゴシック" pitchFamily="-106" charset="-128"/>
              </a:rPr>
              <a:t>WGClimate took an action to have its members further evaluate this metric for formal adoption by WGClimate by the end of 2014</a:t>
            </a:r>
          </a:p>
          <a:p>
            <a:pPr marL="800100" lvl="1" indent="-342900" defTabSz="457200" fontAlgn="base">
              <a:spcBef>
                <a:spcPct val="0"/>
              </a:spcBef>
              <a:spcAft>
                <a:spcPct val="0"/>
              </a:spcAft>
              <a:buFont typeface="Arial"/>
              <a:buChar char="•"/>
            </a:pPr>
            <a:r>
              <a:rPr lang="en-US" sz="2000" dirty="0">
                <a:solidFill>
                  <a:srgbClr val="002569"/>
                </a:solidFill>
                <a:latin typeface="Arial" charset="0"/>
                <a:ea typeface="ＭＳ Ｐゴシック" pitchFamily="-106" charset="-128"/>
              </a:rPr>
              <a:t>WGClimate is coordinating with WCRP Data Advisory Committee on scientific assessment metrics.  Work is ongoing</a:t>
            </a:r>
          </a:p>
          <a:p>
            <a:endParaRPr lang="en-US" dirty="0"/>
          </a:p>
        </p:txBody>
      </p:sp>
      <p:sp>
        <p:nvSpPr>
          <p:cNvPr id="4" name="Footer Placeholder 3"/>
          <p:cNvSpPr>
            <a:spLocks noGrp="1"/>
          </p:cNvSpPr>
          <p:nvPr>
            <p:ph type="ftr" sz="quarter" idx="11"/>
          </p:nvPr>
        </p:nvSpPr>
        <p:spPr/>
        <p:txBody>
          <a:bodyPr/>
          <a:lstStyle/>
          <a:p>
            <a:r>
              <a:rPr lang="en-US" smtClean="0"/>
              <a:t>3</a:t>
            </a:r>
            <a:r>
              <a:rPr lang="en-US" baseline="30000" smtClean="0"/>
              <a:t>rd</a:t>
            </a:r>
            <a:r>
              <a:rPr lang="en-US" smtClean="0"/>
              <a:t> WCRP Data Advisory Committee</a:t>
            </a:r>
            <a:endParaRPr lang="en-US" dirty="0"/>
          </a:p>
        </p:txBody>
      </p:sp>
    </p:spTree>
    <p:extLst>
      <p:ext uri="{BB962C8B-B14F-4D97-AF65-F5344CB8AC3E}">
        <p14:creationId xmlns:p14="http://schemas.microsoft.com/office/powerpoint/2010/main" val="14734518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Mapping ECVs to WCRP Science Priorities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CEOS-CGMS WGClimate is committed to addressing GCOS Implementation Plan and related documents (e.g., Satellite supplement, guidelines, etc.)</a:t>
            </a:r>
          </a:p>
          <a:p>
            <a:r>
              <a:rPr lang="en-US" dirty="0" smtClean="0"/>
              <a:t>GCOS has gathered requirements for ECVs that focus on large-scale decadal trends for groups of climate data records</a:t>
            </a:r>
          </a:p>
          <a:p>
            <a:r>
              <a:rPr lang="en-US" dirty="0" smtClean="0"/>
              <a:t>This approach does not always map well into WCRP science objectives</a:t>
            </a:r>
          </a:p>
          <a:p>
            <a:r>
              <a:rPr lang="en-US" dirty="0" smtClean="0"/>
              <a:t>Other GCOS actions and guidelines (e.g., data processing, metrics) do apply to WCRP, however, are not formally recognized and implemented by WCRP</a:t>
            </a:r>
            <a:endParaRPr lang="en-US" dirty="0"/>
          </a:p>
        </p:txBody>
      </p:sp>
      <p:sp>
        <p:nvSpPr>
          <p:cNvPr id="4" name="Footer Placeholder 3"/>
          <p:cNvSpPr>
            <a:spLocks noGrp="1"/>
          </p:cNvSpPr>
          <p:nvPr>
            <p:ph type="ftr" sz="quarter" idx="11"/>
          </p:nvPr>
        </p:nvSpPr>
        <p:spPr/>
        <p:txBody>
          <a:bodyPr/>
          <a:lstStyle/>
          <a:p>
            <a:r>
              <a:rPr lang="en-US" smtClean="0"/>
              <a:t>3</a:t>
            </a:r>
            <a:r>
              <a:rPr lang="en-US" baseline="30000" smtClean="0"/>
              <a:t>rd</a:t>
            </a:r>
            <a:r>
              <a:rPr lang="en-US" smtClean="0"/>
              <a:t> WCRP Data Advisory Committee</a:t>
            </a:r>
            <a:endParaRPr lang="en-US" dirty="0"/>
          </a:p>
        </p:txBody>
      </p:sp>
    </p:spTree>
    <p:extLst>
      <p:ext uri="{BB962C8B-B14F-4D97-AF65-F5344CB8AC3E}">
        <p14:creationId xmlns:p14="http://schemas.microsoft.com/office/powerpoint/2010/main" val="12977510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Mapping ECVs to Fluxes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17078501"/>
              </p:ext>
            </p:extLst>
          </p:nvPr>
        </p:nvGraphicFramePr>
        <p:xfrm>
          <a:off x="1143000" y="1600200"/>
          <a:ext cx="6858001" cy="4709160"/>
        </p:xfrm>
        <a:graphic>
          <a:graphicData uri="http://schemas.openxmlformats.org/drawingml/2006/table">
            <a:tbl>
              <a:tblPr>
                <a:tableStyleId>{5C22544A-7EE6-4342-B048-85BDC9FD1C3A}</a:tableStyleId>
              </a:tblPr>
              <a:tblGrid>
                <a:gridCol w="1407226"/>
                <a:gridCol w="1656608"/>
                <a:gridCol w="1763486"/>
                <a:gridCol w="2030681"/>
              </a:tblGrid>
              <a:tr h="481829">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7620" marR="7620" marT="7620" marB="0" anchor="b"/>
                </a:tc>
                <a:tc>
                  <a:txBody>
                    <a:bodyPr/>
                    <a:lstStyle/>
                    <a:p>
                      <a:pPr algn="ctr" fontAlgn="b"/>
                      <a:r>
                        <a:rPr lang="en-US" sz="1600" u="none" strike="noStrike">
                          <a:effectLst/>
                        </a:rPr>
                        <a:t> </a:t>
                      </a:r>
                      <a:endParaRPr lang="en-US" sz="1600" b="0" i="0" u="none" strike="noStrike">
                        <a:solidFill>
                          <a:srgbClr val="000000"/>
                        </a:solidFill>
                        <a:effectLst/>
                        <a:latin typeface="Calibri"/>
                      </a:endParaRPr>
                    </a:p>
                  </a:txBody>
                  <a:tcPr marL="7620" marR="7620" marT="7620" marB="0" anchor="b"/>
                </a:tc>
                <a:tc>
                  <a:txBody>
                    <a:bodyPr/>
                    <a:lstStyle/>
                    <a:p>
                      <a:pPr algn="ctr" fontAlgn="b"/>
                      <a:r>
                        <a:rPr lang="en-US" sz="1600" u="none" strike="noStrike">
                          <a:effectLst/>
                        </a:rPr>
                        <a:t>Ocean-Atmosphere Energy Flux</a:t>
                      </a:r>
                      <a:endParaRPr lang="en-US" sz="1600" b="1" i="0" u="none" strike="noStrike">
                        <a:solidFill>
                          <a:srgbClr val="000000"/>
                        </a:solidFill>
                        <a:effectLst/>
                        <a:latin typeface="Calibri"/>
                      </a:endParaRPr>
                    </a:p>
                  </a:txBody>
                  <a:tcPr marL="7620" marR="7620" marT="7620" marB="0" anchor="b"/>
                </a:tc>
                <a:tc>
                  <a:txBody>
                    <a:bodyPr/>
                    <a:lstStyle/>
                    <a:p>
                      <a:pPr algn="ctr" fontAlgn="b"/>
                      <a:r>
                        <a:rPr lang="en-US" sz="1600" u="none" strike="noStrike">
                          <a:effectLst/>
                        </a:rPr>
                        <a:t>Terrestrial-Atmosphere Energy Flux</a:t>
                      </a:r>
                      <a:endParaRPr lang="en-US" sz="1600" b="1" i="0" u="none" strike="noStrike">
                        <a:solidFill>
                          <a:srgbClr val="000000"/>
                        </a:solidFill>
                        <a:effectLst/>
                        <a:latin typeface="Calibri"/>
                      </a:endParaRPr>
                    </a:p>
                  </a:txBody>
                  <a:tcPr marL="7620" marR="7620" marT="7620" marB="0" anchor="b"/>
                </a:tc>
              </a:tr>
              <a:tr h="218186">
                <a:tc>
                  <a:txBody>
                    <a:bodyPr/>
                    <a:lstStyle/>
                    <a:p>
                      <a:pPr algn="ctr" fontAlgn="b"/>
                      <a:r>
                        <a:rPr lang="en-US" sz="1600" u="none" strike="noStrike" dirty="0">
                          <a:effectLst/>
                        </a:rPr>
                        <a:t>Domain</a:t>
                      </a:r>
                      <a:endParaRPr lang="en-US" sz="1600" b="1" i="0" u="none" strike="noStrike" dirty="0">
                        <a:solidFill>
                          <a:srgbClr val="000000"/>
                        </a:solidFill>
                        <a:effectLst/>
                        <a:latin typeface="Calibri"/>
                      </a:endParaRPr>
                    </a:p>
                  </a:txBody>
                  <a:tcPr marL="7620" marR="7620" marT="7620" marB="0" anchor="b"/>
                </a:tc>
                <a:tc>
                  <a:txBody>
                    <a:bodyPr/>
                    <a:lstStyle/>
                    <a:p>
                      <a:pPr algn="ctr" fontAlgn="b"/>
                      <a:r>
                        <a:rPr lang="en-US" sz="1600" u="none" strike="noStrike">
                          <a:effectLst/>
                        </a:rPr>
                        <a:t>ECV</a:t>
                      </a:r>
                      <a:endParaRPr lang="en-US" sz="1600" b="1" i="0" u="none" strike="noStrike">
                        <a:solidFill>
                          <a:srgbClr val="000000"/>
                        </a:solidFill>
                        <a:effectLst/>
                        <a:latin typeface="Calibri"/>
                      </a:endParaRPr>
                    </a:p>
                  </a:txBody>
                  <a:tcPr marL="7620" marR="7620" marT="7620" marB="0" anchor="b"/>
                </a:tc>
                <a:tc>
                  <a:txBody>
                    <a:bodyPr/>
                    <a:lstStyle/>
                    <a:p>
                      <a:pPr algn="ctr" fontAlgn="b"/>
                      <a:r>
                        <a:rPr lang="en-US" sz="1600" u="none" strike="noStrike">
                          <a:effectLst/>
                        </a:rPr>
                        <a:t> </a:t>
                      </a:r>
                      <a:endParaRPr lang="en-US" sz="1600" b="0" i="0" u="none" strike="noStrike">
                        <a:solidFill>
                          <a:srgbClr val="000000"/>
                        </a:solidFill>
                        <a:effectLst/>
                        <a:latin typeface="Calibri"/>
                      </a:endParaRPr>
                    </a:p>
                  </a:txBody>
                  <a:tcPr marL="7620" marR="7620" marT="7620" marB="0" anchor="b"/>
                </a:tc>
                <a:tc>
                  <a:txBody>
                    <a:bodyPr/>
                    <a:lstStyle/>
                    <a:p>
                      <a:pPr algn="ctr" fontAlgn="b"/>
                      <a:r>
                        <a:rPr lang="en-US" sz="1600" u="none" strike="noStrike">
                          <a:effectLst/>
                        </a:rPr>
                        <a:t> </a:t>
                      </a:r>
                      <a:endParaRPr lang="en-US" sz="1600" b="0" i="0" u="none" strike="noStrike">
                        <a:solidFill>
                          <a:srgbClr val="000000"/>
                        </a:solidFill>
                        <a:effectLst/>
                        <a:latin typeface="Calibri"/>
                      </a:endParaRPr>
                    </a:p>
                  </a:txBody>
                  <a:tcPr marL="7620" marR="7620" marT="7620" marB="0" anchor="b"/>
                </a:tc>
              </a:tr>
              <a:tr h="654560">
                <a:tc>
                  <a:txBody>
                    <a:bodyPr/>
                    <a:lstStyle/>
                    <a:p>
                      <a:pPr algn="ctr" fontAlgn="b"/>
                      <a:r>
                        <a:rPr lang="en-US" sz="1600" u="none" strike="noStrike" dirty="0">
                          <a:effectLst/>
                        </a:rPr>
                        <a:t>Atmosphere</a:t>
                      </a:r>
                      <a:endParaRPr lang="en-US" sz="1600" b="1" i="0" u="none" strike="noStrike" dirty="0">
                        <a:solidFill>
                          <a:srgbClr val="000000"/>
                        </a:solidFill>
                        <a:effectLst/>
                        <a:latin typeface="Calibri"/>
                      </a:endParaRPr>
                    </a:p>
                  </a:txBody>
                  <a:tcPr marL="7620" marR="7620" marT="7620" marB="0" anchor="b"/>
                </a:tc>
                <a:tc>
                  <a:txBody>
                    <a:bodyPr/>
                    <a:lstStyle/>
                    <a:p>
                      <a:pPr algn="ctr" fontAlgn="b"/>
                      <a:r>
                        <a:rPr lang="en-US" sz="1600" u="none" strike="noStrike" dirty="0">
                          <a:effectLst/>
                        </a:rPr>
                        <a:t>Surface Wind Speed and Direction</a:t>
                      </a:r>
                      <a:endParaRPr lang="en-US" sz="1600" b="0" i="0" u="none" strike="noStrike" dirty="0">
                        <a:solidFill>
                          <a:srgbClr val="000000"/>
                        </a:solidFill>
                        <a:effectLst/>
                        <a:latin typeface="Calibri"/>
                      </a:endParaRPr>
                    </a:p>
                  </a:txBody>
                  <a:tcPr marL="7620" marR="7620" marT="7620" marB="0" anchor="b"/>
                </a:tc>
                <a:tc>
                  <a:txBody>
                    <a:bodyPr/>
                    <a:lstStyle/>
                    <a:p>
                      <a:pPr algn="ctr" fontAlgn="b"/>
                      <a:r>
                        <a:rPr lang="en-US" sz="1600" u="none" strike="noStrike">
                          <a:effectLst/>
                        </a:rPr>
                        <a:t>X</a:t>
                      </a:r>
                      <a:endParaRPr lang="en-US" sz="1600" b="0" i="0" u="none" strike="noStrike">
                        <a:solidFill>
                          <a:srgbClr val="000000"/>
                        </a:solidFill>
                        <a:effectLst/>
                        <a:latin typeface="Calibri"/>
                      </a:endParaRPr>
                    </a:p>
                  </a:txBody>
                  <a:tcPr marL="7620" marR="7620" marT="7620" marB="0" anchor="b"/>
                </a:tc>
                <a:tc>
                  <a:txBody>
                    <a:bodyPr/>
                    <a:lstStyle/>
                    <a:p>
                      <a:pPr algn="ctr" fontAlgn="b"/>
                      <a:r>
                        <a:rPr lang="en-US" sz="1600" u="none" strike="noStrike">
                          <a:effectLst/>
                        </a:rPr>
                        <a:t>X</a:t>
                      </a:r>
                      <a:endParaRPr lang="en-US" sz="1600" b="0" i="0" u="none" strike="noStrike">
                        <a:solidFill>
                          <a:srgbClr val="000000"/>
                        </a:solidFill>
                        <a:effectLst/>
                        <a:latin typeface="Calibri"/>
                      </a:endParaRPr>
                    </a:p>
                  </a:txBody>
                  <a:tcPr marL="7620" marR="7620" marT="7620" marB="0" anchor="b"/>
                </a:tc>
              </a:tr>
              <a:tr h="218186">
                <a:tc>
                  <a:txBody>
                    <a:bodyPr/>
                    <a:lstStyle/>
                    <a:p>
                      <a:pPr algn="ctr" fontAlgn="b"/>
                      <a:r>
                        <a:rPr lang="en-US" sz="1600" u="none" strike="noStrike">
                          <a:effectLst/>
                        </a:rPr>
                        <a:t> </a:t>
                      </a:r>
                      <a:endParaRPr lang="en-US" sz="1600" b="0" i="0" u="none" strike="noStrike">
                        <a:solidFill>
                          <a:srgbClr val="000000"/>
                        </a:solidFill>
                        <a:effectLst/>
                        <a:latin typeface="Calibri"/>
                      </a:endParaRPr>
                    </a:p>
                  </a:txBody>
                  <a:tcPr marL="7620" marR="7620" marT="7620" marB="0" anchor="b"/>
                </a:tc>
                <a:tc>
                  <a:txBody>
                    <a:bodyPr/>
                    <a:lstStyle/>
                    <a:p>
                      <a:pPr algn="ctr" fontAlgn="b"/>
                      <a:r>
                        <a:rPr lang="en-US" sz="1600" u="none" strike="noStrike" dirty="0">
                          <a:effectLst/>
                        </a:rPr>
                        <a:t>Precipitation</a:t>
                      </a:r>
                      <a:endParaRPr lang="en-US" sz="1600" b="0" i="0" u="none" strike="noStrike" dirty="0">
                        <a:solidFill>
                          <a:srgbClr val="000000"/>
                        </a:solidFill>
                        <a:effectLst/>
                        <a:latin typeface="Calibri"/>
                      </a:endParaRPr>
                    </a:p>
                  </a:txBody>
                  <a:tcPr marL="7620" marR="7620" marT="7620" marB="0" anchor="b"/>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7620" marR="7620" marT="7620" marB="0" anchor="b"/>
                </a:tc>
                <a:tc>
                  <a:txBody>
                    <a:bodyPr/>
                    <a:lstStyle/>
                    <a:p>
                      <a:pPr algn="ctr" fontAlgn="b"/>
                      <a:r>
                        <a:rPr lang="en-US" sz="1600" u="none" strike="noStrike">
                          <a:effectLst/>
                        </a:rPr>
                        <a:t> </a:t>
                      </a:r>
                      <a:endParaRPr lang="en-US" sz="1600" b="0" i="0" u="none" strike="noStrike">
                        <a:solidFill>
                          <a:srgbClr val="000000"/>
                        </a:solidFill>
                        <a:effectLst/>
                        <a:latin typeface="Calibri"/>
                      </a:endParaRPr>
                    </a:p>
                  </a:txBody>
                  <a:tcPr marL="7620" marR="7620" marT="7620" marB="0" anchor="b"/>
                </a:tc>
              </a:tr>
              <a:tr h="436373">
                <a:tc>
                  <a:txBody>
                    <a:bodyPr/>
                    <a:lstStyle/>
                    <a:p>
                      <a:pPr algn="ctr" fontAlgn="b"/>
                      <a:r>
                        <a:rPr lang="en-US" sz="1600" u="none" strike="noStrike">
                          <a:effectLst/>
                        </a:rPr>
                        <a:t> </a:t>
                      </a:r>
                      <a:endParaRPr lang="en-US" sz="1600" b="0" i="0" u="none" strike="noStrike">
                        <a:solidFill>
                          <a:srgbClr val="000000"/>
                        </a:solidFill>
                        <a:effectLst/>
                        <a:latin typeface="Calibri"/>
                      </a:endParaRPr>
                    </a:p>
                  </a:txBody>
                  <a:tcPr marL="7620" marR="7620" marT="7620" marB="0" anchor="b"/>
                </a:tc>
                <a:tc>
                  <a:txBody>
                    <a:bodyPr/>
                    <a:lstStyle/>
                    <a:p>
                      <a:pPr algn="ctr" fontAlgn="b"/>
                      <a:r>
                        <a:rPr lang="en-US" sz="1600" u="none" strike="noStrike">
                          <a:effectLst/>
                        </a:rPr>
                        <a:t>Upper-air Temperature</a:t>
                      </a:r>
                      <a:endParaRPr lang="en-US" sz="1600" b="0" i="0" u="none" strike="noStrike">
                        <a:solidFill>
                          <a:srgbClr val="000000"/>
                        </a:solidFill>
                        <a:effectLst/>
                        <a:latin typeface="Calibri"/>
                      </a:endParaRPr>
                    </a:p>
                  </a:txBody>
                  <a:tcPr marL="7620" marR="7620" marT="7620" marB="0" anchor="b"/>
                </a:tc>
                <a:tc>
                  <a:txBody>
                    <a:bodyPr/>
                    <a:lstStyle/>
                    <a:p>
                      <a:pPr algn="ctr" fontAlgn="b"/>
                      <a:r>
                        <a:rPr lang="en-US" sz="1600" u="none" strike="noStrike" dirty="0">
                          <a:effectLst/>
                        </a:rPr>
                        <a:t>X</a:t>
                      </a:r>
                      <a:endParaRPr lang="en-US" sz="1600" b="0" i="0" u="none" strike="noStrike" dirty="0">
                        <a:solidFill>
                          <a:srgbClr val="000000"/>
                        </a:solidFill>
                        <a:effectLst/>
                        <a:latin typeface="Calibri"/>
                      </a:endParaRPr>
                    </a:p>
                  </a:txBody>
                  <a:tcPr marL="7620" marR="7620" marT="7620" marB="0" anchor="b"/>
                </a:tc>
                <a:tc>
                  <a:txBody>
                    <a:bodyPr/>
                    <a:lstStyle/>
                    <a:p>
                      <a:pPr algn="ctr" fontAlgn="b"/>
                      <a:r>
                        <a:rPr lang="en-US" sz="1600" u="none" strike="noStrike">
                          <a:effectLst/>
                        </a:rPr>
                        <a:t>X</a:t>
                      </a:r>
                      <a:endParaRPr lang="en-US" sz="1600" b="0" i="0" u="none" strike="noStrike">
                        <a:solidFill>
                          <a:srgbClr val="000000"/>
                        </a:solidFill>
                        <a:effectLst/>
                        <a:latin typeface="Calibri"/>
                      </a:endParaRPr>
                    </a:p>
                  </a:txBody>
                  <a:tcPr marL="7620" marR="7620" marT="7620" marB="0" anchor="b"/>
                </a:tc>
              </a:tr>
              <a:tr h="218186">
                <a:tc>
                  <a:txBody>
                    <a:bodyPr/>
                    <a:lstStyle/>
                    <a:p>
                      <a:pPr algn="ctr" fontAlgn="b"/>
                      <a:r>
                        <a:rPr lang="en-US" sz="1600" u="none" strike="noStrike">
                          <a:effectLst/>
                        </a:rPr>
                        <a:t> </a:t>
                      </a:r>
                      <a:endParaRPr lang="en-US" sz="1600" b="0" i="0" u="none" strike="noStrike">
                        <a:solidFill>
                          <a:srgbClr val="000000"/>
                        </a:solidFill>
                        <a:effectLst/>
                        <a:latin typeface="Calibri"/>
                      </a:endParaRPr>
                    </a:p>
                  </a:txBody>
                  <a:tcPr marL="7620" marR="7620" marT="7620" marB="0" anchor="b"/>
                </a:tc>
                <a:tc>
                  <a:txBody>
                    <a:bodyPr/>
                    <a:lstStyle/>
                    <a:p>
                      <a:pPr algn="ctr" fontAlgn="b"/>
                      <a:r>
                        <a:rPr lang="en-US" sz="1600" u="none" strike="noStrike">
                          <a:effectLst/>
                        </a:rPr>
                        <a:t>Water Vapour</a:t>
                      </a:r>
                      <a:endParaRPr lang="en-US" sz="1600" b="0" i="0" u="none" strike="noStrike">
                        <a:solidFill>
                          <a:srgbClr val="000000"/>
                        </a:solidFill>
                        <a:effectLst/>
                        <a:latin typeface="Calibri"/>
                      </a:endParaRPr>
                    </a:p>
                  </a:txBody>
                  <a:tcPr marL="7620" marR="7620" marT="7620" marB="0" anchor="b"/>
                </a:tc>
                <a:tc>
                  <a:txBody>
                    <a:bodyPr/>
                    <a:lstStyle/>
                    <a:p>
                      <a:pPr algn="ctr" fontAlgn="b"/>
                      <a:r>
                        <a:rPr lang="en-US" sz="1600" u="none" strike="noStrike" dirty="0">
                          <a:effectLst/>
                        </a:rPr>
                        <a:t>X</a:t>
                      </a:r>
                      <a:endParaRPr lang="en-US" sz="1600" b="0" i="0" u="none" strike="noStrike" dirty="0">
                        <a:solidFill>
                          <a:srgbClr val="000000"/>
                        </a:solidFill>
                        <a:effectLst/>
                        <a:latin typeface="Calibri"/>
                      </a:endParaRPr>
                    </a:p>
                  </a:txBody>
                  <a:tcPr marL="7620" marR="7620" marT="7620" marB="0" anchor="b"/>
                </a:tc>
                <a:tc>
                  <a:txBody>
                    <a:bodyPr/>
                    <a:lstStyle/>
                    <a:p>
                      <a:pPr algn="ctr" fontAlgn="b"/>
                      <a:r>
                        <a:rPr lang="en-US" sz="1600" u="none" strike="noStrike">
                          <a:effectLst/>
                        </a:rPr>
                        <a:t>X</a:t>
                      </a:r>
                      <a:endParaRPr lang="en-US" sz="1600" b="0" i="0" u="none" strike="noStrike">
                        <a:solidFill>
                          <a:srgbClr val="000000"/>
                        </a:solidFill>
                        <a:effectLst/>
                        <a:latin typeface="Calibri"/>
                      </a:endParaRPr>
                    </a:p>
                  </a:txBody>
                  <a:tcPr marL="7620" marR="7620" marT="7620" marB="0" anchor="b"/>
                </a:tc>
              </a:tr>
              <a:tr h="436373">
                <a:tc>
                  <a:txBody>
                    <a:bodyPr/>
                    <a:lstStyle/>
                    <a:p>
                      <a:pPr algn="ctr" fontAlgn="b"/>
                      <a:r>
                        <a:rPr lang="en-US" sz="1600" u="none" strike="noStrike">
                          <a:effectLst/>
                        </a:rPr>
                        <a:t> </a:t>
                      </a:r>
                      <a:endParaRPr lang="en-US" sz="1600" b="0" i="0" u="none" strike="noStrike">
                        <a:solidFill>
                          <a:srgbClr val="000000"/>
                        </a:solidFill>
                        <a:effectLst/>
                        <a:latin typeface="Calibri"/>
                      </a:endParaRPr>
                    </a:p>
                  </a:txBody>
                  <a:tcPr marL="7620" marR="7620" marT="7620" marB="0" anchor="b"/>
                </a:tc>
                <a:tc>
                  <a:txBody>
                    <a:bodyPr/>
                    <a:lstStyle/>
                    <a:p>
                      <a:pPr algn="ctr" fontAlgn="b"/>
                      <a:r>
                        <a:rPr lang="en-US" sz="1600" u="none" strike="noStrike">
                          <a:effectLst/>
                        </a:rPr>
                        <a:t>Earth Radiation Budget</a:t>
                      </a:r>
                      <a:endParaRPr lang="en-US" sz="1600" b="0" i="0" u="none" strike="noStrike">
                        <a:solidFill>
                          <a:srgbClr val="000000"/>
                        </a:solidFill>
                        <a:effectLst/>
                        <a:latin typeface="Calibri"/>
                      </a:endParaRPr>
                    </a:p>
                  </a:txBody>
                  <a:tcPr marL="7620" marR="7620" marT="7620" marB="0" anchor="b"/>
                </a:tc>
                <a:tc>
                  <a:txBody>
                    <a:bodyPr/>
                    <a:lstStyle/>
                    <a:p>
                      <a:pPr algn="ctr" fontAlgn="b"/>
                      <a:r>
                        <a:rPr lang="en-US" sz="1600" u="none" strike="noStrike" dirty="0">
                          <a:effectLst/>
                        </a:rPr>
                        <a:t>X</a:t>
                      </a:r>
                      <a:endParaRPr lang="en-US" sz="1600" b="0" i="0" u="none" strike="noStrike" dirty="0">
                        <a:solidFill>
                          <a:srgbClr val="000000"/>
                        </a:solidFill>
                        <a:effectLst/>
                        <a:latin typeface="Calibri"/>
                      </a:endParaRPr>
                    </a:p>
                  </a:txBody>
                  <a:tcPr marL="7620" marR="7620" marT="7620" marB="0" anchor="b"/>
                </a:tc>
                <a:tc>
                  <a:txBody>
                    <a:bodyPr/>
                    <a:lstStyle/>
                    <a:p>
                      <a:pPr algn="ctr" fontAlgn="b"/>
                      <a:r>
                        <a:rPr lang="en-US" sz="1600" u="none" strike="noStrike" dirty="0">
                          <a:effectLst/>
                        </a:rPr>
                        <a:t>X</a:t>
                      </a:r>
                      <a:endParaRPr lang="en-US" sz="1600" b="0" i="0" u="none" strike="noStrike" dirty="0">
                        <a:solidFill>
                          <a:srgbClr val="000000"/>
                        </a:solidFill>
                        <a:effectLst/>
                        <a:latin typeface="Calibri"/>
                      </a:endParaRPr>
                    </a:p>
                  </a:txBody>
                  <a:tcPr marL="7620" marR="7620" marT="7620" marB="0" anchor="b"/>
                </a:tc>
              </a:tr>
              <a:tr h="654560">
                <a:tc>
                  <a:txBody>
                    <a:bodyPr/>
                    <a:lstStyle/>
                    <a:p>
                      <a:pPr algn="ctr" fontAlgn="b"/>
                      <a:r>
                        <a:rPr lang="en-US" sz="1600" u="none" strike="noStrike">
                          <a:effectLst/>
                        </a:rPr>
                        <a:t> </a:t>
                      </a:r>
                      <a:endParaRPr lang="en-US" sz="1600" b="0" i="0" u="none" strike="noStrike">
                        <a:solidFill>
                          <a:srgbClr val="000000"/>
                        </a:solidFill>
                        <a:effectLst/>
                        <a:latin typeface="Calibri"/>
                      </a:endParaRPr>
                    </a:p>
                  </a:txBody>
                  <a:tcPr marL="7620" marR="7620" marT="7620" marB="0" anchor="b"/>
                </a:tc>
                <a:tc>
                  <a:txBody>
                    <a:bodyPr/>
                    <a:lstStyle/>
                    <a:p>
                      <a:pPr algn="ctr" fontAlgn="b"/>
                      <a:r>
                        <a:rPr lang="en-US" sz="1600" u="none" strike="noStrike">
                          <a:effectLst/>
                        </a:rPr>
                        <a:t>Carbon Dioxide, Methane and other GHGs</a:t>
                      </a:r>
                      <a:endParaRPr lang="en-US" sz="1600" b="0" i="0" u="none" strike="noStrike">
                        <a:solidFill>
                          <a:srgbClr val="000000"/>
                        </a:solidFill>
                        <a:effectLst/>
                        <a:latin typeface="Calibri"/>
                      </a:endParaRPr>
                    </a:p>
                  </a:txBody>
                  <a:tcPr marL="7620" marR="7620" marT="7620" marB="0" anchor="b"/>
                </a:tc>
                <a:tc>
                  <a:txBody>
                    <a:bodyPr/>
                    <a:lstStyle/>
                    <a:p>
                      <a:pPr algn="ctr" fontAlgn="b"/>
                      <a:r>
                        <a:rPr lang="en-US" sz="1600" u="none" strike="noStrike">
                          <a:effectLst/>
                        </a:rPr>
                        <a:t> </a:t>
                      </a:r>
                      <a:endParaRPr lang="en-US" sz="1600" b="0" i="0" u="none" strike="noStrike">
                        <a:solidFill>
                          <a:srgbClr val="000000"/>
                        </a:solidFill>
                        <a:effectLst/>
                        <a:latin typeface="Calibri"/>
                      </a:endParaRPr>
                    </a:p>
                  </a:txBody>
                  <a:tcPr marL="7620" marR="7620" marT="7620" marB="0" anchor="b"/>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7620" marR="7620" marT="7620" marB="0" anchor="b"/>
                </a:tc>
              </a:tr>
              <a:tr h="436373">
                <a:tc>
                  <a:txBody>
                    <a:bodyPr/>
                    <a:lstStyle/>
                    <a:p>
                      <a:pPr algn="ctr" fontAlgn="b"/>
                      <a:r>
                        <a:rPr lang="en-US" sz="1600" u="none" strike="noStrike">
                          <a:effectLst/>
                        </a:rPr>
                        <a:t>Oceans</a:t>
                      </a:r>
                      <a:endParaRPr lang="en-US" sz="1600" b="1" i="0" u="none" strike="noStrike">
                        <a:solidFill>
                          <a:srgbClr val="000000"/>
                        </a:solidFill>
                        <a:effectLst/>
                        <a:latin typeface="Calibri"/>
                      </a:endParaRPr>
                    </a:p>
                  </a:txBody>
                  <a:tcPr marL="7620" marR="7620" marT="7620" marB="0" anchor="b"/>
                </a:tc>
                <a:tc>
                  <a:txBody>
                    <a:bodyPr/>
                    <a:lstStyle/>
                    <a:p>
                      <a:pPr algn="ctr" fontAlgn="b"/>
                      <a:r>
                        <a:rPr lang="en-US" sz="1600" u="none" strike="noStrike">
                          <a:effectLst/>
                        </a:rPr>
                        <a:t>Sea-surface Temperature</a:t>
                      </a:r>
                      <a:endParaRPr lang="en-US" sz="1600" b="0" i="0" u="none" strike="noStrike">
                        <a:solidFill>
                          <a:srgbClr val="000000"/>
                        </a:solidFill>
                        <a:effectLst/>
                        <a:latin typeface="Calibri"/>
                      </a:endParaRPr>
                    </a:p>
                  </a:txBody>
                  <a:tcPr marL="7620" marR="7620" marT="7620" marB="0" anchor="b"/>
                </a:tc>
                <a:tc>
                  <a:txBody>
                    <a:bodyPr/>
                    <a:lstStyle/>
                    <a:p>
                      <a:pPr algn="ctr" fontAlgn="b"/>
                      <a:r>
                        <a:rPr lang="en-US" sz="1600" u="none" strike="noStrike">
                          <a:effectLst/>
                        </a:rPr>
                        <a:t>X</a:t>
                      </a:r>
                      <a:endParaRPr lang="en-US" sz="1600" b="0" i="0" u="none" strike="noStrike">
                        <a:solidFill>
                          <a:srgbClr val="000000"/>
                        </a:solidFill>
                        <a:effectLst/>
                        <a:latin typeface="Calibri"/>
                      </a:endParaRPr>
                    </a:p>
                  </a:txBody>
                  <a:tcPr marL="7620" marR="7620" marT="7620" marB="0" anchor="b"/>
                </a:tc>
                <a:tc>
                  <a:txBody>
                    <a:bodyPr/>
                    <a:lstStyle/>
                    <a:p>
                      <a:pPr algn="ctr" fontAlgn="b"/>
                      <a:r>
                        <a:rPr lang="en-US" sz="1600" u="none" strike="noStrike" dirty="0">
                          <a:effectLst/>
                        </a:rPr>
                        <a:t> </a:t>
                      </a:r>
                      <a:endParaRPr lang="en-US" sz="1600" b="0" i="0" u="none" strike="noStrike" dirty="0">
                        <a:solidFill>
                          <a:srgbClr val="000000"/>
                        </a:solidFill>
                        <a:effectLst/>
                        <a:latin typeface="Calibri"/>
                      </a:endParaRPr>
                    </a:p>
                  </a:txBody>
                  <a:tcPr marL="7620" marR="7620" marT="7620" marB="0" anchor="b"/>
                </a:tc>
              </a:tr>
              <a:tr h="436373">
                <a:tc>
                  <a:txBody>
                    <a:bodyPr/>
                    <a:lstStyle/>
                    <a:p>
                      <a:pPr algn="ctr" fontAlgn="b"/>
                      <a:r>
                        <a:rPr lang="en-US" sz="1600" u="none" strike="noStrike">
                          <a:effectLst/>
                        </a:rPr>
                        <a:t>Terrestrial</a:t>
                      </a:r>
                      <a:endParaRPr lang="en-US" sz="1600" b="1" i="0" u="none" strike="noStrike">
                        <a:solidFill>
                          <a:srgbClr val="000000"/>
                        </a:solidFill>
                        <a:effectLst/>
                        <a:latin typeface="Calibri"/>
                      </a:endParaRPr>
                    </a:p>
                  </a:txBody>
                  <a:tcPr marL="7620" marR="7620" marT="7620" marB="0" anchor="b"/>
                </a:tc>
                <a:tc>
                  <a:txBody>
                    <a:bodyPr/>
                    <a:lstStyle/>
                    <a:p>
                      <a:pPr algn="ctr" fontAlgn="b"/>
                      <a:r>
                        <a:rPr lang="en-US" sz="1600" u="none" strike="noStrike">
                          <a:effectLst/>
                        </a:rPr>
                        <a:t>Land-surface Temperature</a:t>
                      </a:r>
                      <a:endParaRPr lang="en-US" sz="1600" b="0" i="0" u="none" strike="noStrike">
                        <a:solidFill>
                          <a:srgbClr val="000000"/>
                        </a:solidFill>
                        <a:effectLst/>
                        <a:latin typeface="Calibri"/>
                      </a:endParaRPr>
                    </a:p>
                  </a:txBody>
                  <a:tcPr marL="7620" marR="7620" marT="7620" marB="0" anchor="b"/>
                </a:tc>
                <a:tc>
                  <a:txBody>
                    <a:bodyPr/>
                    <a:lstStyle/>
                    <a:p>
                      <a:pPr algn="ctr" fontAlgn="b"/>
                      <a:r>
                        <a:rPr lang="en-US" sz="1600" u="none" strike="noStrike">
                          <a:effectLst/>
                        </a:rPr>
                        <a:t> </a:t>
                      </a:r>
                      <a:endParaRPr lang="en-US" sz="1600" b="0" i="0" u="none" strike="noStrike">
                        <a:solidFill>
                          <a:srgbClr val="000000"/>
                        </a:solidFill>
                        <a:effectLst/>
                        <a:latin typeface="Calibri"/>
                      </a:endParaRPr>
                    </a:p>
                  </a:txBody>
                  <a:tcPr marL="7620" marR="7620" marT="7620" marB="0" anchor="b"/>
                </a:tc>
                <a:tc>
                  <a:txBody>
                    <a:bodyPr/>
                    <a:lstStyle/>
                    <a:p>
                      <a:pPr algn="ctr" fontAlgn="b"/>
                      <a:r>
                        <a:rPr lang="en-US" sz="1600" u="none" strike="noStrike" dirty="0">
                          <a:effectLst/>
                        </a:rPr>
                        <a:t>X</a:t>
                      </a:r>
                      <a:endParaRPr lang="en-US" sz="1600" b="0" i="0" u="none" strike="noStrike" dirty="0">
                        <a:solidFill>
                          <a:srgbClr val="000000"/>
                        </a:solidFill>
                        <a:effectLst/>
                        <a:latin typeface="Calibri"/>
                      </a:endParaRPr>
                    </a:p>
                  </a:txBody>
                  <a:tcPr marL="7620" marR="7620" marT="7620" marB="0" anchor="b"/>
                </a:tc>
              </a:tr>
            </a:tbl>
          </a:graphicData>
        </a:graphic>
      </p:graphicFrame>
      <p:sp>
        <p:nvSpPr>
          <p:cNvPr id="4" name="Footer Placeholder 3"/>
          <p:cNvSpPr>
            <a:spLocks noGrp="1"/>
          </p:cNvSpPr>
          <p:nvPr>
            <p:ph type="ftr" sz="quarter" idx="11"/>
          </p:nvPr>
        </p:nvSpPr>
        <p:spPr/>
        <p:txBody>
          <a:bodyPr/>
          <a:lstStyle/>
          <a:p>
            <a:r>
              <a:rPr lang="en-US" smtClean="0"/>
              <a:t>3</a:t>
            </a:r>
            <a:r>
              <a:rPr lang="en-US" baseline="30000" smtClean="0"/>
              <a:t>rd</a:t>
            </a:r>
            <a:r>
              <a:rPr lang="en-US" smtClean="0"/>
              <a:t> WCRP Data Advisory Committee</a:t>
            </a:r>
            <a:endParaRPr lang="en-US" dirty="0"/>
          </a:p>
        </p:txBody>
      </p:sp>
    </p:spTree>
    <p:extLst>
      <p:ext uri="{BB962C8B-B14F-4D97-AF65-F5344CB8AC3E}">
        <p14:creationId xmlns:p14="http://schemas.microsoft.com/office/powerpoint/2010/main" val="41394427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Mapping ECVs to Fluxes</a:t>
            </a:r>
          </a:p>
        </p:txBody>
      </p:sp>
      <p:sp>
        <p:nvSpPr>
          <p:cNvPr id="3" name="Content Placeholder 2"/>
          <p:cNvSpPr>
            <a:spLocks noGrp="1"/>
          </p:cNvSpPr>
          <p:nvPr>
            <p:ph idx="1"/>
          </p:nvPr>
        </p:nvSpPr>
        <p:spPr/>
        <p:txBody>
          <a:bodyPr>
            <a:normAutofit lnSpcReduction="10000"/>
          </a:bodyPr>
          <a:lstStyle/>
          <a:p>
            <a:r>
              <a:rPr lang="en-US" dirty="0" smtClean="0"/>
              <a:t>In important first step is to identify priority science and map ECVs required</a:t>
            </a:r>
          </a:p>
          <a:p>
            <a:r>
              <a:rPr lang="en-US" dirty="0" smtClean="0"/>
              <a:t>ECVs can also be given priorities for their impact on flux calculations</a:t>
            </a:r>
          </a:p>
          <a:p>
            <a:r>
              <a:rPr lang="en-US" dirty="0" smtClean="0"/>
              <a:t>Check ECV requirements with science requirements for the ECV and identify gaps</a:t>
            </a:r>
          </a:p>
          <a:p>
            <a:r>
              <a:rPr lang="en-US" dirty="0" smtClean="0"/>
              <a:t>Identify any gaps in ECV list that are required for science and provide requirements for consideration to GCOS</a:t>
            </a:r>
            <a:endParaRPr lang="en-US" dirty="0"/>
          </a:p>
        </p:txBody>
      </p:sp>
      <p:sp>
        <p:nvSpPr>
          <p:cNvPr id="4" name="Footer Placeholder 3"/>
          <p:cNvSpPr>
            <a:spLocks noGrp="1"/>
          </p:cNvSpPr>
          <p:nvPr>
            <p:ph type="ftr" sz="quarter" idx="11"/>
          </p:nvPr>
        </p:nvSpPr>
        <p:spPr/>
        <p:txBody>
          <a:bodyPr/>
          <a:lstStyle/>
          <a:p>
            <a:r>
              <a:rPr lang="en-US" smtClean="0"/>
              <a:t>3</a:t>
            </a:r>
            <a:r>
              <a:rPr lang="en-US" baseline="30000" smtClean="0"/>
              <a:t>rd</a:t>
            </a:r>
            <a:r>
              <a:rPr lang="en-US" smtClean="0"/>
              <a:t> WCRP Data Advisory Committee</a:t>
            </a:r>
            <a:endParaRPr lang="en-US" dirty="0"/>
          </a:p>
        </p:txBody>
      </p:sp>
    </p:spTree>
    <p:extLst>
      <p:ext uri="{BB962C8B-B14F-4D97-AF65-F5344CB8AC3E}">
        <p14:creationId xmlns:p14="http://schemas.microsoft.com/office/powerpoint/2010/main" val="4067138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293</TotalTime>
  <Words>796</Words>
  <Application>Microsoft Office PowerPoint</Application>
  <PresentationFormat>On-screen Show (4:3)</PresentationFormat>
  <Paragraphs>107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Committee on Earth Observation Satellites</vt:lpstr>
      <vt:lpstr>Outline</vt:lpstr>
      <vt:lpstr>Summary of 1st meeting of Joint CEOS-CGMS Working Group on Climate (WGClimate)</vt:lpstr>
      <vt:lpstr>Summary of 1st meeting of Joint CEOS-CGMS WGClimate (cont)</vt:lpstr>
      <vt:lpstr>Climate Monitoring Architecture</vt:lpstr>
      <vt:lpstr>Assessing the Completeness of ECVs</vt:lpstr>
      <vt:lpstr>Mapping ECVs to WCRP Science Priorities</vt:lpstr>
      <vt:lpstr>Mapping ECVs to Fluxes</vt:lpstr>
      <vt:lpstr>Mapping ECVs to Fluxes</vt:lpstr>
      <vt:lpstr>Summary and Recommendations</vt:lpstr>
    </vt:vector>
  </TitlesOfParts>
  <Company>NCDC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J. Bates</dc:creator>
  <cp:lastModifiedBy>John</cp:lastModifiedBy>
  <cp:revision>19</cp:revision>
  <dcterms:created xsi:type="dcterms:W3CDTF">2014-02-24T18:28:48Z</dcterms:created>
  <dcterms:modified xsi:type="dcterms:W3CDTF">2014-05-03T16:07:03Z</dcterms:modified>
</cp:coreProperties>
</file>