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4" r:id="rId1"/>
    <p:sldMasterId id="2147483657" r:id="rId2"/>
    <p:sldMasterId id="2147483660" r:id="rId3"/>
  </p:sldMasterIdLst>
  <p:notesMasterIdLst>
    <p:notesMasterId r:id="rId24"/>
  </p:notesMasterIdLst>
  <p:handoutMasterIdLst>
    <p:handoutMasterId r:id="rId25"/>
  </p:handoutMasterIdLst>
  <p:sldIdLst>
    <p:sldId id="256" r:id="rId4"/>
    <p:sldId id="283" r:id="rId5"/>
    <p:sldId id="276" r:id="rId6"/>
    <p:sldId id="277" r:id="rId7"/>
    <p:sldId id="278" r:id="rId8"/>
    <p:sldId id="279" r:id="rId9"/>
    <p:sldId id="280" r:id="rId10"/>
    <p:sldId id="281" r:id="rId11"/>
    <p:sldId id="262" r:id="rId12"/>
    <p:sldId id="271" r:id="rId13"/>
    <p:sldId id="272" r:id="rId14"/>
    <p:sldId id="273" r:id="rId15"/>
    <p:sldId id="275" r:id="rId16"/>
    <p:sldId id="270" r:id="rId17"/>
    <p:sldId id="284" r:id="rId18"/>
    <p:sldId id="267" r:id="rId19"/>
    <p:sldId id="266" r:id="rId20"/>
    <p:sldId id="282" r:id="rId21"/>
    <p:sldId id="285" r:id="rId22"/>
    <p:sldId id="268" r:id="rId23"/>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7" autoAdjust="0"/>
    <p:restoredTop sz="94719" autoAdjust="0"/>
  </p:normalViewPr>
  <p:slideViewPr>
    <p:cSldViewPr showGuides="1">
      <p:cViewPr varScale="1">
        <p:scale>
          <a:sx n="95" d="100"/>
          <a:sy n="95" d="100"/>
        </p:scale>
        <p:origin x="-1080" y="-96"/>
      </p:cViewPr>
      <p:guideLst>
        <p:guide orient="horz" pos="2160"/>
        <p:guide pos="2880"/>
      </p:guideLst>
    </p:cSldViewPr>
  </p:slideViewPr>
  <p:outlineViewPr>
    <p:cViewPr>
      <p:scale>
        <a:sx n="33" d="100"/>
        <a:sy n="33" d="100"/>
      </p:scale>
      <p:origin x="0" y="755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4D2849B-4E24-3541-8C33-7E8C8E8A0477}" type="datetimeFigureOut">
              <a:rPr lang="en-US" smtClean="0"/>
              <a:pPr/>
              <a:t>5/4/14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2D5D2E4-976B-1741-9B78-4115BBB2B6E7}" type="slidenum">
              <a:rPr lang="en-US" smtClean="0"/>
              <a:pPr/>
              <a:t>‹#›</a:t>
            </a:fld>
            <a:endParaRPr lang="en-US"/>
          </a:p>
        </p:txBody>
      </p:sp>
    </p:spTree>
    <p:extLst>
      <p:ext uri="{BB962C8B-B14F-4D97-AF65-F5344CB8AC3E}">
        <p14:creationId xmlns:p14="http://schemas.microsoft.com/office/powerpoint/2010/main" val="32036091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1303088666"/>
      </p:ext>
    </p:extLst>
  </p:cSld>
  <p:clrMap bg1="lt1" tx1="dk1" bg2="dk2" tx2="lt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 name="Shape 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 1"/>
          <p:cNvSpPr>
            <a:spLocks noGrp="1" noRot="1" noChangeAspect="1" noTextEdit="1"/>
          </p:cNvSpPr>
          <p:nvPr>
            <p:ph type="sldImg"/>
          </p:nvPr>
        </p:nvSpPr>
        <p:spPr>
          <a:xfrm>
            <a:off x="1143000" y="685800"/>
            <a:ext cx="4572000" cy="3429000"/>
          </a:xfrm>
          <a:ln/>
        </p:spPr>
      </p:sp>
      <p:sp>
        <p:nvSpPr>
          <p:cNvPr id="20483" name="ノート プレースホルダ 2"/>
          <p:cNvSpPr>
            <a:spLocks noGrp="1"/>
          </p:cNvSpPr>
          <p:nvPr>
            <p:ph type="body" idx="1"/>
          </p:nvPr>
        </p:nvSpPr>
        <p:spPr>
          <a:noFill/>
          <a:ln/>
        </p:spPr>
        <p:txBody>
          <a:bodyPr/>
          <a:lstStyle/>
          <a:p>
            <a:endParaRPr lang="ja-JP" altLang="en-US" smtClean="0">
              <a:ea typeface="ＭＳ Ｐ明朝" charset="-128"/>
            </a:endParaRPr>
          </a:p>
        </p:txBody>
      </p:sp>
      <p:sp>
        <p:nvSpPr>
          <p:cNvPr id="20484" name="スライド番号プレースホルダ 3"/>
          <p:cNvSpPr>
            <a:spLocks noGrp="1"/>
          </p:cNvSpPr>
          <p:nvPr>
            <p:ph type="sldNum" sz="quarter" idx="5"/>
          </p:nvPr>
        </p:nvSpPr>
        <p:spPr>
          <a:xfrm>
            <a:off x="3883852" y="8684826"/>
            <a:ext cx="2972547" cy="457711"/>
          </a:xfrm>
          <a:prstGeom prst="rect">
            <a:avLst/>
          </a:prstGeom>
          <a:noFill/>
        </p:spPr>
        <p:txBody>
          <a:bodyPr/>
          <a:lstStyle/>
          <a:p>
            <a:fld id="{4EE3B831-629A-4A31-A8FF-A87EA8C1403D}" type="slidenum">
              <a:rPr lang="en-US" altLang="ja-JP"/>
              <a:pPr/>
              <a:t>3</a:t>
            </a:fld>
            <a:endParaRPr lang="en-US"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143000" y="685800"/>
            <a:ext cx="4572000" cy="3429000"/>
          </a:xfrm>
          <a:ln/>
        </p:spPr>
      </p:sp>
      <p:sp>
        <p:nvSpPr>
          <p:cNvPr id="21507" name="Rectangle 3"/>
          <p:cNvSpPr>
            <a:spLocks noGrp="1" noChangeArrowheads="1"/>
          </p:cNvSpPr>
          <p:nvPr>
            <p:ph type="body" idx="1"/>
          </p:nvPr>
        </p:nvSpPr>
        <p:spPr>
          <a:noFill/>
          <a:ln/>
        </p:spPr>
        <p:txBody>
          <a:bodyPr/>
          <a:lstStyle/>
          <a:p>
            <a:endParaRPr lang="ja-JP" altLang="en-US" smtClean="0">
              <a:ea typeface="ＭＳ Ｐ明朝"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26408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Place Holder waiting </a:t>
            </a:r>
            <a:r>
              <a:rPr lang="en-US" smtClean="0"/>
              <a:t>on Annarita</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1FC68EE-F168-0543-8BFD-E75FE2DFB3C4}"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Caveat: M2 Sweeper is not intended</a:t>
            </a:r>
            <a:r>
              <a:rPr lang="en-US" baseline="0" dirty="0" smtClean="0"/>
              <a:t> for science validation. We have low expectation that the model physics function nearly as well with this coarse resolution, compared to high resolution. This is merely and example of the what we hope will be the positive results of the half degree resolution MERRA2</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1FC68EE-F168-0543-8BFD-E75FE2DFB3C4}"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endParaRPr lang="e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1" Type="http://schemas.openxmlformats.org/officeDocument/2006/relationships/slideMaster" Target="../slideMasters/slideMaster3.xml"/><Relationship Id="rId2"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457200" y="751679"/>
            <a:ext cx="8229600" cy="4012499"/>
          </a:xfrm>
          <a:prstGeom prst="rect">
            <a:avLst/>
          </a:prstGeom>
          <a:noFill/>
          <a:ln>
            <a:noFill/>
          </a:ln>
        </p:spPr>
        <p:txBody>
          <a:bodyPr lIns="91425" tIns="91425" rIns="91425" bIns="91425" anchor="t" anchorCtr="0"/>
          <a:lstStyle>
            <a:lvl1pPr marL="0" indent="457200" algn="l" rtl="0">
              <a:spcBef>
                <a:spcPts val="0"/>
              </a:spcBef>
              <a:buClr>
                <a:schemeClr val="accent1"/>
              </a:buClr>
              <a:buSzPct val="100000"/>
              <a:buFont typeface="Arial"/>
              <a:buNone/>
              <a:defRPr sz="7200" b="1" i="0" u="none" strike="noStrike" cap="none" baseline="0">
                <a:solidFill>
                  <a:schemeClr val="accent1"/>
                </a:solidFill>
                <a:latin typeface="Arial"/>
                <a:ea typeface="Arial"/>
                <a:cs typeface="Arial"/>
                <a:sym typeface="Arial"/>
              </a:defRPr>
            </a:lvl1pPr>
            <a:lvl2pPr marL="0" indent="457200" algn="l" rtl="0">
              <a:spcBef>
                <a:spcPts val="0"/>
              </a:spcBef>
              <a:buClr>
                <a:schemeClr val="accent1"/>
              </a:buClr>
              <a:buSzPct val="100000"/>
              <a:buFont typeface="Arial"/>
              <a:buNone/>
              <a:defRPr sz="7200" b="1" i="0" u="none" strike="noStrike" cap="none" baseline="0">
                <a:solidFill>
                  <a:schemeClr val="accent1"/>
                </a:solidFill>
                <a:latin typeface="Arial"/>
                <a:ea typeface="Arial"/>
                <a:cs typeface="Arial"/>
                <a:sym typeface="Arial"/>
              </a:defRPr>
            </a:lvl2pPr>
            <a:lvl3pPr marL="0" indent="457200" algn="l" rtl="0">
              <a:spcBef>
                <a:spcPts val="0"/>
              </a:spcBef>
              <a:buClr>
                <a:schemeClr val="accent1"/>
              </a:buClr>
              <a:buSzPct val="100000"/>
              <a:buFont typeface="Arial"/>
              <a:buNone/>
              <a:defRPr sz="7200" b="1" i="0" u="none" strike="noStrike" cap="none" baseline="0">
                <a:solidFill>
                  <a:schemeClr val="accent1"/>
                </a:solidFill>
                <a:latin typeface="Arial"/>
                <a:ea typeface="Arial"/>
                <a:cs typeface="Arial"/>
                <a:sym typeface="Arial"/>
              </a:defRPr>
            </a:lvl3pPr>
            <a:lvl4pPr marL="0" indent="457200" algn="l" rtl="0">
              <a:spcBef>
                <a:spcPts val="0"/>
              </a:spcBef>
              <a:buClr>
                <a:schemeClr val="accent1"/>
              </a:buClr>
              <a:buSzPct val="100000"/>
              <a:buFont typeface="Arial"/>
              <a:buNone/>
              <a:defRPr sz="7200" b="1" i="0" u="none" strike="noStrike" cap="none" baseline="0">
                <a:solidFill>
                  <a:schemeClr val="accent1"/>
                </a:solidFill>
                <a:latin typeface="Arial"/>
                <a:ea typeface="Arial"/>
                <a:cs typeface="Arial"/>
                <a:sym typeface="Arial"/>
              </a:defRPr>
            </a:lvl4pPr>
            <a:lvl5pPr marL="0" indent="457200" algn="l" rtl="0">
              <a:spcBef>
                <a:spcPts val="0"/>
              </a:spcBef>
              <a:buClr>
                <a:schemeClr val="accent1"/>
              </a:buClr>
              <a:buSzPct val="100000"/>
              <a:buFont typeface="Arial"/>
              <a:buNone/>
              <a:defRPr sz="7200" b="1" i="0" u="none" strike="noStrike" cap="none" baseline="0">
                <a:solidFill>
                  <a:schemeClr val="accent1"/>
                </a:solidFill>
                <a:latin typeface="Arial"/>
                <a:ea typeface="Arial"/>
                <a:cs typeface="Arial"/>
                <a:sym typeface="Arial"/>
              </a:defRPr>
            </a:lvl5pPr>
            <a:lvl6pPr marL="0" indent="457200" algn="l" rtl="0">
              <a:spcBef>
                <a:spcPts val="0"/>
              </a:spcBef>
              <a:buClr>
                <a:schemeClr val="accent1"/>
              </a:buClr>
              <a:buSzPct val="100000"/>
              <a:buFont typeface="Arial"/>
              <a:buNone/>
              <a:defRPr sz="7200" b="1" i="0" u="none" strike="noStrike" cap="none" baseline="0">
                <a:solidFill>
                  <a:schemeClr val="accent1"/>
                </a:solidFill>
                <a:latin typeface="Arial"/>
                <a:ea typeface="Arial"/>
                <a:cs typeface="Arial"/>
                <a:sym typeface="Arial"/>
              </a:defRPr>
            </a:lvl6pPr>
            <a:lvl7pPr marL="0" indent="457200" algn="l" rtl="0">
              <a:spcBef>
                <a:spcPts val="0"/>
              </a:spcBef>
              <a:buClr>
                <a:schemeClr val="accent1"/>
              </a:buClr>
              <a:buSzPct val="100000"/>
              <a:buFont typeface="Arial"/>
              <a:buNone/>
              <a:defRPr sz="7200" b="1" i="0" u="none" strike="noStrike" cap="none" baseline="0">
                <a:solidFill>
                  <a:schemeClr val="accent1"/>
                </a:solidFill>
                <a:latin typeface="Arial"/>
                <a:ea typeface="Arial"/>
                <a:cs typeface="Arial"/>
                <a:sym typeface="Arial"/>
              </a:defRPr>
            </a:lvl7pPr>
            <a:lvl8pPr marL="0" indent="457200" algn="l" rtl="0">
              <a:spcBef>
                <a:spcPts val="0"/>
              </a:spcBef>
              <a:buClr>
                <a:schemeClr val="accent1"/>
              </a:buClr>
              <a:buSzPct val="100000"/>
              <a:buFont typeface="Arial"/>
              <a:buNone/>
              <a:defRPr sz="7200" b="1" i="0" u="none" strike="noStrike" cap="none" baseline="0">
                <a:solidFill>
                  <a:schemeClr val="accent1"/>
                </a:solidFill>
                <a:latin typeface="Arial"/>
                <a:ea typeface="Arial"/>
                <a:cs typeface="Arial"/>
                <a:sym typeface="Arial"/>
              </a:defRPr>
            </a:lvl8pPr>
            <a:lvl9pPr marL="0" indent="457200" algn="l" rtl="0">
              <a:spcBef>
                <a:spcPts val="0"/>
              </a:spcBef>
              <a:buClr>
                <a:schemeClr val="accent1"/>
              </a:buClr>
              <a:buSzPct val="100000"/>
              <a:buFont typeface="Arial"/>
              <a:buNone/>
              <a:defRPr sz="7200" b="1" i="0" u="none" strike="noStrike" cap="none" baseline="0">
                <a:solidFill>
                  <a:schemeClr val="accent1"/>
                </a:solidFill>
                <a:latin typeface="Arial"/>
                <a:ea typeface="Arial"/>
                <a:cs typeface="Arial"/>
                <a:sym typeface="Arial"/>
              </a:defRPr>
            </a:lvl9pPr>
          </a:lstStyle>
          <a:p>
            <a:endParaRPr/>
          </a:p>
        </p:txBody>
      </p:sp>
      <p:sp>
        <p:nvSpPr>
          <p:cNvPr id="10" name="Shape 10"/>
          <p:cNvSpPr txBox="1">
            <a:spLocks noGrp="1"/>
          </p:cNvSpPr>
          <p:nvPr>
            <p:ph type="subTitle" idx="1"/>
          </p:nvPr>
        </p:nvSpPr>
        <p:spPr>
          <a:xfrm>
            <a:off x="457200" y="4955189"/>
            <a:ext cx="8229600" cy="1643400"/>
          </a:xfrm>
          <a:prstGeom prst="rect">
            <a:avLst/>
          </a:prstGeom>
          <a:noFill/>
          <a:ln>
            <a:noFill/>
          </a:ln>
        </p:spPr>
        <p:txBody>
          <a:bodyPr lIns="91425" tIns="91425" rIns="91425" bIns="91425" anchor="t" anchorCtr="0"/>
          <a:lstStyle>
            <a:lvl1pPr marL="0" indent="304800" algn="l" rtl="0">
              <a:spcBef>
                <a:spcPts val="0"/>
              </a:spcBef>
              <a:buClr>
                <a:schemeClr val="dk2"/>
              </a:buClr>
              <a:buSzPct val="100000"/>
              <a:buFont typeface="Arial"/>
              <a:buNone/>
              <a:defRPr sz="4800" b="0" i="0" u="none" strike="noStrike" cap="none" baseline="0">
                <a:solidFill>
                  <a:schemeClr val="dk2"/>
                </a:solidFill>
                <a:latin typeface="Arial"/>
                <a:ea typeface="Arial"/>
                <a:cs typeface="Arial"/>
                <a:sym typeface="Arial"/>
              </a:defRPr>
            </a:lvl1pPr>
            <a:lvl2pPr marL="0" indent="304800" algn="l" rtl="0">
              <a:spcBef>
                <a:spcPts val="0"/>
              </a:spcBef>
              <a:buClr>
                <a:schemeClr val="dk2"/>
              </a:buClr>
              <a:buSzPct val="100000"/>
              <a:buFont typeface="Arial"/>
              <a:buNone/>
              <a:defRPr sz="4800" b="0" i="0" u="none" strike="noStrike" cap="none" baseline="0">
                <a:solidFill>
                  <a:schemeClr val="dk2"/>
                </a:solidFill>
                <a:latin typeface="Arial"/>
                <a:ea typeface="Arial"/>
                <a:cs typeface="Arial"/>
                <a:sym typeface="Arial"/>
              </a:defRPr>
            </a:lvl2pPr>
            <a:lvl3pPr marL="0" indent="304800" algn="l" rtl="0">
              <a:spcBef>
                <a:spcPts val="0"/>
              </a:spcBef>
              <a:buClr>
                <a:schemeClr val="dk2"/>
              </a:buClr>
              <a:buSzPct val="100000"/>
              <a:buFont typeface="Arial"/>
              <a:buNone/>
              <a:defRPr sz="4800" b="0" i="0" u="none" strike="noStrike" cap="none" baseline="0">
                <a:solidFill>
                  <a:schemeClr val="dk2"/>
                </a:solidFill>
                <a:latin typeface="Arial"/>
                <a:ea typeface="Arial"/>
                <a:cs typeface="Arial"/>
                <a:sym typeface="Arial"/>
              </a:defRPr>
            </a:lvl3pPr>
            <a:lvl4pPr marL="0" indent="304800" algn="l" rtl="0">
              <a:spcBef>
                <a:spcPts val="0"/>
              </a:spcBef>
              <a:buClr>
                <a:schemeClr val="dk2"/>
              </a:buClr>
              <a:buSzPct val="100000"/>
              <a:buFont typeface="Arial"/>
              <a:buNone/>
              <a:defRPr sz="4800" b="0" i="0" u="none" strike="noStrike" cap="none" baseline="0">
                <a:solidFill>
                  <a:schemeClr val="dk2"/>
                </a:solidFill>
                <a:latin typeface="Arial"/>
                <a:ea typeface="Arial"/>
                <a:cs typeface="Arial"/>
                <a:sym typeface="Arial"/>
              </a:defRPr>
            </a:lvl4pPr>
            <a:lvl5pPr marL="0" indent="304800" algn="l" rtl="0">
              <a:spcBef>
                <a:spcPts val="0"/>
              </a:spcBef>
              <a:buClr>
                <a:schemeClr val="dk2"/>
              </a:buClr>
              <a:buSzPct val="100000"/>
              <a:buFont typeface="Arial"/>
              <a:buNone/>
              <a:defRPr sz="4800" b="0" i="0" u="none" strike="noStrike" cap="none" baseline="0">
                <a:solidFill>
                  <a:schemeClr val="dk2"/>
                </a:solidFill>
                <a:latin typeface="Arial"/>
                <a:ea typeface="Arial"/>
                <a:cs typeface="Arial"/>
                <a:sym typeface="Arial"/>
              </a:defRPr>
            </a:lvl5pPr>
            <a:lvl6pPr marL="0" indent="304800" algn="l" rtl="0">
              <a:spcBef>
                <a:spcPts val="0"/>
              </a:spcBef>
              <a:buClr>
                <a:schemeClr val="dk2"/>
              </a:buClr>
              <a:buSzPct val="100000"/>
              <a:buFont typeface="Arial"/>
              <a:buNone/>
              <a:defRPr sz="4800" b="0" i="0" u="none" strike="noStrike" cap="none" baseline="0">
                <a:solidFill>
                  <a:schemeClr val="dk2"/>
                </a:solidFill>
                <a:latin typeface="Arial"/>
                <a:ea typeface="Arial"/>
                <a:cs typeface="Arial"/>
                <a:sym typeface="Arial"/>
              </a:defRPr>
            </a:lvl6pPr>
            <a:lvl7pPr marL="0" indent="304800" algn="l" rtl="0">
              <a:spcBef>
                <a:spcPts val="0"/>
              </a:spcBef>
              <a:buClr>
                <a:schemeClr val="dk2"/>
              </a:buClr>
              <a:buSzPct val="100000"/>
              <a:buFont typeface="Arial"/>
              <a:buNone/>
              <a:defRPr sz="4800" b="0" i="0" u="none" strike="noStrike" cap="none" baseline="0">
                <a:solidFill>
                  <a:schemeClr val="dk2"/>
                </a:solidFill>
                <a:latin typeface="Arial"/>
                <a:ea typeface="Arial"/>
                <a:cs typeface="Arial"/>
                <a:sym typeface="Arial"/>
              </a:defRPr>
            </a:lvl7pPr>
            <a:lvl8pPr marL="0" indent="304800" algn="l" rtl="0">
              <a:spcBef>
                <a:spcPts val="0"/>
              </a:spcBef>
              <a:buClr>
                <a:schemeClr val="dk2"/>
              </a:buClr>
              <a:buSzPct val="100000"/>
              <a:buFont typeface="Arial"/>
              <a:buNone/>
              <a:defRPr sz="4800" b="0" i="0" u="none" strike="noStrike" cap="none" baseline="0">
                <a:solidFill>
                  <a:schemeClr val="dk2"/>
                </a:solidFill>
                <a:latin typeface="Arial"/>
                <a:ea typeface="Arial"/>
                <a:cs typeface="Arial"/>
                <a:sym typeface="Arial"/>
              </a:defRPr>
            </a:lvl8pPr>
            <a:lvl9pPr marL="0" indent="304800" algn="l" rtl="0">
              <a:spcBef>
                <a:spcPts val="0"/>
              </a:spcBef>
              <a:buClr>
                <a:schemeClr val="dk2"/>
              </a:buClr>
              <a:buSzPct val="100000"/>
              <a:buFont typeface="Arial"/>
              <a:buNone/>
              <a:defRPr sz="4800" b="0" i="0" u="none" strike="noStrike" cap="none" baseline="0">
                <a:solidFill>
                  <a:schemeClr val="dk2"/>
                </a:solidFill>
                <a:latin typeface="Arial"/>
                <a:ea typeface="Arial"/>
                <a:cs typeface="Arial"/>
                <a:sym typeface="Arial"/>
              </a:defRPr>
            </a:lvl9pPr>
          </a:lstStyle>
          <a:p>
            <a:endParaRPr/>
          </a:p>
        </p:txBody>
      </p:sp>
      <p:cxnSp>
        <p:nvCxnSpPr>
          <p:cNvPr id="11" name="Shape 11"/>
          <p:cNvCxnSpPr/>
          <p:nvPr/>
        </p:nvCxnSpPr>
        <p:spPr>
          <a:xfrm>
            <a:off x="457200" y="548639"/>
            <a:ext cx="8229600" cy="0"/>
          </a:xfrm>
          <a:prstGeom prst="straightConnector1">
            <a:avLst/>
          </a:prstGeom>
          <a:noFill/>
          <a:ln w="57150" cap="flat">
            <a:solidFill>
              <a:schemeClr val="accent1"/>
            </a:solidFill>
            <a:prstDash val="solid"/>
            <a:round/>
            <a:headEnd type="none" w="med" len="med"/>
            <a:tailEnd type="none" w="med" len="med"/>
          </a:ln>
        </p:spPr>
      </p:cxnSp>
      <p:cxnSp>
        <p:nvCxnSpPr>
          <p:cNvPr id="12" name="Shape 12"/>
          <p:cNvCxnSpPr/>
          <p:nvPr/>
        </p:nvCxnSpPr>
        <p:spPr>
          <a:xfrm>
            <a:off x="457200" y="4844510"/>
            <a:ext cx="8229600" cy="0"/>
          </a:xfrm>
          <a:prstGeom prst="straightConnector1">
            <a:avLst/>
          </a:prstGeom>
          <a:noFill/>
          <a:ln w="57150" cap="flat">
            <a:solidFill>
              <a:schemeClr val="accent1"/>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9" descr="Best Clouds 2"/>
          <p:cNvPicPr>
            <a:picLocks noChangeAspect="1" noChangeArrowheads="1"/>
          </p:cNvPicPr>
          <p:nvPr userDrawn="1"/>
        </p:nvPicPr>
        <p:blipFill>
          <a:blip r:embed="rId2" cstate="print"/>
          <a:srcRect/>
          <a:stretch>
            <a:fillRect/>
          </a:stretch>
        </p:blipFill>
        <p:spPr bwMode="auto">
          <a:xfrm>
            <a:off x="0" y="0"/>
            <a:ext cx="4572000" cy="3429000"/>
          </a:xfrm>
          <a:prstGeom prst="rect">
            <a:avLst/>
          </a:prstGeom>
          <a:noFill/>
          <a:ln w="9525">
            <a:noFill/>
            <a:miter lim="800000"/>
            <a:headEnd/>
            <a:tailEnd/>
          </a:ln>
        </p:spPr>
      </p:pic>
      <p:pic>
        <p:nvPicPr>
          <p:cNvPr id="5" name="Picture 20" descr="wave"/>
          <p:cNvPicPr>
            <a:picLocks noChangeAspect="1" noChangeArrowheads="1"/>
          </p:cNvPicPr>
          <p:nvPr userDrawn="1"/>
        </p:nvPicPr>
        <p:blipFill>
          <a:blip r:embed="rId3" cstate="print"/>
          <a:srcRect/>
          <a:stretch>
            <a:fillRect/>
          </a:stretch>
        </p:blipFill>
        <p:spPr bwMode="auto">
          <a:xfrm>
            <a:off x="4572000" y="3429000"/>
            <a:ext cx="4572000" cy="3430588"/>
          </a:xfrm>
          <a:prstGeom prst="rect">
            <a:avLst/>
          </a:prstGeom>
          <a:noFill/>
          <a:ln w="9525">
            <a:noFill/>
            <a:miter lim="800000"/>
            <a:headEnd/>
            <a:tailEnd/>
          </a:ln>
        </p:spPr>
      </p:pic>
      <p:pic>
        <p:nvPicPr>
          <p:cNvPr id="6" name="Picture 21" descr="arc-volcano-giggenbach2"/>
          <p:cNvPicPr>
            <a:picLocks noChangeAspect="1" noChangeArrowheads="1"/>
          </p:cNvPicPr>
          <p:nvPr userDrawn="1"/>
        </p:nvPicPr>
        <p:blipFill>
          <a:blip r:embed="rId4" cstate="print"/>
          <a:srcRect/>
          <a:stretch>
            <a:fillRect/>
          </a:stretch>
        </p:blipFill>
        <p:spPr bwMode="auto">
          <a:xfrm>
            <a:off x="4572000" y="0"/>
            <a:ext cx="4572000" cy="3444875"/>
          </a:xfrm>
          <a:prstGeom prst="rect">
            <a:avLst/>
          </a:prstGeom>
          <a:noFill/>
          <a:ln w="9525">
            <a:noFill/>
            <a:miter lim="800000"/>
            <a:headEnd/>
            <a:tailEnd/>
          </a:ln>
        </p:spPr>
      </p:pic>
      <p:pic>
        <p:nvPicPr>
          <p:cNvPr id="7" name="Picture 22" descr="katrina"/>
          <p:cNvPicPr>
            <a:picLocks noChangeAspect="1" noChangeArrowheads="1"/>
          </p:cNvPicPr>
          <p:nvPr userDrawn="1"/>
        </p:nvPicPr>
        <p:blipFill>
          <a:blip r:embed="rId5" cstate="print"/>
          <a:srcRect/>
          <a:stretch>
            <a:fillRect/>
          </a:stretch>
        </p:blipFill>
        <p:spPr bwMode="auto">
          <a:xfrm>
            <a:off x="0" y="3416300"/>
            <a:ext cx="4572000" cy="3441700"/>
          </a:xfrm>
          <a:prstGeom prst="rect">
            <a:avLst/>
          </a:prstGeom>
          <a:noFill/>
          <a:ln w="9525">
            <a:noFill/>
            <a:miter lim="800000"/>
            <a:headEnd/>
            <a:tailEnd/>
          </a:ln>
        </p:spPr>
      </p:pic>
      <p:pic>
        <p:nvPicPr>
          <p:cNvPr id="8" name="Picture 27" descr="Dept of Commerce Seal"/>
          <p:cNvPicPr>
            <a:picLocks noChangeAspect="1" noChangeArrowheads="1"/>
          </p:cNvPicPr>
          <p:nvPr userDrawn="1"/>
        </p:nvPicPr>
        <p:blipFill>
          <a:blip r:embed="rId6" cstate="print"/>
          <a:srcRect/>
          <a:stretch>
            <a:fillRect/>
          </a:stretch>
        </p:blipFill>
        <p:spPr bwMode="auto">
          <a:xfrm>
            <a:off x="7880350" y="6203950"/>
            <a:ext cx="598488" cy="593725"/>
          </a:xfrm>
          <a:prstGeom prst="rect">
            <a:avLst/>
          </a:prstGeom>
          <a:noFill/>
          <a:ln w="9525">
            <a:noFill/>
            <a:miter lim="800000"/>
            <a:headEnd/>
            <a:tailEnd/>
          </a:ln>
          <a:effectLst>
            <a:outerShdw dist="35921" dir="8100000" algn="ctr" rotWithShape="0">
              <a:schemeClr val="bg2">
                <a:alpha val="50000"/>
              </a:schemeClr>
            </a:outerShdw>
          </a:effectLst>
        </p:spPr>
      </p:pic>
      <p:pic>
        <p:nvPicPr>
          <p:cNvPr id="9" name="Picture 28" descr="NOAA"/>
          <p:cNvPicPr>
            <a:picLocks noChangeAspect="1" noChangeArrowheads="1"/>
          </p:cNvPicPr>
          <p:nvPr userDrawn="1"/>
        </p:nvPicPr>
        <p:blipFill>
          <a:blip r:embed="rId7" cstate="print"/>
          <a:srcRect/>
          <a:stretch>
            <a:fillRect/>
          </a:stretch>
        </p:blipFill>
        <p:spPr bwMode="auto">
          <a:xfrm>
            <a:off x="8458200" y="6210300"/>
            <a:ext cx="571500" cy="571500"/>
          </a:xfrm>
          <a:prstGeom prst="rect">
            <a:avLst/>
          </a:prstGeom>
          <a:noFill/>
          <a:ln w="9525">
            <a:noFill/>
            <a:miter lim="800000"/>
            <a:headEnd/>
            <a:tailEnd/>
          </a:ln>
          <a:effectLst>
            <a:outerShdw dist="35921" dir="8100000" algn="ctr" rotWithShape="0">
              <a:schemeClr val="bg2">
                <a:alpha val="50000"/>
              </a:schemeClr>
            </a:outerShdw>
          </a:effectLst>
        </p:spPr>
      </p:pic>
      <p:sp>
        <p:nvSpPr>
          <p:cNvPr id="7170" name="Rectangle 2"/>
          <p:cNvSpPr>
            <a:spLocks noGrp="1" noChangeArrowheads="1"/>
          </p:cNvSpPr>
          <p:nvPr>
            <p:ph type="ctrTitle"/>
          </p:nvPr>
        </p:nvSpPr>
        <p:spPr>
          <a:xfrm>
            <a:off x="0" y="2644775"/>
            <a:ext cx="9144000" cy="1470025"/>
          </a:xfrm>
          <a:gradFill rotWithShape="1">
            <a:gsLst>
              <a:gs pos="0">
                <a:schemeClr val="bg1">
                  <a:alpha val="80000"/>
                </a:schemeClr>
              </a:gs>
              <a:gs pos="50000">
                <a:schemeClr val="bg1"/>
              </a:gs>
              <a:gs pos="100000">
                <a:schemeClr val="bg1">
                  <a:alpha val="80000"/>
                </a:schemeClr>
              </a:gs>
            </a:gsLst>
            <a:lin ang="5400000" scaled="1"/>
          </a:gradFill>
        </p:spPr>
        <p:txBody>
          <a:bodyPr/>
          <a:lstStyle>
            <a:lvl1pPr>
              <a:defRPr sz="5400">
                <a:solidFill>
                  <a:srgbClr val="000066"/>
                </a:solidFill>
              </a:defRPr>
            </a:lvl1pPr>
          </a:lstStyle>
          <a:p>
            <a:r>
              <a:rPr lang="en-US"/>
              <a:t>Click to edit Master title style</a:t>
            </a:r>
          </a:p>
        </p:txBody>
      </p:sp>
      <p:sp>
        <p:nvSpPr>
          <p:cNvPr id="7171" name="Rectangle 3"/>
          <p:cNvSpPr>
            <a:spLocks noGrp="1" noChangeArrowheads="1"/>
          </p:cNvSpPr>
          <p:nvPr>
            <p:ph type="subTitle" idx="1"/>
          </p:nvPr>
        </p:nvSpPr>
        <p:spPr>
          <a:xfrm>
            <a:off x="0" y="5791200"/>
            <a:ext cx="5334000" cy="1066800"/>
          </a:xfrm>
          <a:solidFill>
            <a:schemeClr val="bg1">
              <a:alpha val="80000"/>
            </a:schemeClr>
          </a:solidFill>
        </p:spPr>
        <p:txBody>
          <a:bodyPr/>
          <a:lstStyle>
            <a:lvl1pPr marL="0" indent="0">
              <a:buFontTx/>
              <a:buNone/>
              <a:defRPr sz="2800"/>
            </a:lvl1pPr>
          </a:lstStyle>
          <a:p>
            <a:r>
              <a:rPr lang="en-US"/>
              <a:t>Click to edit Master subtitle style</a:t>
            </a:r>
          </a:p>
        </p:txBody>
      </p:sp>
    </p:spTree>
    <p:extLst>
      <p:ext uri="{BB962C8B-B14F-4D97-AF65-F5344CB8AC3E}">
        <p14:creationId xmlns:p14="http://schemas.microsoft.com/office/powerpoint/2010/main" val="4108813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713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26456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0698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5555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69486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7412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0191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53283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5400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rtl="0">
              <a:defRPr>
                <a:solidFill>
                  <a:srgbClr val="DA0002"/>
                </a:solidFill>
              </a:defRPr>
            </a:lvl1pPr>
            <a:lvl2pPr rtl="0">
              <a:defRPr>
                <a:solidFill>
                  <a:srgbClr val="DA0002"/>
                </a:solidFill>
              </a:defRPr>
            </a:lvl2pPr>
            <a:lvl3pPr rtl="0">
              <a:defRPr>
                <a:solidFill>
                  <a:srgbClr val="DA0002"/>
                </a:solidFill>
              </a:defRPr>
            </a:lvl3pPr>
            <a:lvl4pPr rtl="0">
              <a:defRPr>
                <a:solidFill>
                  <a:srgbClr val="DA0002"/>
                </a:solidFill>
              </a:defRPr>
            </a:lvl4pPr>
            <a:lvl5pPr rtl="0">
              <a:defRPr>
                <a:solidFill>
                  <a:srgbClr val="DA0002"/>
                </a:solidFill>
              </a:defRPr>
            </a:lvl5pPr>
            <a:lvl6pPr rtl="0">
              <a:defRPr>
                <a:solidFill>
                  <a:srgbClr val="DA0002"/>
                </a:solidFill>
              </a:defRPr>
            </a:lvl6pPr>
            <a:lvl7pPr rtl="0">
              <a:defRPr>
                <a:solidFill>
                  <a:srgbClr val="DA0002"/>
                </a:solidFill>
              </a:defRPr>
            </a:lvl7pPr>
            <a:lvl8pPr rtl="0">
              <a:defRPr>
                <a:solidFill>
                  <a:srgbClr val="DA0002"/>
                </a:solidFill>
              </a:defRPr>
            </a:lvl8pPr>
            <a:lvl9pPr rtl="0">
              <a:defRPr>
                <a:solidFill>
                  <a:srgbClr val="DA0002"/>
                </a:solidFill>
              </a:defRPr>
            </a:lvl9pPr>
          </a:lstStyle>
          <a:p>
            <a:endParaRPr/>
          </a:p>
        </p:txBody>
      </p:sp>
      <p:sp>
        <p:nvSpPr>
          <p:cNvPr id="15" name="Shape 15"/>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cxnSp>
        <p:nvCxnSpPr>
          <p:cNvPr id="16" name="Shape 16"/>
          <p:cNvCxnSpPr/>
          <p:nvPr/>
        </p:nvCxnSpPr>
        <p:spPr>
          <a:xfrm>
            <a:off x="457200" y="1524000"/>
            <a:ext cx="8229600" cy="0"/>
          </a:xfrm>
          <a:prstGeom prst="straightConnector1">
            <a:avLst/>
          </a:prstGeom>
          <a:noFill/>
          <a:ln w="50800" cap="flat">
            <a:solidFill>
              <a:srgbClr val="DA0002"/>
            </a:solidFill>
            <a:prstDash val="solid"/>
            <a:round/>
            <a:headEnd type="none" w="med" len="med"/>
            <a:tailEnd type="none" w="med" len="med"/>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82073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75590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rtl="0">
              <a:defRPr>
                <a:solidFill>
                  <a:srgbClr val="DA0002"/>
                </a:solidFill>
              </a:defRPr>
            </a:lvl1pPr>
            <a:lvl2pPr rtl="0">
              <a:defRPr>
                <a:solidFill>
                  <a:srgbClr val="DA0002"/>
                </a:solidFill>
              </a:defRPr>
            </a:lvl2pPr>
            <a:lvl3pPr rtl="0">
              <a:defRPr>
                <a:solidFill>
                  <a:srgbClr val="DA0002"/>
                </a:solidFill>
              </a:defRPr>
            </a:lvl3pPr>
            <a:lvl4pPr rtl="0">
              <a:defRPr>
                <a:solidFill>
                  <a:srgbClr val="DA0002"/>
                </a:solidFill>
              </a:defRPr>
            </a:lvl4pPr>
            <a:lvl5pPr rtl="0">
              <a:defRPr>
                <a:solidFill>
                  <a:srgbClr val="DA0002"/>
                </a:solidFill>
              </a:defRPr>
            </a:lvl5pPr>
            <a:lvl6pPr rtl="0">
              <a:defRPr>
                <a:solidFill>
                  <a:srgbClr val="DA0002"/>
                </a:solidFill>
              </a:defRPr>
            </a:lvl6pPr>
            <a:lvl7pPr rtl="0">
              <a:defRPr>
                <a:solidFill>
                  <a:srgbClr val="DA0002"/>
                </a:solidFill>
              </a:defRPr>
            </a:lvl7pPr>
            <a:lvl8pPr rtl="0">
              <a:defRPr>
                <a:solidFill>
                  <a:srgbClr val="DA0002"/>
                </a:solidFill>
              </a:defRPr>
            </a:lvl8pPr>
            <a:lvl9pPr rtl="0">
              <a:defRPr>
                <a:solidFill>
                  <a:srgbClr val="DA0002"/>
                </a:solidFill>
              </a:defRPr>
            </a:lvl9pPr>
          </a:lstStyle>
          <a:p>
            <a:endParaRPr/>
          </a:p>
        </p:txBody>
      </p:sp>
      <p:sp>
        <p:nvSpPr>
          <p:cNvPr id="19" name="Shape 19"/>
          <p:cNvSpPr txBox="1">
            <a:spLocks noGrp="1"/>
          </p:cNvSpPr>
          <p:nvPr>
            <p:ph type="body" idx="1"/>
          </p:nvPr>
        </p:nvSpPr>
        <p:spPr>
          <a:xfrm>
            <a:off x="457200"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20" name="Shape 20"/>
          <p:cNvSpPr txBox="1">
            <a:spLocks noGrp="1"/>
          </p:cNvSpPr>
          <p:nvPr>
            <p:ph type="body" idx="2"/>
          </p:nvPr>
        </p:nvSpPr>
        <p:spPr>
          <a:xfrm>
            <a:off x="4692273"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cxnSp>
        <p:nvCxnSpPr>
          <p:cNvPr id="21" name="Shape 21"/>
          <p:cNvCxnSpPr/>
          <p:nvPr/>
        </p:nvCxnSpPr>
        <p:spPr>
          <a:xfrm>
            <a:off x="457200" y="1524000"/>
            <a:ext cx="8229600" cy="0"/>
          </a:xfrm>
          <a:prstGeom prst="straightConnector1">
            <a:avLst/>
          </a:prstGeom>
          <a:noFill/>
          <a:ln w="50800" cap="flat">
            <a:solidFill>
              <a:srgbClr val="DA0002"/>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rtl="0">
              <a:defRPr>
                <a:solidFill>
                  <a:schemeClr val="accent1"/>
                </a:solidFill>
              </a:defRPr>
            </a:lvl1pPr>
            <a:lvl2pPr rtl="0">
              <a:defRPr>
                <a:solidFill>
                  <a:schemeClr val="accent1"/>
                </a:solidFill>
              </a:defRPr>
            </a:lvl2pPr>
            <a:lvl3pPr rtl="0">
              <a:defRPr>
                <a:solidFill>
                  <a:schemeClr val="accent1"/>
                </a:solidFill>
              </a:defRPr>
            </a:lvl3pPr>
            <a:lvl4pPr rtl="0">
              <a:defRPr>
                <a:solidFill>
                  <a:schemeClr val="accent1"/>
                </a:solidFill>
              </a:defRPr>
            </a:lvl4pPr>
            <a:lvl5pPr rtl="0">
              <a:defRPr>
                <a:solidFill>
                  <a:schemeClr val="accent1"/>
                </a:solidFill>
              </a:defRPr>
            </a:lvl5pPr>
            <a:lvl6pPr rtl="0">
              <a:defRPr>
                <a:solidFill>
                  <a:schemeClr val="accent1"/>
                </a:solidFill>
              </a:defRPr>
            </a:lvl6pPr>
            <a:lvl7pPr rtl="0">
              <a:defRPr>
                <a:solidFill>
                  <a:schemeClr val="accent1"/>
                </a:solidFill>
              </a:defRPr>
            </a:lvl7pPr>
            <a:lvl8pPr rtl="0">
              <a:defRPr>
                <a:solidFill>
                  <a:schemeClr val="accent1"/>
                </a:solidFill>
              </a:defRPr>
            </a:lvl8pPr>
            <a:lvl9pPr rtl="0">
              <a:defRPr>
                <a:solidFill>
                  <a:schemeClr val="accent1"/>
                </a:solidFill>
              </a:defRPr>
            </a:lvl9pPr>
          </a:lstStyle>
          <a:p>
            <a:endParaRPr/>
          </a:p>
        </p:txBody>
      </p:sp>
      <p:cxnSp>
        <p:nvCxnSpPr>
          <p:cNvPr id="24" name="Shape 24"/>
          <p:cNvCxnSpPr/>
          <p:nvPr/>
        </p:nvCxnSpPr>
        <p:spPr>
          <a:xfrm>
            <a:off x="457200" y="1524000"/>
            <a:ext cx="8229600" cy="0"/>
          </a:xfrm>
          <a:prstGeom prst="straightConnector1">
            <a:avLst/>
          </a:prstGeom>
          <a:noFill/>
          <a:ln w="50800" cap="flat">
            <a:solidFill>
              <a:schemeClr val="accent1"/>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25"/>
        <p:cNvGrpSpPr/>
        <p:nvPr/>
      </p:nvGrpSpPr>
      <p:grpSpPr>
        <a:xfrm>
          <a:off x="0" y="0"/>
          <a:ext cx="0" cy="0"/>
          <a:chOff x="0" y="0"/>
          <a:chExt cx="0" cy="0"/>
        </a:xfrm>
      </p:grpSpPr>
      <p:sp>
        <p:nvSpPr>
          <p:cNvPr id="26" name="Shape 26"/>
          <p:cNvSpPr txBox="1">
            <a:spLocks noGrp="1"/>
          </p:cNvSpPr>
          <p:nvPr>
            <p:ph type="body" idx="1"/>
          </p:nvPr>
        </p:nvSpPr>
        <p:spPr>
          <a:xfrm>
            <a:off x="457200" y="5875078"/>
            <a:ext cx="8229600" cy="692700"/>
          </a:xfrm>
          <a:prstGeom prst="rect">
            <a:avLst/>
          </a:prstGeom>
          <a:noFill/>
          <a:ln>
            <a:noFill/>
          </a:ln>
        </p:spPr>
        <p:txBody>
          <a:bodyPr lIns="91425" tIns="91425" rIns="91425" bIns="91425" anchor="t" anchorCtr="0"/>
          <a:lstStyle>
            <a:lvl1pPr marL="285750" indent="-285750" algn="ctr" rtl="0">
              <a:lnSpc>
                <a:spcPct val="100000"/>
              </a:lnSpc>
              <a:spcBef>
                <a:spcPts val="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0"/>
              </a:spcBef>
              <a:spcAft>
                <a:spcPts val="0"/>
              </a:spcAft>
              <a:buClr>
                <a:schemeClr val="dk1"/>
              </a:buClr>
              <a:buSzPct val="100000"/>
              <a:buFont typeface="Wingdings"/>
              <a:buChar char="§"/>
              <a:defRPr sz="1800">
                <a:solidFill>
                  <a:schemeClr val="dk1"/>
                </a:solidFill>
              </a:defRPr>
            </a:lvl9pPr>
          </a:lstStyle>
          <a:p>
            <a:endParaRPr/>
          </a:p>
        </p:txBody>
      </p:sp>
      <p:cxnSp>
        <p:nvCxnSpPr>
          <p:cNvPr id="27" name="Shape 27"/>
          <p:cNvCxnSpPr/>
          <p:nvPr/>
        </p:nvCxnSpPr>
        <p:spPr>
          <a:xfrm>
            <a:off x="457200" y="5757014"/>
            <a:ext cx="8229600" cy="0"/>
          </a:xfrm>
          <a:prstGeom prst="straightConnector1">
            <a:avLst/>
          </a:prstGeom>
          <a:noFill/>
          <a:ln w="50800" cap="flat">
            <a:solidFill>
              <a:schemeClr val="lt2"/>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477000" y="6416675"/>
            <a:ext cx="2133600" cy="365125"/>
          </a:xfrm>
          <a:prstGeom prst="rect">
            <a:avLst/>
          </a:prstGeom>
        </p:spPr>
        <p:txBody>
          <a:bodyPr/>
          <a:lstStyle>
            <a:extLst/>
          </a:lstStyle>
          <a:p>
            <a:pPr>
              <a:defRPr/>
            </a:pPr>
            <a:r>
              <a:rPr lang="en-US" smtClean="0"/>
              <a:t>6 May 2014</a:t>
            </a:r>
            <a:endParaRPr lang="en-US"/>
          </a:p>
        </p:txBody>
      </p:sp>
      <p:sp>
        <p:nvSpPr>
          <p:cNvPr id="5" name="Footer Placeholder 4"/>
          <p:cNvSpPr>
            <a:spLocks noGrp="1"/>
          </p:cNvSpPr>
          <p:nvPr>
            <p:ph type="ftr" sz="quarter" idx="11"/>
          </p:nvPr>
        </p:nvSpPr>
        <p:spPr>
          <a:xfrm>
            <a:off x="1842888" y="6416675"/>
            <a:ext cx="5562600" cy="365125"/>
          </a:xfrm>
          <a:prstGeom prst="rect">
            <a:avLst/>
          </a:prstGeom>
        </p:spPr>
        <p:txBody>
          <a:bodyPr/>
          <a:lstStyle>
            <a:lvl1pPr algn="ctr">
              <a:defRPr/>
            </a:lvl1pPr>
            <a:extLst/>
          </a:lstStyle>
          <a:p>
            <a:pPr>
              <a:defRPr/>
            </a:pPr>
            <a:r>
              <a:rPr lang="en-US" smtClean="0"/>
              <a:t>WDAC3, Galway Ireland</a:t>
            </a:r>
            <a:endParaRPr lang="en-US" dirty="0"/>
          </a:p>
        </p:txBody>
      </p:sp>
      <p:sp>
        <p:nvSpPr>
          <p:cNvPr id="6" name="Slide Number Placeholder 5"/>
          <p:cNvSpPr>
            <a:spLocks noGrp="1"/>
          </p:cNvSpPr>
          <p:nvPr>
            <p:ph type="sldNum" sz="quarter" idx="12"/>
          </p:nvPr>
        </p:nvSpPr>
        <p:spPr>
          <a:xfrm>
            <a:off x="8610600" y="6416675"/>
            <a:ext cx="457200" cy="365125"/>
          </a:xfrm>
          <a:prstGeom prst="rect">
            <a:avLst/>
          </a:prstGeom>
        </p:spPr>
        <p:txBody>
          <a:bodyPr/>
          <a:lstStyle>
            <a:extLst/>
          </a:lstStyle>
          <a:p>
            <a:pPr>
              <a:defRPr/>
            </a:pPr>
            <a:fld id="{451AD7B7-7D4E-48FD-9F40-B42455383F52}" type="slidenum">
              <a:rPr lang="en-US" smtClean="0"/>
              <a:pPr>
                <a:defRPr/>
              </a:pPr>
              <a:t>‹#›</a:t>
            </a:fld>
            <a:endParaRPr lang="en-US"/>
          </a:p>
        </p:txBody>
      </p:sp>
    </p:spTree>
    <p:extLst>
      <p:ext uri="{BB962C8B-B14F-4D97-AF65-F5344CB8AC3E}">
        <p14:creationId xmlns:p14="http://schemas.microsoft.com/office/powerpoint/2010/main" val="364701214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827088" y="0"/>
            <a:ext cx="7489825" cy="85725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990600"/>
            <a:ext cx="8229600" cy="5462588"/>
          </a:xfrm>
        </p:spPr>
        <p:txBody>
          <a:bodyPr/>
          <a:lstStyle/>
          <a:p>
            <a:pPr lvl="0"/>
            <a:endParaRPr lang="ja-JP" altLang="en-US" noProof="0" smtClean="0"/>
          </a:p>
        </p:txBody>
      </p:sp>
      <p:sp>
        <p:nvSpPr>
          <p:cNvPr id="4" name="Rectangle 4"/>
          <p:cNvSpPr>
            <a:spLocks noGrp="1" noChangeArrowheads="1"/>
          </p:cNvSpPr>
          <p:nvPr>
            <p:ph type="dt" sz="half" idx="10"/>
          </p:nvPr>
        </p:nvSpPr>
        <p:spPr>
          <a:xfrm>
            <a:off x="-9525" y="6597650"/>
            <a:ext cx="2133600" cy="238125"/>
          </a:xfrm>
          <a:prstGeom prst="rect">
            <a:avLst/>
          </a:prstGeom>
        </p:spPr>
        <p:txBody>
          <a:bodyPr/>
          <a:lstStyle>
            <a:lvl1pPr>
              <a:defRPr/>
            </a:lvl1pPr>
          </a:lstStyle>
          <a:p>
            <a:r>
              <a:rPr lang="en-US" altLang="ja-JP" smtClean="0"/>
              <a:t>6 May 2014</a:t>
            </a:r>
            <a:endParaRPr lang="en-US" altLang="ja-JP"/>
          </a:p>
        </p:txBody>
      </p:sp>
      <p:sp>
        <p:nvSpPr>
          <p:cNvPr id="5" name="Rectangle 5"/>
          <p:cNvSpPr>
            <a:spLocks noGrp="1" noChangeArrowheads="1"/>
          </p:cNvSpPr>
          <p:nvPr>
            <p:ph type="ftr" sz="quarter" idx="11"/>
          </p:nvPr>
        </p:nvSpPr>
        <p:spPr>
          <a:xfrm>
            <a:off x="2195513" y="6597650"/>
            <a:ext cx="4752975" cy="238125"/>
          </a:xfrm>
          <a:prstGeom prst="rect">
            <a:avLst/>
          </a:prstGeom>
        </p:spPr>
        <p:txBody>
          <a:bodyPr/>
          <a:lstStyle>
            <a:lvl1pPr>
              <a:defRPr>
                <a:latin typeface="+mn-lt"/>
                <a:ea typeface="ＭＳ Ｐゴシック" pitchFamily="50" charset="-128"/>
              </a:defRPr>
            </a:lvl1pPr>
          </a:lstStyle>
          <a:p>
            <a:pPr>
              <a:defRPr/>
            </a:pPr>
            <a:r>
              <a:rPr lang="en-US" altLang="ja-JP" smtClean="0"/>
              <a:t>WDAC3, Galway Ireland</a:t>
            </a:r>
            <a:endParaRPr lang="en-US" altLang="ja-JP"/>
          </a:p>
        </p:txBody>
      </p:sp>
      <p:sp>
        <p:nvSpPr>
          <p:cNvPr id="6" name="Rectangle 6"/>
          <p:cNvSpPr>
            <a:spLocks noGrp="1" noChangeArrowheads="1"/>
          </p:cNvSpPr>
          <p:nvPr>
            <p:ph type="sldNum" sz="quarter" idx="12"/>
          </p:nvPr>
        </p:nvSpPr>
        <p:spPr>
          <a:xfrm>
            <a:off x="7019925" y="6597650"/>
            <a:ext cx="2133600" cy="238125"/>
          </a:xfrm>
          <a:prstGeom prst="rect">
            <a:avLst/>
          </a:prstGeom>
        </p:spPr>
        <p:txBody>
          <a:bodyPr/>
          <a:lstStyle>
            <a:lvl1pPr>
              <a:defRPr/>
            </a:lvl1pPr>
          </a:lstStyle>
          <a:p>
            <a:fld id="{75470382-D3AF-41AC-8D1A-F974951DA132}" type="slidenum">
              <a:rPr lang="en-US" altLang="ja-JP"/>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3"/>
          <p:cNvCxnSpPr>
            <a:cxnSpLocks noChangeShapeType="1"/>
          </p:cNvCxnSpPr>
          <p:nvPr userDrawn="1"/>
        </p:nvCxnSpPr>
        <p:spPr bwMode="auto">
          <a:xfrm>
            <a:off x="211138" y="762000"/>
            <a:ext cx="8726487" cy="1588"/>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 name="Rectangle 4"/>
          <p:cNvSpPr>
            <a:spLocks noGrp="1" noChangeArrowheads="1"/>
          </p:cNvSpPr>
          <p:nvPr>
            <p:ph type="title"/>
          </p:nvPr>
        </p:nvSpPr>
        <p:spPr bwMode="auto">
          <a:xfrm>
            <a:off x="344488" y="114300"/>
            <a:ext cx="8429625" cy="647700"/>
          </a:xfrm>
          <a:prstGeom prst="rect">
            <a:avLst/>
          </a:prstGeom>
          <a:noFill/>
          <a:ln w="12700">
            <a:noFill/>
            <a:miter lim="800000"/>
            <a:headEnd/>
            <a:tailEnd/>
          </a:ln>
        </p:spPr>
        <p:txBody>
          <a:bodyPr/>
          <a:lstStyle/>
          <a:p>
            <a:pPr lvl="0"/>
            <a:r>
              <a:rPr lang="en-US" smtClean="0"/>
              <a:t>Click to edit Master title style</a:t>
            </a:r>
            <a:endParaRPr lang="en-US" dirty="0"/>
          </a:p>
        </p:txBody>
      </p:sp>
      <p:sp>
        <p:nvSpPr>
          <p:cNvPr id="6" name="Content Placeholder 5"/>
          <p:cNvSpPr>
            <a:spLocks noGrp="1" noChangeArrowheads="1"/>
          </p:cNvSpPr>
          <p:nvPr>
            <p:ph idx="1"/>
          </p:nvPr>
        </p:nvSpPr>
        <p:spPr bwMode="auto">
          <a:xfrm>
            <a:off x="344488" y="1143000"/>
            <a:ext cx="8447087" cy="49530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lvl1pPr marL="268288" indent="-268288">
              <a:lnSpc>
                <a:spcPts val="2400"/>
              </a:lnSpc>
              <a:spcAft>
                <a:spcPts val="600"/>
              </a:spcAft>
              <a:buClr>
                <a:srgbClr val="3366FF"/>
              </a:buClr>
              <a:buSzPct val="110000"/>
              <a:buFont typeface="Lucida Grande CE"/>
              <a:buChar char="●"/>
              <a:defRPr sz="2000" b="0">
                <a:solidFill>
                  <a:schemeClr val="tx1"/>
                </a:solidFill>
              </a:defRPr>
            </a:lvl1pPr>
            <a:lvl2pPr marL="536575" indent="-268288">
              <a:lnSpc>
                <a:spcPts val="2400"/>
              </a:lnSpc>
              <a:spcAft>
                <a:spcPts val="600"/>
              </a:spcAft>
              <a:buClr>
                <a:srgbClr val="0000FF"/>
              </a:buClr>
              <a:buFont typeface="Lucida Grande"/>
              <a:buChar char="–"/>
              <a:defRPr sz="2000" b="0">
                <a:solidFill>
                  <a:schemeClr val="tx1"/>
                </a:solidFill>
              </a:defRPr>
            </a:lvl2pPr>
            <a:lvl3pPr marL="806450" indent="-269875">
              <a:lnSpc>
                <a:spcPts val="2400"/>
              </a:lnSpc>
              <a:spcAft>
                <a:spcPts val="600"/>
              </a:spcAft>
              <a:buClr>
                <a:schemeClr val="tx1"/>
              </a:buClr>
              <a:buFont typeface="Lucida Grande"/>
              <a:buChar char="●"/>
              <a:defRPr sz="2000" b="0">
                <a:solidFill>
                  <a:schemeClr val="tx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extLst>
      <p:ext uri="{BB962C8B-B14F-4D97-AF65-F5344CB8AC3E}">
        <p14:creationId xmlns:p14="http://schemas.microsoft.com/office/powerpoint/2010/main" val="3185267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ctrTitle"/>
          </p:nvPr>
        </p:nvSpPr>
        <p:spPr>
          <a:xfrm>
            <a:off x="685800" y="2130425"/>
            <a:ext cx="7772400" cy="1470025"/>
          </a:xfrm>
        </p:spPr>
        <p:txBody>
          <a:bodyPr/>
          <a:lstStyle>
            <a:lvl1pPr algn="ctr">
              <a:defRPr sz="3600"/>
            </a:lvl1pPr>
          </a:lstStyle>
          <a:p>
            <a:r>
              <a:rPr lang="en-US" smtClean="0"/>
              <a:t>Click to edit Master title style</a:t>
            </a:r>
            <a:endParaRPr lang="en-US" dirty="0"/>
          </a:p>
        </p:txBody>
      </p:sp>
      <p:sp>
        <p:nvSpPr>
          <p:cNvPr id="5" name="Subtitle 2"/>
          <p:cNvSpPr>
            <a:spLocks noGrp="1"/>
          </p:cNvSpPr>
          <p:nvPr>
            <p:ph type="subTitle" idx="1"/>
          </p:nvPr>
        </p:nvSpPr>
        <p:spPr>
          <a:xfrm>
            <a:off x="1371600" y="3886200"/>
            <a:ext cx="6400800" cy="1752600"/>
          </a:xfrm>
          <a:prstGeom prst="rect">
            <a:avLst/>
          </a:prstGeo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24140307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1.png"/><Relationship Id="rId1" Type="http://schemas.openxmlformats.org/officeDocument/2006/relationships/slideLayout" Target="../slideLayouts/slideLayout8.xml"/><Relationship Id="rId2"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theme" Target="../theme/theme3.xml"/><Relationship Id="rId14" Type="http://schemas.openxmlformats.org/officeDocument/2006/relationships/image" Target="../media/image2.png"/><Relationship Id="rId15" Type="http://schemas.openxmlformats.org/officeDocument/2006/relationships/image" Target="../media/image3.png"/><Relationship Id="rId16" Type="http://schemas.openxmlformats.org/officeDocument/2006/relationships/image" Target="../media/image4.png"/><Relationship Id="rId17" Type="http://schemas.openxmlformats.org/officeDocument/2006/relationships/image" Target="../media/image5.jpeg"/><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accent1"/>
              </a:buClr>
              <a:buSzPct val="100000"/>
              <a:buFont typeface="Arial"/>
              <a:buNone/>
              <a:defRPr sz="3600" b="1" i="0" u="none" strike="noStrike" cap="none" baseline="0">
                <a:solidFill>
                  <a:schemeClr val="accent1"/>
                </a:solidFill>
                <a:latin typeface="Arial"/>
                <a:ea typeface="Arial"/>
                <a:cs typeface="Arial"/>
                <a:sym typeface="Arial"/>
              </a:defRPr>
            </a:lvl1pPr>
            <a:lvl2pPr marL="0" indent="228600" algn="l" rtl="0">
              <a:spcBef>
                <a:spcPts val="0"/>
              </a:spcBef>
              <a:buClr>
                <a:schemeClr val="accent1"/>
              </a:buClr>
              <a:buSzPct val="100000"/>
              <a:buFont typeface="Arial"/>
              <a:buNone/>
              <a:defRPr sz="3600" b="1" i="0" u="none" strike="noStrike" cap="none" baseline="0">
                <a:solidFill>
                  <a:schemeClr val="accent1"/>
                </a:solidFill>
                <a:latin typeface="Arial"/>
                <a:ea typeface="Arial"/>
                <a:cs typeface="Arial"/>
                <a:sym typeface="Arial"/>
              </a:defRPr>
            </a:lvl2pPr>
            <a:lvl3pPr marL="0" indent="228600" algn="l" rtl="0">
              <a:spcBef>
                <a:spcPts val="0"/>
              </a:spcBef>
              <a:buClr>
                <a:schemeClr val="accent1"/>
              </a:buClr>
              <a:buSzPct val="100000"/>
              <a:buFont typeface="Arial"/>
              <a:buNone/>
              <a:defRPr sz="3600" b="1" i="0" u="none" strike="noStrike" cap="none" baseline="0">
                <a:solidFill>
                  <a:schemeClr val="accent1"/>
                </a:solidFill>
                <a:latin typeface="Arial"/>
                <a:ea typeface="Arial"/>
                <a:cs typeface="Arial"/>
                <a:sym typeface="Arial"/>
              </a:defRPr>
            </a:lvl3pPr>
            <a:lvl4pPr marL="0" indent="228600" algn="l" rtl="0">
              <a:spcBef>
                <a:spcPts val="0"/>
              </a:spcBef>
              <a:buClr>
                <a:schemeClr val="accent1"/>
              </a:buClr>
              <a:buSzPct val="100000"/>
              <a:buFont typeface="Arial"/>
              <a:buNone/>
              <a:defRPr sz="3600" b="1" i="0" u="none" strike="noStrike" cap="none" baseline="0">
                <a:solidFill>
                  <a:schemeClr val="accent1"/>
                </a:solidFill>
                <a:latin typeface="Arial"/>
                <a:ea typeface="Arial"/>
                <a:cs typeface="Arial"/>
                <a:sym typeface="Arial"/>
              </a:defRPr>
            </a:lvl4pPr>
            <a:lvl5pPr marL="0" indent="228600" algn="l" rtl="0">
              <a:spcBef>
                <a:spcPts val="0"/>
              </a:spcBef>
              <a:buClr>
                <a:schemeClr val="accent1"/>
              </a:buClr>
              <a:buSzPct val="100000"/>
              <a:buFont typeface="Arial"/>
              <a:buNone/>
              <a:defRPr sz="3600" b="1" i="0" u="none" strike="noStrike" cap="none" baseline="0">
                <a:solidFill>
                  <a:schemeClr val="accent1"/>
                </a:solidFill>
                <a:latin typeface="Arial"/>
                <a:ea typeface="Arial"/>
                <a:cs typeface="Arial"/>
                <a:sym typeface="Arial"/>
              </a:defRPr>
            </a:lvl5pPr>
            <a:lvl6pPr marL="0" indent="228600" algn="l" rtl="0">
              <a:spcBef>
                <a:spcPts val="0"/>
              </a:spcBef>
              <a:buClr>
                <a:schemeClr val="accent1"/>
              </a:buClr>
              <a:buSzPct val="100000"/>
              <a:buFont typeface="Arial"/>
              <a:buNone/>
              <a:defRPr sz="3600" b="1" i="0" u="none" strike="noStrike" cap="none" baseline="0">
                <a:solidFill>
                  <a:schemeClr val="accent1"/>
                </a:solidFill>
                <a:latin typeface="Arial"/>
                <a:ea typeface="Arial"/>
                <a:cs typeface="Arial"/>
                <a:sym typeface="Arial"/>
              </a:defRPr>
            </a:lvl6pPr>
            <a:lvl7pPr marL="0" indent="228600" algn="l" rtl="0">
              <a:spcBef>
                <a:spcPts val="0"/>
              </a:spcBef>
              <a:buClr>
                <a:schemeClr val="accent1"/>
              </a:buClr>
              <a:buSzPct val="100000"/>
              <a:buFont typeface="Arial"/>
              <a:buNone/>
              <a:defRPr sz="3600" b="1" i="0" u="none" strike="noStrike" cap="none" baseline="0">
                <a:solidFill>
                  <a:schemeClr val="accent1"/>
                </a:solidFill>
                <a:latin typeface="Arial"/>
                <a:ea typeface="Arial"/>
                <a:cs typeface="Arial"/>
                <a:sym typeface="Arial"/>
              </a:defRPr>
            </a:lvl7pPr>
            <a:lvl8pPr marL="0" indent="228600" algn="l" rtl="0">
              <a:spcBef>
                <a:spcPts val="0"/>
              </a:spcBef>
              <a:buClr>
                <a:schemeClr val="accent1"/>
              </a:buClr>
              <a:buSzPct val="100000"/>
              <a:buFont typeface="Arial"/>
              <a:buNone/>
              <a:defRPr sz="3600" b="1" i="0" u="none" strike="noStrike" cap="none" baseline="0">
                <a:solidFill>
                  <a:schemeClr val="accent1"/>
                </a:solidFill>
                <a:latin typeface="Arial"/>
                <a:ea typeface="Arial"/>
                <a:cs typeface="Arial"/>
                <a:sym typeface="Arial"/>
              </a:defRPr>
            </a:lvl8pPr>
            <a:lvl9pPr marL="0" indent="228600" algn="l" rtl="0">
              <a:spcBef>
                <a:spcPts val="0"/>
              </a:spcBef>
              <a:buClr>
                <a:schemeClr val="accent1"/>
              </a:buClr>
              <a:buSzPct val="100000"/>
              <a:buFont typeface="Arial"/>
              <a:buNone/>
              <a:defRPr sz="3600" b="1" i="0" u="none" strike="noStrike" cap="none" baseline="0">
                <a:solidFill>
                  <a:schemeClr val="accent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cxnSp>
        <p:nvCxnSpPr>
          <p:cNvPr id="7" name="Shape 7"/>
          <p:cNvCxnSpPr/>
          <p:nvPr/>
        </p:nvCxnSpPr>
        <p:spPr>
          <a:xfrm>
            <a:off x="457200" y="6697679"/>
            <a:ext cx="8229600" cy="0"/>
          </a:xfrm>
          <a:prstGeom prst="straightConnector1">
            <a:avLst/>
          </a:prstGeom>
          <a:noFill/>
          <a:ln w="50800" cap="flat">
            <a:solidFill>
              <a:schemeClr val="lt2"/>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5" r:id="rId6"/>
    <p:sldLayoutId id="2147483656" r:id="rId7"/>
  </p:sldLayoutIdLst>
  <p:hf hdr="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AutoShape 3"/>
          <p:cNvSpPr>
            <a:spLocks noChangeArrowheads="1"/>
          </p:cNvSpPr>
          <p:nvPr/>
        </p:nvSpPr>
        <p:spPr bwMode="auto">
          <a:xfrm>
            <a:off x="211138" y="6367463"/>
            <a:ext cx="6583362" cy="268287"/>
          </a:xfrm>
          <a:prstGeom prst="parallelogram">
            <a:avLst>
              <a:gd name="adj" fmla="val 47600"/>
            </a:avLst>
          </a:prstGeom>
          <a:solidFill>
            <a:srgbClr val="1F3692"/>
          </a:solidFill>
          <a:ln w="12700">
            <a:noFill/>
            <a:miter lim="800000"/>
            <a:headEnd/>
            <a:tailEnd/>
          </a:ln>
          <a:effectLst/>
        </p:spPr>
        <p:txBody>
          <a:bodyPr wrap="none" anchor="ctr"/>
          <a:lstStyle/>
          <a:p>
            <a:pPr eaLnBrk="0" fontAlgn="base" hangingPunct="0">
              <a:spcBef>
                <a:spcPct val="0"/>
              </a:spcBef>
              <a:spcAft>
                <a:spcPct val="0"/>
              </a:spcAft>
              <a:defRPr/>
            </a:pPr>
            <a:endParaRPr lang="en-US" sz="1800" b="1" kern="1200">
              <a:latin typeface="Arial" charset="0"/>
              <a:ea typeface="ＭＳ Ｐゴシック" pitchFamily="36" charset="-128"/>
              <a:cs typeface="+mn-cs"/>
            </a:endParaRPr>
          </a:p>
        </p:txBody>
      </p:sp>
      <p:sp>
        <p:nvSpPr>
          <p:cNvPr id="1028" name="Rectangle 4"/>
          <p:cNvSpPr>
            <a:spLocks noGrp="1" noChangeArrowheads="1"/>
          </p:cNvSpPr>
          <p:nvPr>
            <p:ph type="title"/>
          </p:nvPr>
        </p:nvSpPr>
        <p:spPr bwMode="auto">
          <a:xfrm>
            <a:off x="344488" y="114300"/>
            <a:ext cx="84296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endParaRPr lang="en-GB" smtClean="0"/>
          </a:p>
        </p:txBody>
      </p:sp>
      <p:sp>
        <p:nvSpPr>
          <p:cNvPr id="1030" name="Rectangle 6"/>
          <p:cNvSpPr>
            <a:spLocks noChangeArrowheads="1"/>
          </p:cNvSpPr>
          <p:nvPr/>
        </p:nvSpPr>
        <p:spPr bwMode="auto">
          <a:xfrm>
            <a:off x="515938" y="6351588"/>
            <a:ext cx="5121275" cy="274637"/>
          </a:xfrm>
          <a:prstGeom prst="rect">
            <a:avLst/>
          </a:prstGeom>
          <a:noFill/>
          <a:ln w="50800">
            <a:noFill/>
            <a:miter lim="800000"/>
            <a:headEnd/>
            <a:tailEnd/>
          </a:ln>
          <a:effectLst/>
        </p:spPr>
        <p:txBody>
          <a:bodyPr lIns="90487" tIns="44450" rIns="90487" bIns="44450">
            <a:spAutoFit/>
          </a:bodyPr>
          <a:lstStyle/>
          <a:p>
            <a:pPr eaLnBrk="0" fontAlgn="base" hangingPunct="0">
              <a:spcBef>
                <a:spcPct val="0"/>
              </a:spcBef>
              <a:spcAft>
                <a:spcPct val="0"/>
              </a:spcAft>
              <a:tabLst>
                <a:tab pos="2689225" algn="l"/>
              </a:tabLst>
            </a:pPr>
            <a:r>
              <a:rPr lang="en-GB" sz="1200" kern="1200">
                <a:solidFill>
                  <a:srgbClr val="FFFFFF"/>
                </a:solidFill>
                <a:latin typeface="Calibri" pitchFamily="36" charset="0"/>
                <a:ea typeface="ＭＳ Ｐゴシック" pitchFamily="36" charset="-128"/>
                <a:cs typeface="+mn-cs"/>
              </a:rPr>
              <a:t>Slide </a:t>
            </a:r>
            <a:fld id="{054669C2-57DD-4109-A7EE-9A66F010CD64}" type="slidenum">
              <a:rPr lang="en-GB" sz="1200" kern="1200">
                <a:solidFill>
                  <a:srgbClr val="FFFFFF"/>
                </a:solidFill>
                <a:latin typeface="Calibri" pitchFamily="36" charset="0"/>
                <a:ea typeface="ＭＳ Ｐゴシック" pitchFamily="36" charset="-128"/>
                <a:cs typeface="+mn-cs"/>
              </a:rPr>
              <a:pPr eaLnBrk="0" fontAlgn="base" hangingPunct="0">
                <a:spcBef>
                  <a:spcPct val="0"/>
                </a:spcBef>
                <a:spcAft>
                  <a:spcPct val="0"/>
                </a:spcAft>
                <a:tabLst>
                  <a:tab pos="2689225" algn="l"/>
                </a:tabLst>
              </a:pPr>
              <a:t>‹#›</a:t>
            </a:fld>
            <a:r>
              <a:rPr lang="en-GB" sz="1200" kern="1200">
                <a:solidFill>
                  <a:srgbClr val="FFFFFF"/>
                </a:solidFill>
                <a:latin typeface="Calibri" pitchFamily="36" charset="0"/>
                <a:ea typeface="ＭＳ Ｐゴシック" pitchFamily="36" charset="-128"/>
                <a:cs typeface="+mn-cs"/>
              </a:rPr>
              <a:t>	© ECMWF </a:t>
            </a:r>
          </a:p>
        </p:txBody>
      </p:sp>
      <p:pic>
        <p:nvPicPr>
          <p:cNvPr id="2"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3400" y="6319838"/>
            <a:ext cx="18954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8" r:id="rId1"/>
    <p:sldLayoutId id="2147483659" r:id="rId2"/>
  </p:sldLayoutIdLst>
  <p:timing>
    <p:tnLst>
      <p:par>
        <p:cTn xmlns:p14="http://schemas.microsoft.com/office/powerpoint/2010/main" id="1" dur="indefinite" restart="never" nodeType="tmRoot"/>
      </p:par>
    </p:tnLst>
  </p:timing>
  <p:hf hdr="0"/>
  <p:txStyles>
    <p:titleStyle>
      <a:lvl1pPr algn="l" rtl="0" eaLnBrk="1" fontAlgn="base" hangingPunct="1">
        <a:lnSpc>
          <a:spcPct val="90000"/>
        </a:lnSpc>
        <a:spcBef>
          <a:spcPct val="0"/>
        </a:spcBef>
        <a:spcAft>
          <a:spcPct val="0"/>
        </a:spcAft>
        <a:defRPr sz="2600" b="1">
          <a:solidFill>
            <a:srgbClr val="1F3692"/>
          </a:solidFill>
          <a:latin typeface="Calibri"/>
          <a:ea typeface="ＭＳ Ｐゴシック" pitchFamily="39" charset="-128"/>
          <a:cs typeface="ＭＳ Ｐゴシック" pitchFamily="39" charset="-128"/>
        </a:defRPr>
      </a:lvl1pPr>
      <a:lvl2pPr algn="l" rtl="0" eaLnBrk="1" fontAlgn="base" hangingPunct="1">
        <a:lnSpc>
          <a:spcPct val="90000"/>
        </a:lnSpc>
        <a:spcBef>
          <a:spcPct val="0"/>
        </a:spcBef>
        <a:spcAft>
          <a:spcPct val="0"/>
        </a:spcAft>
        <a:defRPr sz="2600" b="1">
          <a:solidFill>
            <a:srgbClr val="1F3692"/>
          </a:solidFill>
          <a:latin typeface="Calibri" pitchFamily="39" charset="0"/>
          <a:ea typeface="ＭＳ Ｐゴシック" pitchFamily="39" charset="-128"/>
          <a:cs typeface="ＭＳ Ｐゴシック" pitchFamily="39" charset="-128"/>
        </a:defRPr>
      </a:lvl2pPr>
      <a:lvl3pPr algn="l" rtl="0" eaLnBrk="1" fontAlgn="base" hangingPunct="1">
        <a:lnSpc>
          <a:spcPct val="90000"/>
        </a:lnSpc>
        <a:spcBef>
          <a:spcPct val="0"/>
        </a:spcBef>
        <a:spcAft>
          <a:spcPct val="0"/>
        </a:spcAft>
        <a:defRPr sz="2600" b="1">
          <a:solidFill>
            <a:srgbClr val="1F3692"/>
          </a:solidFill>
          <a:latin typeface="Calibri" pitchFamily="39" charset="0"/>
          <a:ea typeface="ＭＳ Ｐゴシック" pitchFamily="39" charset="-128"/>
          <a:cs typeface="ＭＳ Ｐゴシック" pitchFamily="39" charset="-128"/>
        </a:defRPr>
      </a:lvl3pPr>
      <a:lvl4pPr algn="l" rtl="0" eaLnBrk="1" fontAlgn="base" hangingPunct="1">
        <a:lnSpc>
          <a:spcPct val="90000"/>
        </a:lnSpc>
        <a:spcBef>
          <a:spcPct val="0"/>
        </a:spcBef>
        <a:spcAft>
          <a:spcPct val="0"/>
        </a:spcAft>
        <a:defRPr sz="2600" b="1">
          <a:solidFill>
            <a:srgbClr val="1F3692"/>
          </a:solidFill>
          <a:latin typeface="Calibri" pitchFamily="39" charset="0"/>
          <a:ea typeface="ＭＳ Ｐゴシック" pitchFamily="39" charset="-128"/>
          <a:cs typeface="ＭＳ Ｐゴシック" pitchFamily="39" charset="-128"/>
        </a:defRPr>
      </a:lvl4pPr>
      <a:lvl5pPr algn="l" rtl="0" eaLnBrk="1" fontAlgn="base" hangingPunct="1">
        <a:lnSpc>
          <a:spcPct val="90000"/>
        </a:lnSpc>
        <a:spcBef>
          <a:spcPct val="0"/>
        </a:spcBef>
        <a:spcAft>
          <a:spcPct val="0"/>
        </a:spcAft>
        <a:defRPr sz="2600" b="1">
          <a:solidFill>
            <a:srgbClr val="1F3692"/>
          </a:solidFill>
          <a:latin typeface="Calibri" pitchFamily="39" charset="0"/>
          <a:ea typeface="ＭＳ Ｐゴシック" pitchFamily="39" charset="-128"/>
          <a:cs typeface="ＭＳ Ｐゴシック" pitchFamily="39" charset="-128"/>
        </a:defRPr>
      </a:lvl5pPr>
      <a:lvl6pPr marL="457200" algn="l" rtl="0" eaLnBrk="1" fontAlgn="base" hangingPunct="1">
        <a:lnSpc>
          <a:spcPct val="90000"/>
        </a:lnSpc>
        <a:spcBef>
          <a:spcPct val="0"/>
        </a:spcBef>
        <a:spcAft>
          <a:spcPct val="0"/>
        </a:spcAft>
        <a:defRPr sz="2800">
          <a:solidFill>
            <a:srgbClr val="00279F"/>
          </a:solidFill>
          <a:latin typeface="Arial Black" charset="0"/>
        </a:defRPr>
      </a:lvl6pPr>
      <a:lvl7pPr marL="914400" algn="l" rtl="0" eaLnBrk="1" fontAlgn="base" hangingPunct="1">
        <a:lnSpc>
          <a:spcPct val="90000"/>
        </a:lnSpc>
        <a:spcBef>
          <a:spcPct val="0"/>
        </a:spcBef>
        <a:spcAft>
          <a:spcPct val="0"/>
        </a:spcAft>
        <a:defRPr sz="2800">
          <a:solidFill>
            <a:srgbClr val="00279F"/>
          </a:solidFill>
          <a:latin typeface="Arial Black" charset="0"/>
        </a:defRPr>
      </a:lvl7pPr>
      <a:lvl8pPr marL="1371600" algn="l" rtl="0" eaLnBrk="1" fontAlgn="base" hangingPunct="1">
        <a:lnSpc>
          <a:spcPct val="90000"/>
        </a:lnSpc>
        <a:spcBef>
          <a:spcPct val="0"/>
        </a:spcBef>
        <a:spcAft>
          <a:spcPct val="0"/>
        </a:spcAft>
        <a:defRPr sz="2800">
          <a:solidFill>
            <a:srgbClr val="00279F"/>
          </a:solidFill>
          <a:latin typeface="Arial Black" charset="0"/>
        </a:defRPr>
      </a:lvl8pPr>
      <a:lvl9pPr marL="1828800" algn="l" rtl="0" eaLnBrk="1" fontAlgn="base" hangingPunct="1">
        <a:lnSpc>
          <a:spcPct val="90000"/>
        </a:lnSpc>
        <a:spcBef>
          <a:spcPct val="0"/>
        </a:spcBef>
        <a:spcAft>
          <a:spcPct val="0"/>
        </a:spcAft>
        <a:defRPr sz="2800">
          <a:solidFill>
            <a:srgbClr val="00279F"/>
          </a:solidFill>
          <a:latin typeface="Arial Black" charset="0"/>
        </a:defRPr>
      </a:lvl9pPr>
    </p:titleStyle>
    <p:bodyStyle>
      <a:lvl1pPr marL="268288" indent="-268288" algn="l" rtl="0" eaLnBrk="1" fontAlgn="base" hangingPunct="1">
        <a:lnSpc>
          <a:spcPts val="2400"/>
        </a:lnSpc>
        <a:spcBef>
          <a:spcPct val="0"/>
        </a:spcBef>
        <a:spcAft>
          <a:spcPts val="600"/>
        </a:spcAft>
        <a:buClr>
          <a:srgbClr val="3366FF"/>
        </a:buClr>
        <a:buSzPct val="90000"/>
        <a:buFont typeface="Wingdings" pitchFamily="36" charset="2"/>
        <a:buChar char=""/>
        <a:defRPr sz="2000">
          <a:solidFill>
            <a:schemeClr val="tx1"/>
          </a:solidFill>
          <a:latin typeface="Calibri"/>
          <a:ea typeface="ＭＳ Ｐゴシック" pitchFamily="39" charset="-128"/>
          <a:cs typeface="ＭＳ Ｐゴシック" pitchFamily="39" charset="-128"/>
        </a:defRPr>
      </a:lvl1pPr>
      <a:lvl2pPr marL="539750" indent="-269875" algn="l" rtl="0" eaLnBrk="1" fontAlgn="base" hangingPunct="1">
        <a:lnSpc>
          <a:spcPts val="2400"/>
        </a:lnSpc>
        <a:spcBef>
          <a:spcPct val="0"/>
        </a:spcBef>
        <a:spcAft>
          <a:spcPts val="600"/>
        </a:spcAft>
        <a:buClr>
          <a:srgbClr val="1F3692"/>
        </a:buClr>
        <a:buSzPct val="100000"/>
        <a:buFont typeface="Lucida Grande CE" pitchFamily="36" charset="-18"/>
        <a:buChar char="–"/>
        <a:defRPr sz="2000">
          <a:solidFill>
            <a:schemeClr val="tx1"/>
          </a:solidFill>
          <a:latin typeface="Calibri"/>
          <a:ea typeface="ＭＳ Ｐゴシック" charset="-128"/>
        </a:defRPr>
      </a:lvl2pPr>
      <a:lvl3pPr marL="806450" indent="-269875" algn="l" rtl="0" eaLnBrk="1" fontAlgn="base" hangingPunct="1">
        <a:lnSpc>
          <a:spcPts val="2400"/>
        </a:lnSpc>
        <a:spcBef>
          <a:spcPct val="0"/>
        </a:spcBef>
        <a:spcAft>
          <a:spcPts val="600"/>
        </a:spcAft>
        <a:buChar char="•"/>
        <a:defRPr sz="2000">
          <a:solidFill>
            <a:schemeClr val="tx1"/>
          </a:solidFill>
          <a:latin typeface="Calibri"/>
          <a:ea typeface="ＭＳ Ｐゴシック" charset="-128"/>
        </a:defRPr>
      </a:lvl3pPr>
      <a:lvl4pPr marL="1581150" indent="-171450" algn="l" rtl="0" eaLnBrk="1" fontAlgn="base" hangingPunct="1">
        <a:spcBef>
          <a:spcPct val="20000"/>
        </a:spcBef>
        <a:spcAft>
          <a:spcPct val="0"/>
        </a:spcAft>
        <a:buChar char="–"/>
        <a:defRPr sz="2000">
          <a:solidFill>
            <a:schemeClr val="tx1"/>
          </a:solidFill>
          <a:latin typeface="Times" charset="0"/>
          <a:ea typeface="ＭＳ Ｐゴシック" charset="-128"/>
        </a:defRPr>
      </a:lvl4pPr>
      <a:lvl5pPr marL="2000250" indent="-171450" algn="l" rtl="0" eaLnBrk="1" fontAlgn="base" hangingPunct="1">
        <a:spcBef>
          <a:spcPct val="20000"/>
        </a:spcBef>
        <a:spcAft>
          <a:spcPct val="0"/>
        </a:spcAft>
        <a:buChar char="»"/>
        <a:defRPr sz="2000">
          <a:solidFill>
            <a:schemeClr val="tx1"/>
          </a:solidFill>
          <a:latin typeface="Times" charset="0"/>
          <a:ea typeface="ＭＳ Ｐゴシック" charset="-128"/>
        </a:defRPr>
      </a:lvl5pPr>
      <a:lvl6pPr marL="2457450" indent="-171450" algn="l" rtl="0" eaLnBrk="1" fontAlgn="base" hangingPunct="1">
        <a:spcBef>
          <a:spcPct val="20000"/>
        </a:spcBef>
        <a:spcAft>
          <a:spcPct val="0"/>
        </a:spcAft>
        <a:buChar char="»"/>
        <a:defRPr sz="2000">
          <a:solidFill>
            <a:schemeClr val="tx1"/>
          </a:solidFill>
          <a:latin typeface="Times" charset="0"/>
          <a:ea typeface="ＭＳ Ｐゴシック" charset="-128"/>
        </a:defRPr>
      </a:lvl6pPr>
      <a:lvl7pPr marL="2914650" indent="-171450" algn="l" rtl="0" eaLnBrk="1" fontAlgn="base" hangingPunct="1">
        <a:spcBef>
          <a:spcPct val="20000"/>
        </a:spcBef>
        <a:spcAft>
          <a:spcPct val="0"/>
        </a:spcAft>
        <a:buChar char="»"/>
        <a:defRPr sz="2000">
          <a:solidFill>
            <a:schemeClr val="tx1"/>
          </a:solidFill>
          <a:latin typeface="Times" charset="0"/>
          <a:ea typeface="ＭＳ Ｐゴシック" charset="-128"/>
        </a:defRPr>
      </a:lvl7pPr>
      <a:lvl8pPr marL="3371850" indent="-171450" algn="l" rtl="0" eaLnBrk="1" fontAlgn="base" hangingPunct="1">
        <a:spcBef>
          <a:spcPct val="20000"/>
        </a:spcBef>
        <a:spcAft>
          <a:spcPct val="0"/>
        </a:spcAft>
        <a:buChar char="»"/>
        <a:defRPr sz="2000">
          <a:solidFill>
            <a:schemeClr val="tx1"/>
          </a:solidFill>
          <a:latin typeface="Times" charset="0"/>
          <a:ea typeface="ＭＳ Ｐゴシック" charset="-128"/>
        </a:defRPr>
      </a:lvl8pPr>
      <a:lvl9pPr marL="3829050" indent="-171450" algn="l" rtl="0" eaLnBrk="1" fontAlgn="base" hangingPunct="1">
        <a:spcBef>
          <a:spcPct val="20000"/>
        </a:spcBef>
        <a:spcAft>
          <a:spcPct val="0"/>
        </a:spcAft>
        <a:buChar char="»"/>
        <a:defRPr sz="2000">
          <a:solidFill>
            <a:schemeClr val="tx1"/>
          </a:solidFill>
          <a:latin typeface="Times"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1"/>
          <p:cNvSpPr>
            <a:spLocks noChangeArrowheads="1"/>
          </p:cNvSpPr>
          <p:nvPr userDrawn="1"/>
        </p:nvSpPr>
        <p:spPr bwMode="auto">
          <a:xfrm>
            <a:off x="0" y="0"/>
            <a:ext cx="9144000" cy="914400"/>
          </a:xfrm>
          <a:prstGeom prst="rect">
            <a:avLst/>
          </a:prstGeom>
          <a:solidFill>
            <a:srgbClr val="000066"/>
          </a:solidFill>
          <a:ln w="9525">
            <a:noFill/>
            <a:miter lim="800000"/>
            <a:headEnd/>
            <a:tailEnd/>
          </a:ln>
        </p:spPr>
        <p:txBody>
          <a:bodyPr wrap="none" anchor="ctr">
            <a:prstTxWarp prst="textNoShape">
              <a:avLst/>
            </a:prstTxWarp>
          </a:bodyPr>
          <a:lstStyle/>
          <a:p>
            <a:pPr fontAlgn="base">
              <a:spcBef>
                <a:spcPct val="0"/>
              </a:spcBef>
              <a:spcAft>
                <a:spcPct val="0"/>
              </a:spcAft>
              <a:defRPr/>
            </a:pPr>
            <a:endParaRPr lang="en-US" sz="1800" kern="1200" dirty="0">
              <a:solidFill>
                <a:prstClr val="black"/>
              </a:solidFill>
              <a:latin typeface="Arial" charset="0"/>
              <a:ea typeface="ＭＳ Ｐゴシック" charset="-128"/>
              <a:cs typeface="ＭＳ Ｐゴシック" charset="-128"/>
            </a:endParaRPr>
          </a:p>
        </p:txBody>
      </p:sp>
      <p:sp>
        <p:nvSpPr>
          <p:cNvPr id="1027" name="Rectangle 2"/>
          <p:cNvSpPr>
            <a:spLocks noGrp="1" noChangeArrowheads="1"/>
          </p:cNvSpPr>
          <p:nvPr>
            <p:ph type="title"/>
          </p:nvPr>
        </p:nvSpPr>
        <p:spPr bwMode="auto">
          <a:xfrm>
            <a:off x="0" y="0"/>
            <a:ext cx="9144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9" name="Picture 8" descr="Picture2"/>
          <p:cNvPicPr>
            <a:picLocks noChangeAspect="1" noChangeArrowheads="1"/>
          </p:cNvPicPr>
          <p:nvPr userDrawn="1"/>
        </p:nvPicPr>
        <p:blipFill>
          <a:blip r:embed="rId14" cstate="print"/>
          <a:srcRect/>
          <a:stretch>
            <a:fillRect/>
          </a:stretch>
        </p:blipFill>
        <p:spPr bwMode="auto">
          <a:xfrm>
            <a:off x="0" y="6486164"/>
            <a:ext cx="9144000" cy="371836"/>
          </a:xfrm>
          <a:prstGeom prst="rect">
            <a:avLst/>
          </a:prstGeom>
          <a:noFill/>
          <a:ln w="9525">
            <a:noFill/>
            <a:miter lim="800000"/>
            <a:headEnd/>
            <a:tailEnd/>
          </a:ln>
        </p:spPr>
      </p:pic>
      <p:pic>
        <p:nvPicPr>
          <p:cNvPr id="1030" name="Picture 12" descr="Dept of Commerce Seal"/>
          <p:cNvPicPr>
            <a:picLocks noChangeAspect="1" noChangeArrowheads="1"/>
          </p:cNvPicPr>
          <p:nvPr userDrawn="1"/>
        </p:nvPicPr>
        <p:blipFill>
          <a:blip r:embed="rId15" cstate="print"/>
          <a:srcRect/>
          <a:stretch>
            <a:fillRect/>
          </a:stretch>
        </p:blipFill>
        <p:spPr bwMode="auto">
          <a:xfrm>
            <a:off x="47625" y="6592888"/>
            <a:ext cx="257175" cy="255587"/>
          </a:xfrm>
          <a:prstGeom prst="rect">
            <a:avLst/>
          </a:prstGeom>
          <a:noFill/>
          <a:ln w="9525">
            <a:noFill/>
            <a:miter lim="800000"/>
            <a:headEnd/>
            <a:tailEnd/>
          </a:ln>
        </p:spPr>
      </p:pic>
      <p:pic>
        <p:nvPicPr>
          <p:cNvPr id="1031" name="Picture 13" descr="NOAA"/>
          <p:cNvPicPr>
            <a:picLocks noChangeAspect="1" noChangeArrowheads="1"/>
          </p:cNvPicPr>
          <p:nvPr userDrawn="1"/>
        </p:nvPicPr>
        <p:blipFill>
          <a:blip r:embed="rId16" cstate="print"/>
          <a:srcRect/>
          <a:stretch>
            <a:fillRect/>
          </a:stretch>
        </p:blipFill>
        <p:spPr bwMode="auto">
          <a:xfrm>
            <a:off x="295275" y="6618288"/>
            <a:ext cx="228600" cy="228600"/>
          </a:xfrm>
          <a:prstGeom prst="rect">
            <a:avLst/>
          </a:prstGeom>
          <a:noFill/>
          <a:ln w="9525">
            <a:noFill/>
            <a:miter lim="800000"/>
            <a:headEnd/>
            <a:tailEnd/>
          </a:ln>
        </p:spPr>
      </p:pic>
      <p:pic>
        <p:nvPicPr>
          <p:cNvPr id="9" name="Picture 8" descr="1.jpg"/>
          <p:cNvPicPr>
            <a:picLocks noChangeAspect="1"/>
          </p:cNvPicPr>
          <p:nvPr userDrawn="1"/>
        </p:nvPicPr>
        <p:blipFill>
          <a:blip r:embed="rId17"/>
          <a:stretch>
            <a:fillRect/>
          </a:stretch>
        </p:blipFill>
        <p:spPr>
          <a:xfrm>
            <a:off x="76200" y="152400"/>
            <a:ext cx="1381916" cy="457200"/>
          </a:xfrm>
          <a:prstGeom prst="rect">
            <a:avLst/>
          </a:prstGeom>
          <a:effectLst>
            <a:reflection stA="50000" endPos="75000" dist="12700" dir="5400000" sy="-100000" algn="bl" rotWithShape="0"/>
          </a:effectLst>
        </p:spPr>
      </p:pic>
    </p:spTree>
    <p:extLst>
      <p:ext uri="{BB962C8B-B14F-4D97-AF65-F5344CB8AC3E}">
        <p14:creationId xmlns:p14="http://schemas.microsoft.com/office/powerpoint/2010/main" val="33391876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0" fontAlgn="base" hangingPunct="0">
        <a:spcBef>
          <a:spcPct val="0"/>
        </a:spcBef>
        <a:spcAft>
          <a:spcPct val="0"/>
        </a:spcAft>
        <a:defRPr sz="4400" b="1" i="1">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sz="4400" b="1" i="1">
          <a:solidFill>
            <a:schemeClr val="bg1"/>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b="1" i="1">
          <a:solidFill>
            <a:schemeClr val="bg1"/>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b="1" i="1">
          <a:solidFill>
            <a:schemeClr val="bg1"/>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b="1" i="1">
          <a:solidFill>
            <a:schemeClr val="bg1"/>
          </a:solidFill>
          <a:latin typeface="Arial" charset="0"/>
          <a:ea typeface="ＭＳ Ｐゴシック" charset="-128"/>
          <a:cs typeface="ＭＳ Ｐゴシック" charset="-128"/>
        </a:defRPr>
      </a:lvl5pPr>
      <a:lvl6pPr marL="457200" algn="l" rtl="0" fontAlgn="base">
        <a:spcBef>
          <a:spcPct val="0"/>
        </a:spcBef>
        <a:spcAft>
          <a:spcPct val="0"/>
        </a:spcAft>
        <a:defRPr sz="4400" b="1" i="1">
          <a:solidFill>
            <a:schemeClr val="bg1"/>
          </a:solidFill>
          <a:latin typeface="Arial" charset="0"/>
        </a:defRPr>
      </a:lvl6pPr>
      <a:lvl7pPr marL="914400" algn="l" rtl="0" fontAlgn="base">
        <a:spcBef>
          <a:spcPct val="0"/>
        </a:spcBef>
        <a:spcAft>
          <a:spcPct val="0"/>
        </a:spcAft>
        <a:defRPr sz="4400" b="1" i="1">
          <a:solidFill>
            <a:schemeClr val="bg1"/>
          </a:solidFill>
          <a:latin typeface="Arial" charset="0"/>
        </a:defRPr>
      </a:lvl7pPr>
      <a:lvl8pPr marL="1371600" algn="l" rtl="0" fontAlgn="base">
        <a:spcBef>
          <a:spcPct val="0"/>
        </a:spcBef>
        <a:spcAft>
          <a:spcPct val="0"/>
        </a:spcAft>
        <a:defRPr sz="4400" b="1" i="1">
          <a:solidFill>
            <a:schemeClr val="bg1"/>
          </a:solidFill>
          <a:latin typeface="Arial" charset="0"/>
        </a:defRPr>
      </a:lvl8pPr>
      <a:lvl9pPr marL="1828800" algn="l" rtl="0" fontAlgn="base">
        <a:spcBef>
          <a:spcPct val="0"/>
        </a:spcBef>
        <a:spcAft>
          <a:spcPct val="0"/>
        </a:spcAft>
        <a:defRPr sz="4400" b="1" i="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rgbClr val="000066"/>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00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0066"/>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000066"/>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000066"/>
          </a:solidFill>
          <a:latin typeface="+mn-lt"/>
          <a:ea typeface="ＭＳ Ｐゴシック" charset="-128"/>
        </a:defRPr>
      </a:lvl5pPr>
      <a:lvl6pPr marL="2514600" indent="-228600" algn="l" rtl="0" fontAlgn="base">
        <a:spcBef>
          <a:spcPct val="20000"/>
        </a:spcBef>
        <a:spcAft>
          <a:spcPct val="0"/>
        </a:spcAft>
        <a:buChar char="»"/>
        <a:defRPr sz="2000">
          <a:solidFill>
            <a:srgbClr val="000066"/>
          </a:solidFill>
          <a:latin typeface="+mn-lt"/>
        </a:defRPr>
      </a:lvl6pPr>
      <a:lvl7pPr marL="2971800" indent="-228600" algn="l" rtl="0" fontAlgn="base">
        <a:spcBef>
          <a:spcPct val="20000"/>
        </a:spcBef>
        <a:spcAft>
          <a:spcPct val="0"/>
        </a:spcAft>
        <a:buChar char="»"/>
        <a:defRPr sz="2000">
          <a:solidFill>
            <a:srgbClr val="000066"/>
          </a:solidFill>
          <a:latin typeface="+mn-lt"/>
        </a:defRPr>
      </a:lvl7pPr>
      <a:lvl8pPr marL="3429000" indent="-228600" algn="l" rtl="0" fontAlgn="base">
        <a:spcBef>
          <a:spcPct val="20000"/>
        </a:spcBef>
        <a:spcAft>
          <a:spcPct val="0"/>
        </a:spcAft>
        <a:buChar char="»"/>
        <a:defRPr sz="2000">
          <a:solidFill>
            <a:srgbClr val="000066"/>
          </a:solidFill>
          <a:latin typeface="+mn-lt"/>
        </a:defRPr>
      </a:lvl8pPr>
      <a:lvl9pPr marL="3886200" indent="-228600" algn="l" rtl="0" fontAlgn="base">
        <a:spcBef>
          <a:spcPct val="20000"/>
        </a:spcBef>
        <a:spcAft>
          <a:spcPct val="0"/>
        </a:spcAft>
        <a:buChar char="»"/>
        <a:defRPr sz="20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3.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apps.ecmwf.int/datasets/" TargetMode="Externa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2.png"/><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31" name="Shape 31"/>
          <p:cNvSpPr txBox="1">
            <a:spLocks noGrp="1"/>
          </p:cNvSpPr>
          <p:nvPr>
            <p:ph type="ctrTitle"/>
          </p:nvPr>
        </p:nvSpPr>
        <p:spPr>
          <a:xfrm>
            <a:off x="0" y="3048000"/>
            <a:ext cx="8229600" cy="1219200"/>
          </a:xfrm>
          <a:prstGeom prst="rect">
            <a:avLst/>
          </a:prstGeom>
        </p:spPr>
        <p:txBody>
          <a:bodyPr lIns="91425" tIns="91425" rIns="91425" bIns="91425" anchor="t" anchorCtr="0">
            <a:noAutofit/>
          </a:bodyPr>
          <a:lstStyle/>
          <a:p>
            <a:pPr>
              <a:buNone/>
            </a:pPr>
            <a:r>
              <a:rPr lang="en" dirty="0"/>
              <a:t>Reanalyses</a:t>
            </a:r>
          </a:p>
        </p:txBody>
      </p:sp>
      <p:sp>
        <p:nvSpPr>
          <p:cNvPr id="32" name="Shape 32"/>
          <p:cNvSpPr txBox="1">
            <a:spLocks noGrp="1"/>
          </p:cNvSpPr>
          <p:nvPr>
            <p:ph type="subTitle" idx="1"/>
          </p:nvPr>
        </p:nvSpPr>
        <p:spPr>
          <a:xfrm>
            <a:off x="457200" y="4955189"/>
            <a:ext cx="8229600" cy="1643400"/>
          </a:xfrm>
          <a:prstGeom prst="rect">
            <a:avLst/>
          </a:prstGeom>
        </p:spPr>
        <p:txBody>
          <a:bodyPr lIns="91425" tIns="91425" rIns="91425" bIns="91425" anchor="t" anchorCtr="0">
            <a:noAutofit/>
          </a:bodyPr>
          <a:lstStyle/>
          <a:p>
            <a:pPr>
              <a:buNone/>
            </a:pPr>
            <a:r>
              <a:rPr lang="en" sz="3600"/>
              <a:t>Michael Bosilovich (NASA GSFC) with significant contributions from others</a:t>
            </a:r>
          </a:p>
        </p:txBody>
      </p:sp>
      <p:sp>
        <p:nvSpPr>
          <p:cNvPr id="2" name="TextBox 1"/>
          <p:cNvSpPr txBox="1"/>
          <p:nvPr/>
        </p:nvSpPr>
        <p:spPr>
          <a:xfrm>
            <a:off x="1981200" y="4191000"/>
            <a:ext cx="5105400" cy="523220"/>
          </a:xfrm>
          <a:prstGeom prst="rect">
            <a:avLst/>
          </a:prstGeom>
          <a:noFill/>
        </p:spPr>
        <p:txBody>
          <a:bodyPr wrap="square" rtlCol="0">
            <a:spAutoFit/>
          </a:bodyPr>
          <a:lstStyle/>
          <a:p>
            <a:pPr algn="ctr"/>
            <a:r>
              <a:rPr lang="en-US" sz="2800" dirty="0" smtClean="0"/>
              <a:t>WDAC3, 6 May 2014</a:t>
            </a:r>
            <a:endParaRPr lang="en-US" sz="2800" dirty="0"/>
          </a:p>
        </p:txBody>
      </p:sp>
      <p:pic>
        <p:nvPicPr>
          <p:cNvPr id="3" name="Picture 2" descr="DSC02946.JPG"/>
          <p:cNvPicPr>
            <a:picLocks noChangeAspect="1"/>
          </p:cNvPicPr>
          <p:nvPr/>
        </p:nvPicPr>
        <p:blipFill rotWithShape="1">
          <a:blip r:embed="rId3">
            <a:extLst>
              <a:ext uri="{28A0092B-C50C-407E-A947-70E740481C1C}">
                <a14:useLocalDpi xmlns:a14="http://schemas.microsoft.com/office/drawing/2010/main" val="0"/>
              </a:ext>
            </a:extLst>
          </a:blip>
          <a:srcRect l="13157" r="25293"/>
          <a:stretch/>
        </p:blipFill>
        <p:spPr>
          <a:xfrm>
            <a:off x="0" y="0"/>
            <a:ext cx="9144000" cy="3266448"/>
          </a:xfrm>
          <a:prstGeom prst="rect">
            <a:avLst/>
          </a:prstGeom>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MERRA: Beginning of The End</a:t>
            </a:r>
            <a:endParaRPr lang="en-US" dirty="0"/>
          </a:p>
        </p:txBody>
      </p:sp>
      <p:sp>
        <p:nvSpPr>
          <p:cNvPr id="3" name="Content Placeholder 2"/>
          <p:cNvSpPr>
            <a:spLocks noGrp="1"/>
          </p:cNvSpPr>
          <p:nvPr>
            <p:ph idx="1"/>
          </p:nvPr>
        </p:nvSpPr>
        <p:spPr>
          <a:xfrm>
            <a:off x="336062" y="1312985"/>
            <a:ext cx="8534400" cy="5042575"/>
          </a:xfrm>
        </p:spPr>
        <p:txBody>
          <a:bodyPr>
            <a:normAutofit lnSpcReduction="10000"/>
          </a:bodyPr>
          <a:lstStyle/>
          <a:p>
            <a:r>
              <a:rPr lang="en-US" dirty="0" smtClean="0"/>
              <a:t>MERRA will eventually cease production</a:t>
            </a:r>
          </a:p>
          <a:p>
            <a:pPr lvl="1"/>
            <a:r>
              <a:rPr lang="en-US" dirty="0" smtClean="0"/>
              <a:t>Termination is presently not planned, but will be determined as to the assimilated observations</a:t>
            </a:r>
          </a:p>
          <a:p>
            <a:pPr lvl="1"/>
            <a:r>
              <a:rPr lang="en-US" dirty="0" smtClean="0"/>
              <a:t>New observations cannot go into MERRA without updating GSI (and the requisite </a:t>
            </a:r>
            <a:r>
              <a:rPr lang="en-US" dirty="0" err="1" smtClean="0"/>
              <a:t>fte</a:t>
            </a:r>
            <a:r>
              <a:rPr lang="en-US" dirty="0" smtClean="0"/>
              <a:t>) – Office philosophy is more looking forward to a new system</a:t>
            </a:r>
          </a:p>
          <a:p>
            <a:r>
              <a:rPr lang="en-US" dirty="0" smtClean="0"/>
              <a:t>MERRA2 originally planned to use the latest system, starting in 2010, and pick up where MERRA left off</a:t>
            </a:r>
          </a:p>
          <a:p>
            <a:pPr lvl="1"/>
            <a:r>
              <a:rPr lang="en-US" dirty="0" smtClean="0"/>
              <a:t>Several overlapping years would permit corrections to the time series, if discontinuities would be large</a:t>
            </a:r>
          </a:p>
          <a:p>
            <a:pPr lvl="1"/>
            <a:r>
              <a:rPr lang="en-US" dirty="0" smtClean="0"/>
              <a:t>But....   Upon further review-</a:t>
            </a:r>
            <a:endParaRPr lang="en-US" dirty="0"/>
          </a:p>
        </p:txBody>
      </p:sp>
      <p:sp>
        <p:nvSpPr>
          <p:cNvPr id="4" name="Footer Placeholder 3"/>
          <p:cNvSpPr>
            <a:spLocks noGrp="1"/>
          </p:cNvSpPr>
          <p:nvPr>
            <p:ph type="ftr" sz="quarter" idx="11"/>
          </p:nvPr>
        </p:nvSpPr>
        <p:spPr/>
        <p:txBody>
          <a:bodyPr/>
          <a:lstStyle/>
          <a:p>
            <a:pPr>
              <a:defRPr/>
            </a:pPr>
            <a:r>
              <a:rPr lang="en-US" smtClean="0"/>
              <a:t>WDAC3, Galway Ireland</a:t>
            </a:r>
            <a:endParaRPr lang="en-US" dirty="0"/>
          </a:p>
        </p:txBody>
      </p:sp>
      <p:sp>
        <p:nvSpPr>
          <p:cNvPr id="5" name="Slide Number Placeholder 4"/>
          <p:cNvSpPr>
            <a:spLocks noGrp="1"/>
          </p:cNvSpPr>
          <p:nvPr>
            <p:ph type="sldNum" sz="quarter" idx="12"/>
          </p:nvPr>
        </p:nvSpPr>
        <p:spPr/>
        <p:txBody>
          <a:bodyPr/>
          <a:lstStyle/>
          <a:p>
            <a:pPr>
              <a:defRPr/>
            </a:pPr>
            <a:fld id="{451AD7B7-7D4E-48FD-9F40-B42455383F52}" type="slidenum">
              <a:rPr lang="en-US" smtClean="0"/>
              <a:pPr>
                <a:defRPr/>
              </a:pPr>
              <a:t>10</a:t>
            </a:fld>
            <a:endParaRPr lang="en-US"/>
          </a:p>
        </p:txBody>
      </p:sp>
      <p:sp>
        <p:nvSpPr>
          <p:cNvPr id="6" name="Date Placeholder 5"/>
          <p:cNvSpPr>
            <a:spLocks noGrp="1"/>
          </p:cNvSpPr>
          <p:nvPr>
            <p:ph type="dt" sz="half" idx="10"/>
          </p:nvPr>
        </p:nvSpPr>
        <p:spPr/>
        <p:txBody>
          <a:bodyPr/>
          <a:lstStyle/>
          <a:p>
            <a:pPr>
              <a:defRPr/>
            </a:pPr>
            <a:r>
              <a:rPr lang="en-US" smtClean="0"/>
              <a:t>6 May 2014</a:t>
            </a:r>
            <a:endParaRPr lang="en-US"/>
          </a:p>
        </p:txBody>
      </p:sp>
    </p:spTree>
    <p:extLst>
      <p:ext uri="{BB962C8B-B14F-4D97-AF65-F5344CB8AC3E}">
        <p14:creationId xmlns:p14="http://schemas.microsoft.com/office/powerpoint/2010/main" val="336091290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715963"/>
          </a:xfrm>
        </p:spPr>
        <p:txBody>
          <a:bodyPr/>
          <a:lstStyle/>
          <a:p>
            <a:r>
              <a:rPr lang="en-US" dirty="0" smtClean="0"/>
              <a:t>MERRA2 Evolution</a:t>
            </a:r>
            <a:endParaRPr lang="en-US" dirty="0"/>
          </a:p>
        </p:txBody>
      </p:sp>
      <p:sp>
        <p:nvSpPr>
          <p:cNvPr id="3" name="Content Placeholder 2"/>
          <p:cNvSpPr>
            <a:spLocks noGrp="1"/>
          </p:cNvSpPr>
          <p:nvPr>
            <p:ph idx="1"/>
          </p:nvPr>
        </p:nvSpPr>
        <p:spPr>
          <a:xfrm>
            <a:off x="533400" y="1171977"/>
            <a:ext cx="8153400" cy="5403235"/>
          </a:xfrm>
        </p:spPr>
        <p:txBody>
          <a:bodyPr>
            <a:normAutofit fontScale="92500"/>
          </a:bodyPr>
          <a:lstStyle/>
          <a:p>
            <a:r>
              <a:rPr lang="en-US" dirty="0" smtClean="0"/>
              <a:t>Precipitation bias correction for land forcing and aerosol deposition</a:t>
            </a:r>
          </a:p>
          <a:p>
            <a:r>
              <a:rPr lang="en-US" dirty="0" smtClean="0"/>
              <a:t>Aerosol data assimilation interactive radiation - </a:t>
            </a:r>
            <a:r>
              <a:rPr lang="en-US" dirty="0"/>
              <a:t>Black and Organic Carbon, Dust, Sea </a:t>
            </a:r>
            <a:r>
              <a:rPr lang="en-US" dirty="0" smtClean="0"/>
              <a:t>Salt</a:t>
            </a:r>
          </a:p>
          <a:p>
            <a:r>
              <a:rPr lang="en-US" dirty="0" smtClean="0"/>
              <a:t>Substantial revisions to the boundary layer in the background model</a:t>
            </a:r>
          </a:p>
          <a:p>
            <a:r>
              <a:rPr lang="en-US" dirty="0" smtClean="0"/>
              <a:t>Updated observational data (e.g. IASI, GPSRO)</a:t>
            </a:r>
          </a:p>
          <a:p>
            <a:r>
              <a:rPr lang="en-US" dirty="0" smtClean="0"/>
              <a:t>Tropical Cyclone Relocation</a:t>
            </a:r>
          </a:p>
          <a:p>
            <a:r>
              <a:rPr lang="en-US" dirty="0" smtClean="0"/>
              <a:t>Water Vapor Mass Increment Correction</a:t>
            </a:r>
          </a:p>
          <a:p>
            <a:pPr lvl="1"/>
            <a:r>
              <a:rPr lang="en-US" dirty="0" smtClean="0"/>
              <a:t>Constrains the water vapor increment to be very small when averaged globally</a:t>
            </a:r>
            <a:endParaRPr lang="en-US" dirty="0"/>
          </a:p>
        </p:txBody>
      </p:sp>
      <p:sp>
        <p:nvSpPr>
          <p:cNvPr id="4" name="Footer Placeholder 3"/>
          <p:cNvSpPr>
            <a:spLocks noGrp="1"/>
          </p:cNvSpPr>
          <p:nvPr>
            <p:ph type="ftr" sz="quarter" idx="11"/>
          </p:nvPr>
        </p:nvSpPr>
        <p:spPr/>
        <p:txBody>
          <a:bodyPr/>
          <a:lstStyle/>
          <a:p>
            <a:pPr>
              <a:defRPr/>
            </a:pPr>
            <a:r>
              <a:rPr lang="en-US" smtClean="0"/>
              <a:t>WDAC3, Galway Ireland</a:t>
            </a:r>
            <a:endParaRPr lang="en-US" dirty="0"/>
          </a:p>
        </p:txBody>
      </p:sp>
      <p:sp>
        <p:nvSpPr>
          <p:cNvPr id="5" name="Slide Number Placeholder 4"/>
          <p:cNvSpPr>
            <a:spLocks noGrp="1"/>
          </p:cNvSpPr>
          <p:nvPr>
            <p:ph type="sldNum" sz="quarter" idx="12"/>
          </p:nvPr>
        </p:nvSpPr>
        <p:spPr/>
        <p:txBody>
          <a:bodyPr/>
          <a:lstStyle/>
          <a:p>
            <a:pPr>
              <a:defRPr/>
            </a:pPr>
            <a:fld id="{451AD7B7-7D4E-48FD-9F40-B42455383F52}" type="slidenum">
              <a:rPr lang="en-US" smtClean="0"/>
              <a:pPr>
                <a:defRPr/>
              </a:pPr>
              <a:t>11</a:t>
            </a:fld>
            <a:endParaRPr lang="en-US"/>
          </a:p>
        </p:txBody>
      </p:sp>
      <p:sp>
        <p:nvSpPr>
          <p:cNvPr id="6" name="Date Placeholder 5"/>
          <p:cNvSpPr>
            <a:spLocks noGrp="1"/>
          </p:cNvSpPr>
          <p:nvPr>
            <p:ph type="dt" sz="half" idx="10"/>
          </p:nvPr>
        </p:nvSpPr>
        <p:spPr/>
        <p:txBody>
          <a:bodyPr/>
          <a:lstStyle/>
          <a:p>
            <a:pPr>
              <a:defRPr/>
            </a:pPr>
            <a:r>
              <a:rPr lang="en-US" smtClean="0"/>
              <a:t>6 May 2014</a:t>
            </a:r>
            <a:endParaRPr lang="en-US"/>
          </a:p>
        </p:txBody>
      </p:sp>
    </p:spTree>
    <p:extLst>
      <p:ext uri="{BB962C8B-B14F-4D97-AF65-F5344CB8AC3E}">
        <p14:creationId xmlns:p14="http://schemas.microsoft.com/office/powerpoint/2010/main" val="58254616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33400" y="990600"/>
            <a:ext cx="7772400" cy="4343400"/>
          </a:xfrm>
          <a:prstGeom prst="roundRect">
            <a:avLst/>
          </a:prstGeom>
          <a:gradFill>
            <a:gsLst>
              <a:gs pos="0">
                <a:schemeClr val="accent1">
                  <a:tint val="100000"/>
                  <a:shade val="100000"/>
                  <a:satMod val="130000"/>
                </a:schemeClr>
              </a:gs>
              <a:gs pos="100000">
                <a:schemeClr val="tx1">
                  <a:lumMod val="95000"/>
                  <a:lumOff val="5000"/>
                </a:schemeClr>
              </a:gs>
            </a:gsLst>
            <a:lin ang="19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152400"/>
            <a:ext cx="8038123" cy="844111"/>
          </a:xfrm>
        </p:spPr>
        <p:txBody>
          <a:bodyPr/>
          <a:lstStyle/>
          <a:p>
            <a:r>
              <a:rPr lang="en-US" dirty="0" smtClean="0"/>
              <a:t>Sweeper (2°) Experiment</a:t>
            </a:r>
            <a:endParaRPr lang="en-US" dirty="0"/>
          </a:p>
        </p:txBody>
      </p:sp>
      <p:sp>
        <p:nvSpPr>
          <p:cNvPr id="3" name="Content Placeholder 2"/>
          <p:cNvSpPr>
            <a:spLocks noGrp="1"/>
          </p:cNvSpPr>
          <p:nvPr>
            <p:ph idx="1"/>
          </p:nvPr>
        </p:nvSpPr>
        <p:spPr>
          <a:xfrm>
            <a:off x="914400" y="5334000"/>
            <a:ext cx="7772400" cy="1119252"/>
          </a:xfrm>
        </p:spPr>
        <p:txBody>
          <a:bodyPr>
            <a:normAutofit fontScale="70000" lnSpcReduction="20000"/>
          </a:bodyPr>
          <a:lstStyle/>
          <a:p>
            <a:r>
              <a:rPr lang="en-US" dirty="0" smtClean="0"/>
              <a:t>Water Vapor Mass Conservation stabilizes TPW</a:t>
            </a:r>
          </a:p>
          <a:p>
            <a:r>
              <a:rPr lang="en-US" dirty="0" smtClean="0"/>
              <a:t>Global E/P balance – Increments are </a:t>
            </a:r>
            <a:r>
              <a:rPr lang="en-US" dirty="0" err="1" smtClean="0"/>
              <a:t>infinitessimal</a:t>
            </a:r>
            <a:endParaRPr lang="en-US" dirty="0" smtClean="0"/>
          </a:p>
          <a:p>
            <a:r>
              <a:rPr lang="en-US" dirty="0" smtClean="0"/>
              <a:t>Increments would still be locally influential</a:t>
            </a:r>
            <a:endParaRPr lang="en-US" dirty="0"/>
          </a:p>
        </p:txBody>
      </p:sp>
      <p:sp>
        <p:nvSpPr>
          <p:cNvPr id="4" name="Footer Placeholder 3"/>
          <p:cNvSpPr>
            <a:spLocks noGrp="1"/>
          </p:cNvSpPr>
          <p:nvPr>
            <p:ph type="ftr" sz="quarter" idx="11"/>
          </p:nvPr>
        </p:nvSpPr>
        <p:spPr/>
        <p:txBody>
          <a:bodyPr/>
          <a:lstStyle/>
          <a:p>
            <a:pPr>
              <a:defRPr/>
            </a:pPr>
            <a:r>
              <a:rPr lang="en-US" smtClean="0"/>
              <a:t>WDAC3, Galway Ireland</a:t>
            </a:r>
            <a:endParaRPr lang="en-US" dirty="0"/>
          </a:p>
        </p:txBody>
      </p:sp>
      <p:sp>
        <p:nvSpPr>
          <p:cNvPr id="5" name="Slide Number Placeholder 4"/>
          <p:cNvSpPr>
            <a:spLocks noGrp="1"/>
          </p:cNvSpPr>
          <p:nvPr>
            <p:ph type="sldNum" sz="quarter" idx="12"/>
          </p:nvPr>
        </p:nvSpPr>
        <p:spPr/>
        <p:txBody>
          <a:bodyPr/>
          <a:lstStyle/>
          <a:p>
            <a:pPr>
              <a:defRPr/>
            </a:pPr>
            <a:fld id="{451AD7B7-7D4E-48FD-9F40-B42455383F52}" type="slidenum">
              <a:rPr lang="en-US" smtClean="0"/>
              <a:pPr>
                <a:defRPr/>
              </a:pPr>
              <a:t>12</a:t>
            </a:fld>
            <a:endParaRPr lang="en-US"/>
          </a:p>
        </p:txBody>
      </p:sp>
      <p:pic>
        <p:nvPicPr>
          <p:cNvPr id="55299" name="Picture 3"/>
          <p:cNvPicPr>
            <a:picLocks noChangeAspect="1" noChangeArrowheads="1"/>
          </p:cNvPicPr>
          <p:nvPr/>
        </p:nvPicPr>
        <p:blipFill>
          <a:blip r:embed="rId3"/>
          <a:srcRect/>
          <a:stretch>
            <a:fillRect/>
          </a:stretch>
        </p:blipFill>
        <p:spPr bwMode="auto">
          <a:xfrm>
            <a:off x="845452" y="910642"/>
            <a:ext cx="7569348" cy="4324099"/>
          </a:xfrm>
          <a:prstGeom prst="rect">
            <a:avLst/>
          </a:prstGeom>
          <a:noFill/>
          <a:ln w="9525">
            <a:noFill/>
            <a:miter lim="800000"/>
            <a:headEnd/>
            <a:tailEnd/>
          </a:ln>
          <a:effectLst/>
        </p:spPr>
      </p:pic>
      <p:sp>
        <p:nvSpPr>
          <p:cNvPr id="8" name="Date Placeholder 7"/>
          <p:cNvSpPr>
            <a:spLocks noGrp="1"/>
          </p:cNvSpPr>
          <p:nvPr>
            <p:ph type="dt" sz="half" idx="10"/>
          </p:nvPr>
        </p:nvSpPr>
        <p:spPr/>
        <p:txBody>
          <a:bodyPr/>
          <a:lstStyle/>
          <a:p>
            <a:pPr>
              <a:defRPr/>
            </a:pPr>
            <a:r>
              <a:rPr lang="en-US" smtClean="0"/>
              <a:t>6 May 2014</a:t>
            </a:r>
            <a:endParaRPr lang="en-US"/>
          </a:p>
        </p:txBody>
      </p:sp>
    </p:spTree>
    <p:extLst>
      <p:ext uri="{BB962C8B-B14F-4D97-AF65-F5344CB8AC3E}">
        <p14:creationId xmlns:p14="http://schemas.microsoft.com/office/powerpoint/2010/main" val="46699148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132862" y="152574"/>
            <a:ext cx="8553938" cy="914400"/>
          </a:xfrm>
        </p:spPr>
        <p:txBody>
          <a:bodyPr>
            <a:normAutofit fontScale="90000"/>
          </a:bodyPr>
          <a:lstStyle/>
          <a:p>
            <a:r>
              <a:rPr lang="en-US" dirty="0" smtClean="0"/>
              <a:t>MERRA2 – New Data in the Modern Climate Record From 1979 – Present </a:t>
            </a:r>
            <a:endParaRPr lang="en-US" dirty="0"/>
          </a:p>
        </p:txBody>
      </p:sp>
      <p:sp>
        <p:nvSpPr>
          <p:cNvPr id="5" name="Content Placeholder 4"/>
          <p:cNvSpPr>
            <a:spLocks noGrp="1"/>
          </p:cNvSpPr>
          <p:nvPr>
            <p:ph idx="1"/>
          </p:nvPr>
        </p:nvSpPr>
        <p:spPr>
          <a:xfrm>
            <a:off x="4419600" y="1611868"/>
            <a:ext cx="4724400" cy="4941332"/>
          </a:xfrm>
        </p:spPr>
        <p:txBody>
          <a:bodyPr>
            <a:normAutofit/>
          </a:bodyPr>
          <a:lstStyle/>
          <a:p>
            <a:r>
              <a:rPr lang="en-US" dirty="0" smtClean="0"/>
              <a:t>MERRA2 includes the latest satellite observing systems</a:t>
            </a:r>
          </a:p>
          <a:p>
            <a:pPr lvl="1"/>
            <a:r>
              <a:rPr lang="en-US" dirty="0" smtClean="0"/>
              <a:t>NPP: ATMS, </a:t>
            </a:r>
            <a:r>
              <a:rPr lang="en-US" dirty="0" err="1" smtClean="0"/>
              <a:t>CrIS</a:t>
            </a:r>
            <a:r>
              <a:rPr lang="en-US" dirty="0" smtClean="0"/>
              <a:t>, OMPS</a:t>
            </a:r>
          </a:p>
          <a:p>
            <a:pPr lvl="1"/>
            <a:r>
              <a:rPr lang="en-US" dirty="0" err="1" smtClean="0"/>
              <a:t>MetOp</a:t>
            </a:r>
            <a:r>
              <a:rPr lang="en-US" dirty="0" smtClean="0"/>
              <a:t>-A/B: IASI, ASCAT, GOME2, AMSU, MHS</a:t>
            </a:r>
          </a:p>
          <a:p>
            <a:pPr lvl="1"/>
            <a:r>
              <a:rPr lang="en-US" dirty="0" smtClean="0"/>
              <a:t>OSCAT, GPS-RO, SSMI (v7)</a:t>
            </a:r>
          </a:p>
          <a:p>
            <a:pPr lvl="1"/>
            <a:r>
              <a:rPr lang="en-US" dirty="0" smtClean="0"/>
              <a:t>Reprocessed AMV</a:t>
            </a:r>
          </a:p>
          <a:p>
            <a:pPr lvl="1"/>
            <a:r>
              <a:rPr lang="en-US" dirty="0" smtClean="0"/>
              <a:t>SBUV-v8</a:t>
            </a:r>
          </a:p>
          <a:p>
            <a:pPr lvl="1"/>
            <a:endParaRPr lang="en-US" dirty="0"/>
          </a:p>
        </p:txBody>
      </p:sp>
      <p:sp>
        <p:nvSpPr>
          <p:cNvPr id="7" name="TextBox 6"/>
          <p:cNvSpPr txBox="1"/>
          <p:nvPr/>
        </p:nvSpPr>
        <p:spPr>
          <a:xfrm>
            <a:off x="228600" y="5181600"/>
            <a:ext cx="4343400" cy="1477328"/>
          </a:xfrm>
          <a:prstGeom prst="rect">
            <a:avLst/>
          </a:prstGeom>
          <a:noFill/>
        </p:spPr>
        <p:txBody>
          <a:bodyPr wrap="square" rtlCol="0">
            <a:spAutoFit/>
          </a:bodyPr>
          <a:lstStyle/>
          <a:p>
            <a:r>
              <a:rPr lang="en-US" dirty="0" smtClean="0"/>
              <a:t>MERRA2 will begin from 1979 and carry on for several years to come, adding some of the latest observations and significant updates to the data assimilation and global model.</a:t>
            </a:r>
            <a:endParaRPr lang="en-US" dirty="0"/>
          </a:p>
        </p:txBody>
      </p:sp>
      <p:pic>
        <p:nvPicPr>
          <p:cNvPr id="1027" name="Picture 3" descr="D:\WDir\MERRA2\sat_timeseries.png"/>
          <p:cNvPicPr>
            <a:picLocks noChangeAspect="1" noChangeArrowheads="1"/>
          </p:cNvPicPr>
          <p:nvPr/>
        </p:nvPicPr>
        <p:blipFill>
          <a:blip r:embed="rId2" cstate="print"/>
          <a:srcRect t="8941" r="8724" b="3559"/>
          <a:stretch>
            <a:fillRect/>
          </a:stretch>
        </p:blipFill>
        <p:spPr bwMode="auto">
          <a:xfrm>
            <a:off x="70050" y="1981200"/>
            <a:ext cx="4467225" cy="3211814"/>
          </a:xfrm>
          <a:prstGeom prst="rect">
            <a:avLst/>
          </a:prstGeom>
          <a:noFill/>
        </p:spPr>
      </p:pic>
      <p:sp>
        <p:nvSpPr>
          <p:cNvPr id="9" name="TextBox 8"/>
          <p:cNvSpPr txBox="1"/>
          <p:nvPr/>
        </p:nvSpPr>
        <p:spPr>
          <a:xfrm>
            <a:off x="609600" y="1611868"/>
            <a:ext cx="3810000" cy="369332"/>
          </a:xfrm>
          <a:prstGeom prst="rect">
            <a:avLst/>
          </a:prstGeom>
          <a:noFill/>
        </p:spPr>
        <p:txBody>
          <a:bodyPr wrap="square" rtlCol="0">
            <a:spAutoFit/>
          </a:bodyPr>
          <a:lstStyle/>
          <a:p>
            <a:pPr algn="ctr"/>
            <a:r>
              <a:rPr lang="en-US" dirty="0" smtClean="0"/>
              <a:t>Satellite Radiances to be Assimilated</a:t>
            </a:r>
            <a:endParaRPr lang="en-US" dirty="0"/>
          </a:p>
        </p:txBody>
      </p:sp>
      <p:sp>
        <p:nvSpPr>
          <p:cNvPr id="8" name="Slide Number Placeholder 7"/>
          <p:cNvSpPr>
            <a:spLocks noGrp="1"/>
          </p:cNvSpPr>
          <p:nvPr>
            <p:ph type="sldNum" sz="quarter" idx="12"/>
          </p:nvPr>
        </p:nvSpPr>
        <p:spPr/>
        <p:txBody>
          <a:bodyPr/>
          <a:lstStyle/>
          <a:p>
            <a:pPr>
              <a:defRPr/>
            </a:pPr>
            <a:fld id="{451AD7B7-7D4E-48FD-9F40-B42455383F52}" type="slidenum">
              <a:rPr lang="en-US" smtClean="0"/>
              <a:pPr>
                <a:defRPr/>
              </a:pPr>
              <a:t>13</a:t>
            </a:fld>
            <a:endParaRPr lang="en-US"/>
          </a:p>
        </p:txBody>
      </p:sp>
      <p:sp>
        <p:nvSpPr>
          <p:cNvPr id="10" name="Footer Placeholder 9"/>
          <p:cNvSpPr>
            <a:spLocks noGrp="1"/>
          </p:cNvSpPr>
          <p:nvPr>
            <p:ph type="ftr" sz="quarter" idx="11"/>
          </p:nvPr>
        </p:nvSpPr>
        <p:spPr/>
        <p:txBody>
          <a:bodyPr/>
          <a:lstStyle/>
          <a:p>
            <a:pPr>
              <a:defRPr/>
            </a:pPr>
            <a:r>
              <a:rPr lang="en-US" smtClean="0"/>
              <a:t>WDAC3, Galway Ireland</a:t>
            </a:r>
            <a:endParaRPr lang="en-US" dirty="0"/>
          </a:p>
        </p:txBody>
      </p:sp>
      <p:sp>
        <p:nvSpPr>
          <p:cNvPr id="11" name="Date Placeholder 10"/>
          <p:cNvSpPr>
            <a:spLocks noGrp="1"/>
          </p:cNvSpPr>
          <p:nvPr>
            <p:ph type="dt" sz="half" idx="10"/>
          </p:nvPr>
        </p:nvSpPr>
        <p:spPr/>
        <p:txBody>
          <a:bodyPr/>
          <a:lstStyle/>
          <a:p>
            <a:pPr>
              <a:defRPr/>
            </a:pPr>
            <a:r>
              <a:rPr lang="en-US" smtClean="0"/>
              <a:t>6 May 2014</a:t>
            </a:r>
            <a:endParaRPr lang="en-US"/>
          </a:p>
        </p:txBody>
      </p:sp>
    </p:spTree>
    <p:extLst>
      <p:ext uri="{BB962C8B-B14F-4D97-AF65-F5344CB8AC3E}">
        <p14:creationId xmlns:p14="http://schemas.microsoft.com/office/powerpoint/2010/main" val="25510090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7"/>
            <a:ext cx="8610600" cy="1143000"/>
          </a:xfrm>
        </p:spPr>
        <p:txBody>
          <a:bodyPr/>
          <a:lstStyle/>
          <a:p>
            <a:r>
              <a:rPr lang="en-US" dirty="0" smtClean="0"/>
              <a:t>NOAA Climate Reanalysis Task Force</a:t>
            </a:r>
            <a:endParaRPr lang="en-US" dirty="0"/>
          </a:p>
        </p:txBody>
      </p:sp>
      <p:sp>
        <p:nvSpPr>
          <p:cNvPr id="3" name="Text Placeholder 2"/>
          <p:cNvSpPr>
            <a:spLocks noGrp="1"/>
          </p:cNvSpPr>
          <p:nvPr>
            <p:ph type="body" idx="1"/>
          </p:nvPr>
        </p:nvSpPr>
        <p:spPr>
          <a:xfrm>
            <a:off x="304800" y="1600200"/>
            <a:ext cx="8534400" cy="5029200"/>
          </a:xfrm>
        </p:spPr>
        <p:txBody>
          <a:bodyPr/>
          <a:lstStyle/>
          <a:p>
            <a:r>
              <a:rPr lang="en-US" dirty="0" smtClean="0"/>
              <a:t>Accepted proposals to a climate reanalysis funding call; regular </a:t>
            </a:r>
            <a:r>
              <a:rPr lang="en-US" dirty="0" err="1" smtClean="0"/>
              <a:t>telecons</a:t>
            </a:r>
            <a:endParaRPr lang="en-US" dirty="0"/>
          </a:p>
          <a:p>
            <a:r>
              <a:rPr lang="en-US" dirty="0" smtClean="0"/>
              <a:t>Improving communications among NOAA’s reanalysis team and research groups</a:t>
            </a:r>
          </a:p>
          <a:p>
            <a:pPr lvl="1"/>
            <a:r>
              <a:rPr lang="en-US" dirty="0" smtClean="0"/>
              <a:t>focusing </a:t>
            </a:r>
            <a:r>
              <a:rPr lang="en-US" dirty="0"/>
              <a:t>on research to address outstanding issues in atmospheric, ocean, and land </a:t>
            </a:r>
            <a:r>
              <a:rPr lang="en-US" dirty="0" smtClean="0"/>
              <a:t>reanalysis</a:t>
            </a:r>
          </a:p>
          <a:p>
            <a:pPr lvl="1"/>
            <a:r>
              <a:rPr lang="en-US" dirty="0" smtClean="0"/>
              <a:t>develop </a:t>
            </a:r>
            <a:r>
              <a:rPr lang="en-US" dirty="0"/>
              <a:t>a greater degree of integration among Earth system reanalysis </a:t>
            </a:r>
            <a:r>
              <a:rPr lang="en-US" dirty="0" smtClean="0"/>
              <a:t>components</a:t>
            </a:r>
            <a:endParaRPr lang="en-US" dirty="0"/>
          </a:p>
          <a:p>
            <a:r>
              <a:rPr lang="en-US" dirty="0" smtClean="0"/>
              <a:t>Leads: Gil Compo, </a:t>
            </a:r>
            <a:r>
              <a:rPr lang="en-US" dirty="0" err="1" smtClean="0"/>
              <a:t>Arun</a:t>
            </a:r>
            <a:r>
              <a:rPr lang="en-US" dirty="0" smtClean="0"/>
              <a:t> Kumar, Mike </a:t>
            </a:r>
            <a:r>
              <a:rPr lang="en-US" dirty="0" err="1" smtClean="0"/>
              <a:t>Ek</a:t>
            </a:r>
            <a:r>
              <a:rPr lang="en-US" dirty="0" smtClean="0"/>
              <a:t> and Jim Carton</a:t>
            </a:r>
          </a:p>
          <a:p>
            <a:r>
              <a:rPr lang="en-US" sz="1400" dirty="0" smtClean="0"/>
              <a:t>http</a:t>
            </a:r>
            <a:r>
              <a:rPr lang="en-US" sz="1400" dirty="0"/>
              <a:t>://</a:t>
            </a:r>
            <a:r>
              <a:rPr lang="en-US" sz="1400" dirty="0" err="1"/>
              <a:t>cpo.noaa.gov</a:t>
            </a:r>
            <a:r>
              <a:rPr lang="en-US" sz="1400" dirty="0"/>
              <a:t>/</a:t>
            </a:r>
            <a:r>
              <a:rPr lang="en-US" sz="1400" dirty="0" err="1"/>
              <a:t>ClimatePrograms</a:t>
            </a:r>
            <a:r>
              <a:rPr lang="en-US" sz="1400" dirty="0"/>
              <a:t>/</a:t>
            </a:r>
            <a:r>
              <a:rPr lang="en-US" sz="1400" dirty="0" err="1"/>
              <a:t>ModelingAnalysisPredictionsandProjections</a:t>
            </a:r>
            <a:r>
              <a:rPr lang="en-US" sz="1400" dirty="0"/>
              <a:t>/</a:t>
            </a:r>
            <a:r>
              <a:rPr lang="en-US" sz="1400" dirty="0" err="1"/>
              <a:t>MAPPTaskForces</a:t>
            </a:r>
            <a:r>
              <a:rPr lang="en-US" sz="1400" dirty="0"/>
              <a:t>/</a:t>
            </a:r>
            <a:r>
              <a:rPr lang="en-US" sz="1400" dirty="0" err="1"/>
              <a:t>ClimateReanalysisTaskForce.aspx</a:t>
            </a:r>
            <a:endParaRPr lang="en-US" dirty="0"/>
          </a:p>
        </p:txBody>
      </p:sp>
    </p:spTree>
    <p:extLst>
      <p:ext uri="{BB962C8B-B14F-4D97-AF65-F5344CB8AC3E}">
        <p14:creationId xmlns:p14="http://schemas.microsoft.com/office/powerpoint/2010/main" val="41954737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848600" cy="838200"/>
          </a:xfrm>
        </p:spPr>
        <p:txBody>
          <a:bodyPr/>
          <a:lstStyle/>
          <a:p>
            <a:r>
              <a:rPr lang="en-US" sz="3600" b="0" dirty="0" smtClean="0">
                <a:latin typeface="Century Gothic"/>
                <a:cs typeface="Century Gothic"/>
              </a:rPr>
              <a:t>Climate Reanalysis Task Force</a:t>
            </a:r>
            <a:endParaRPr lang="en-US" sz="3600" b="0" dirty="0">
              <a:latin typeface="Century Gothic"/>
              <a:cs typeface="Century Gothic"/>
            </a:endParaRPr>
          </a:p>
        </p:txBody>
      </p:sp>
      <p:sp>
        <p:nvSpPr>
          <p:cNvPr id="3" name="Content Placeholder 2"/>
          <p:cNvSpPr>
            <a:spLocks noGrp="1"/>
          </p:cNvSpPr>
          <p:nvPr>
            <p:ph idx="1"/>
          </p:nvPr>
        </p:nvSpPr>
        <p:spPr>
          <a:xfrm>
            <a:off x="196399" y="1962616"/>
            <a:ext cx="8693919" cy="2620963"/>
          </a:xfrm>
        </p:spPr>
        <p:txBody>
          <a:bodyPr/>
          <a:lstStyle/>
          <a:p>
            <a:pPr marL="0" indent="0"/>
            <a:r>
              <a:rPr lang="en-US" sz="2800" dirty="0" smtClean="0">
                <a:solidFill>
                  <a:srgbClr val="000090"/>
                </a:solidFill>
                <a:latin typeface="Century Gothic"/>
                <a:cs typeface="Century Gothic"/>
              </a:rPr>
              <a:t> </a:t>
            </a:r>
            <a:r>
              <a:rPr lang="en-US" sz="2400" dirty="0" smtClean="0">
                <a:solidFill>
                  <a:srgbClr val="000090"/>
                </a:solidFill>
                <a:latin typeface="Century Gothic"/>
                <a:cs typeface="Century Gothic"/>
              </a:rPr>
              <a:t>NOAA-led, involving scientists from academia and other agencies</a:t>
            </a:r>
          </a:p>
          <a:p>
            <a:pPr marL="0" indent="0"/>
            <a:r>
              <a:rPr lang="en-US" sz="2400" dirty="0" smtClean="0">
                <a:solidFill>
                  <a:srgbClr val="000090"/>
                </a:solidFill>
                <a:latin typeface="Century Gothic"/>
                <a:cs typeface="Century Gothic"/>
              </a:rPr>
              <a:t> Builds on 7 MAPP funded research projects, about 30 investigators (2013-2016)</a:t>
            </a:r>
          </a:p>
          <a:p>
            <a:pPr lvl="1"/>
            <a:r>
              <a:rPr lang="en-US" sz="1600" dirty="0" smtClean="0">
                <a:solidFill>
                  <a:srgbClr val="000090"/>
                </a:solidFill>
                <a:latin typeface="Century Gothic"/>
                <a:cs typeface="Century Gothic"/>
              </a:rPr>
              <a:t>Overcoming issues with past generation of NOAA atmospheric </a:t>
            </a:r>
            <a:r>
              <a:rPr lang="en-US" sz="1600" dirty="0" err="1" smtClean="0">
                <a:solidFill>
                  <a:srgbClr val="000090"/>
                </a:solidFill>
                <a:latin typeface="Century Gothic"/>
                <a:cs typeface="Century Gothic"/>
              </a:rPr>
              <a:t>reanalyses</a:t>
            </a:r>
            <a:r>
              <a:rPr lang="en-US" sz="1600" dirty="0" smtClean="0">
                <a:solidFill>
                  <a:srgbClr val="000090"/>
                </a:solidFill>
                <a:latin typeface="Century Gothic"/>
                <a:cs typeface="Century Gothic"/>
              </a:rPr>
              <a:t> (CFSR, 20CR): </a:t>
            </a:r>
            <a:r>
              <a:rPr lang="en-US" sz="1600" dirty="0" err="1" smtClean="0">
                <a:solidFill>
                  <a:srgbClr val="000090"/>
                </a:solidFill>
                <a:latin typeface="Century Gothic"/>
                <a:cs typeface="Century Gothic"/>
              </a:rPr>
              <a:t>Inhomogeneities</a:t>
            </a:r>
            <a:r>
              <a:rPr lang="en-US" sz="1600" dirty="0" smtClean="0">
                <a:solidFill>
                  <a:srgbClr val="000090"/>
                </a:solidFill>
                <a:latin typeface="Century Gothic"/>
                <a:cs typeface="Century Gothic"/>
              </a:rPr>
              <a:t>, data and model biases, stratospheric and Arctic issues</a:t>
            </a:r>
          </a:p>
          <a:p>
            <a:pPr lvl="1"/>
            <a:r>
              <a:rPr lang="en-US" sz="1600" dirty="0" smtClean="0">
                <a:solidFill>
                  <a:srgbClr val="000090"/>
                </a:solidFill>
                <a:latin typeface="Century Gothic"/>
                <a:cs typeface="Century Gothic"/>
              </a:rPr>
              <a:t>Exploring more integrated Earth system reanalysis (ocean-atmosphere coupling and land-atmosphere coupling</a:t>
            </a:r>
          </a:p>
          <a:p>
            <a:r>
              <a:rPr lang="en-US" sz="2400" dirty="0" smtClean="0">
                <a:solidFill>
                  <a:srgbClr val="000090"/>
                </a:solidFill>
                <a:latin typeface="Century Gothic"/>
                <a:cs typeface="Century Gothic"/>
              </a:rPr>
              <a:t>Emphasizes coordination </a:t>
            </a:r>
            <a:r>
              <a:rPr lang="en-US" sz="2400" smtClean="0">
                <a:solidFill>
                  <a:srgbClr val="000090"/>
                </a:solidFill>
                <a:latin typeface="Century Gothic"/>
                <a:cs typeface="Century Gothic"/>
              </a:rPr>
              <a:t>and collaboration </a:t>
            </a:r>
            <a:r>
              <a:rPr lang="en-US" sz="2400" dirty="0" smtClean="0">
                <a:solidFill>
                  <a:srgbClr val="000090"/>
                </a:solidFill>
                <a:latin typeface="Century Gothic"/>
                <a:cs typeface="Century Gothic"/>
              </a:rPr>
              <a:t>with other major reanalysis efforts</a:t>
            </a:r>
          </a:p>
          <a:p>
            <a:r>
              <a:rPr lang="en-US" sz="2400" dirty="0" smtClean="0">
                <a:solidFill>
                  <a:srgbClr val="000090"/>
                </a:solidFill>
                <a:latin typeface="Century Gothic"/>
                <a:cs typeface="Century Gothic"/>
              </a:rPr>
              <a:t>Uses </a:t>
            </a:r>
            <a:r>
              <a:rPr lang="en-US" sz="2400" dirty="0" err="1">
                <a:solidFill>
                  <a:srgbClr val="000090"/>
                </a:solidFill>
                <a:latin typeface="Century Gothic"/>
                <a:cs typeface="Century Gothic"/>
              </a:rPr>
              <a:t>r</a:t>
            </a:r>
            <a:r>
              <a:rPr lang="en-US" sz="2400" dirty="0" err="1" smtClean="0">
                <a:solidFill>
                  <a:srgbClr val="000090"/>
                </a:solidFill>
                <a:latin typeface="Century Gothic"/>
                <a:cs typeface="Century Gothic"/>
              </a:rPr>
              <a:t>eanalysis.org</a:t>
            </a:r>
            <a:r>
              <a:rPr lang="en-US" sz="2400" dirty="0" smtClean="0">
                <a:solidFill>
                  <a:srgbClr val="000090"/>
                </a:solidFill>
                <a:latin typeface="Century Gothic"/>
                <a:cs typeface="Century Gothic"/>
              </a:rPr>
              <a:t> as communication tool and to connect with the broader community</a:t>
            </a:r>
            <a:endParaRPr lang="en-US" sz="2400" dirty="0">
              <a:solidFill>
                <a:srgbClr val="000090"/>
              </a:solidFill>
              <a:latin typeface="Century Gothic"/>
              <a:cs typeface="Century Gothic"/>
            </a:endParaRPr>
          </a:p>
          <a:p>
            <a:pPr marL="57150" indent="0">
              <a:buNone/>
            </a:pPr>
            <a:endParaRPr lang="en-US" sz="2000" dirty="0" smtClean="0">
              <a:solidFill>
                <a:srgbClr val="000090"/>
              </a:solidFill>
              <a:latin typeface="Century Gothic"/>
              <a:cs typeface="Century Gothic"/>
            </a:endParaRPr>
          </a:p>
        </p:txBody>
      </p:sp>
      <p:sp>
        <p:nvSpPr>
          <p:cNvPr id="4" name="TextBox 3"/>
          <p:cNvSpPr txBox="1"/>
          <p:nvPr/>
        </p:nvSpPr>
        <p:spPr>
          <a:xfrm>
            <a:off x="274957" y="1006481"/>
            <a:ext cx="8693919" cy="95410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fontAlgn="base">
              <a:spcBef>
                <a:spcPct val="0"/>
              </a:spcBef>
              <a:spcAft>
                <a:spcPct val="0"/>
              </a:spcAft>
            </a:pPr>
            <a:r>
              <a:rPr lang="en-US" sz="2800" kern="1200" dirty="0" smtClean="0">
                <a:solidFill>
                  <a:srgbClr val="000090"/>
                </a:solidFill>
                <a:latin typeface="Arial"/>
              </a:rPr>
              <a:t>A coordinated research effort in </a:t>
            </a:r>
            <a:r>
              <a:rPr lang="en-US" sz="2800" kern="1200" dirty="0">
                <a:solidFill>
                  <a:srgbClr val="000090"/>
                </a:solidFill>
                <a:latin typeface="Arial"/>
              </a:rPr>
              <a:t>preparation for the next generation of NOAA’s climate reanalysis </a:t>
            </a:r>
          </a:p>
        </p:txBody>
      </p:sp>
    </p:spTree>
    <p:extLst>
      <p:ext uri="{BB962C8B-B14F-4D97-AF65-F5344CB8AC3E}">
        <p14:creationId xmlns:p14="http://schemas.microsoft.com/office/powerpoint/2010/main" val="164628256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dirty="0" smtClean="0"/>
              <a:t>Now: Advancing Reanalysis - 	reanalyses.org</a:t>
            </a:r>
            <a:endParaRPr lang="en" dirty="0"/>
          </a:p>
        </p:txBody>
      </p:sp>
      <p:sp>
        <p:nvSpPr>
          <p:cNvPr id="105" name="Shape 105"/>
          <p:cNvSpPr txBox="1">
            <a:spLocks noGrp="1"/>
          </p:cNvSpPr>
          <p:nvPr>
            <p:ph type="body" idx="1"/>
          </p:nvPr>
        </p:nvSpPr>
        <p:spPr>
          <a:xfrm>
            <a:off x="152401" y="1447800"/>
            <a:ext cx="3581400" cy="49677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dirty="0" smtClean="0"/>
              <a:t>Updates and contributions are coming regularly</a:t>
            </a:r>
            <a:endParaRPr lang="en" dirty="0"/>
          </a:p>
          <a:p>
            <a:pPr marL="457200" lvl="0" indent="-419100">
              <a:buClr>
                <a:schemeClr val="dk1"/>
              </a:buClr>
              <a:buSzPct val="166666"/>
              <a:buFont typeface="Arial"/>
              <a:buChar char="•"/>
            </a:pPr>
            <a:r>
              <a:rPr lang="en" dirty="0" smtClean="0"/>
              <a:t>NOAA will no longer support a .org domain, reanalysis.org is looking for a benefactor to cover the $500/yr domain charge</a:t>
            </a:r>
            <a:endParaRPr lang="en" dirty="0"/>
          </a:p>
        </p:txBody>
      </p:sp>
      <p:pic>
        <p:nvPicPr>
          <p:cNvPr id="1026" name="Picture 2" descr="C:\Users\mbosilov\Pictures\Picasa\Screen Captures\Fullscreen capture 522014 12826 PM.bmp.jpg"/>
          <p:cNvPicPr>
            <a:picLocks noChangeAspect="1" noChangeArrowheads="1"/>
          </p:cNvPicPr>
          <p:nvPr/>
        </p:nvPicPr>
        <p:blipFill>
          <a:blip r:embed="rId3"/>
          <a:srcRect/>
          <a:stretch>
            <a:fillRect/>
          </a:stretch>
        </p:blipFill>
        <p:spPr bwMode="auto">
          <a:xfrm>
            <a:off x="3657600" y="1752600"/>
            <a:ext cx="5486400" cy="4800600"/>
          </a:xfrm>
          <a:prstGeom prst="rect">
            <a:avLst/>
          </a:prstGeom>
          <a:noFill/>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prstGeom prst="rect">
            <a:avLst/>
          </a:prstGeom>
        </p:spPr>
        <p:txBody>
          <a:bodyPr lIns="91425" tIns="91425" rIns="91425" bIns="91425" anchor="b" anchorCtr="0">
            <a:noAutofit/>
          </a:bodyPr>
          <a:lstStyle/>
          <a:p>
            <a:pPr>
              <a:buNone/>
            </a:pPr>
            <a:r>
              <a:rPr lang="en-US" dirty="0" err="1" smtClean="0"/>
              <a:t>Intercomparison</a:t>
            </a:r>
            <a:r>
              <a:rPr lang="en-US" dirty="0" smtClean="0"/>
              <a:t> of </a:t>
            </a:r>
            <a:r>
              <a:rPr lang="en" dirty="0" smtClean="0"/>
              <a:t>Reanalyses</a:t>
            </a:r>
            <a:endParaRPr lang="en" dirty="0"/>
          </a:p>
        </p:txBody>
      </p:sp>
      <p:sp>
        <p:nvSpPr>
          <p:cNvPr id="99" name="Shape 99"/>
          <p:cNvSpPr txBox="1">
            <a:spLocks noGrp="1"/>
          </p:cNvSpPr>
          <p:nvPr>
            <p:ph type="body" idx="1"/>
          </p:nvPr>
        </p:nvSpPr>
        <p:spPr>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US" dirty="0" smtClean="0"/>
              <a:t>With so many reanalysis “flavors”, there is a need for standard comparisons and metrics</a:t>
            </a:r>
            <a:endParaRPr lang="en" dirty="0"/>
          </a:p>
          <a:p>
            <a:pPr marL="457200" lvl="0" indent="-419100" rtl="0">
              <a:buClr>
                <a:schemeClr val="dk1"/>
              </a:buClr>
              <a:buSzPct val="166666"/>
              <a:buFont typeface="Arial"/>
              <a:buChar char="•"/>
            </a:pPr>
            <a:r>
              <a:rPr lang="en-US" dirty="0" err="1" smtClean="0"/>
              <a:t>Reanalysis.org</a:t>
            </a:r>
            <a:r>
              <a:rPr lang="en-US" dirty="0" smtClean="0"/>
              <a:t> provides a “wiki” venue for discussions and links to news and tools</a:t>
            </a:r>
          </a:p>
          <a:p>
            <a:pPr marL="457200" lvl="0" indent="-419100" rtl="0">
              <a:buClr>
                <a:schemeClr val="dk1"/>
              </a:buClr>
              <a:buSzPct val="166666"/>
              <a:buFont typeface="Arial"/>
              <a:buChar char="•"/>
            </a:pPr>
            <a:r>
              <a:rPr lang="en-US" dirty="0" smtClean="0"/>
              <a:t>Community developed projects</a:t>
            </a:r>
          </a:p>
          <a:p>
            <a:pPr marL="857250" lvl="1" indent="-419100">
              <a:buSzPct val="166666"/>
              <a:buFont typeface="Arial"/>
              <a:buChar char="•"/>
            </a:pPr>
            <a:r>
              <a:rPr lang="en-US" dirty="0"/>
              <a:t>a</a:t>
            </a:r>
            <a:r>
              <a:rPr lang="en-US" dirty="0" smtClean="0"/>
              <a:t>na4mips/ESGF: provides standards for model-data comparison, </a:t>
            </a:r>
            <a:r>
              <a:rPr lang="en-US" smtClean="0"/>
              <a:t>and </a:t>
            </a:r>
            <a:endParaRPr lang="en-US" dirty="0" smtClean="0"/>
          </a:p>
          <a:p>
            <a:pPr marL="857250" lvl="1" indent="-419100">
              <a:buSzPct val="166666"/>
              <a:buFont typeface="Arial"/>
              <a:buChar char="•"/>
            </a:pPr>
            <a:r>
              <a:rPr lang="en-US" dirty="0" smtClean="0"/>
              <a:t>S-RIP: focus on representation of the stratosphere</a:t>
            </a:r>
          </a:p>
          <a:p>
            <a:pPr marL="857250" lvl="1" indent="-419100">
              <a:buSzPct val="166666"/>
              <a:buFont typeface="Arial"/>
              <a:buChar char="•"/>
            </a:pPr>
            <a:r>
              <a:rPr lang="en-US" dirty="0" smtClean="0"/>
              <a:t>CORE-Climax: Info from P. </a:t>
            </a:r>
            <a:r>
              <a:rPr lang="en-US" dirty="0" err="1" smtClean="0"/>
              <a:t>Poli</a:t>
            </a:r>
            <a:endParaRPr lang="en-US" dirty="0" smtClean="0"/>
          </a:p>
          <a:p>
            <a:pPr marL="857250" lvl="1" indent="-419100">
              <a:buSzPct val="166666"/>
              <a:buFont typeface="Arial"/>
              <a:buChar char="•"/>
            </a:pPr>
            <a:r>
              <a:rPr lang="en-US" dirty="0" smtClean="0"/>
              <a:t>Time on agenda tomorrow for </a:t>
            </a:r>
            <a:r>
              <a:rPr lang="en-US" dirty="0" err="1" smtClean="0"/>
              <a:t>intercomparison</a:t>
            </a:r>
            <a:r>
              <a:rPr lang="en-US" dirty="0" smtClean="0"/>
              <a:t> discussion</a:t>
            </a:r>
          </a:p>
          <a:p>
            <a:pPr marL="857250" lvl="1" indent="-419100">
              <a:buSzPct val="166666"/>
              <a:buFont typeface="Arial"/>
              <a:buChar char="•"/>
            </a:pPr>
            <a:endParaRPr lang="en"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Needs: </a:t>
            </a:r>
            <a:r>
              <a:rPr lang="en-US" dirty="0" smtClean="0"/>
              <a:t>From Obs4MIPS Workshop</a:t>
            </a:r>
            <a:endParaRPr lang="en-US" dirty="0"/>
          </a:p>
        </p:txBody>
      </p:sp>
      <p:sp>
        <p:nvSpPr>
          <p:cNvPr id="3" name="Text Placeholder 2"/>
          <p:cNvSpPr>
            <a:spLocks noGrp="1"/>
          </p:cNvSpPr>
          <p:nvPr>
            <p:ph type="body" idx="1"/>
          </p:nvPr>
        </p:nvSpPr>
        <p:spPr>
          <a:xfrm>
            <a:off x="304800" y="1600200"/>
            <a:ext cx="8610600" cy="4967700"/>
          </a:xfrm>
        </p:spPr>
        <p:txBody>
          <a:bodyPr/>
          <a:lstStyle/>
          <a:p>
            <a:r>
              <a:rPr lang="en-US" dirty="0" smtClean="0"/>
              <a:t>Some comments from the Obs4MIPS workshop</a:t>
            </a:r>
          </a:p>
          <a:p>
            <a:pPr lvl="1"/>
            <a:r>
              <a:rPr lang="en-US" dirty="0" smtClean="0"/>
              <a:t>Quantitative uncertainty estimates on reanalysis variables</a:t>
            </a:r>
          </a:p>
          <a:p>
            <a:pPr lvl="1"/>
            <a:r>
              <a:rPr lang="en-US" dirty="0" smtClean="0"/>
              <a:t>Qualitative quality flags as in </a:t>
            </a:r>
            <a:r>
              <a:rPr lang="en-US" dirty="0" err="1" smtClean="0"/>
              <a:t>Kalnay</a:t>
            </a:r>
            <a:r>
              <a:rPr lang="en-US" dirty="0" smtClean="0"/>
              <a:t> et al. (1996)</a:t>
            </a:r>
          </a:p>
          <a:p>
            <a:pPr lvl="1"/>
            <a:r>
              <a:rPr lang="en-US" dirty="0" smtClean="0"/>
              <a:t>Access to the assimilated observations, O-F and O-A</a:t>
            </a:r>
          </a:p>
          <a:p>
            <a:r>
              <a:rPr lang="en-US" dirty="0" smtClean="0"/>
              <a:t>Quantitative Uncertainty has long been discussed, and not easily produced</a:t>
            </a:r>
          </a:p>
          <a:p>
            <a:r>
              <a:rPr lang="en-US" dirty="0" smtClean="0"/>
              <a:t>Quality flags could be assigned, but best would be a systematic method of determination applied across all the centers</a:t>
            </a:r>
          </a:p>
          <a:p>
            <a:r>
              <a:rPr lang="en-US" dirty="0" smtClean="0"/>
              <a:t>Who  has responsibility to coordinate?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Meetings</a:t>
            </a:r>
            <a:endParaRPr lang="en-US" dirty="0"/>
          </a:p>
        </p:txBody>
      </p:sp>
      <p:sp>
        <p:nvSpPr>
          <p:cNvPr id="3" name="Text Placeholder 2"/>
          <p:cNvSpPr>
            <a:spLocks noGrp="1"/>
          </p:cNvSpPr>
          <p:nvPr>
            <p:ph type="body" idx="1"/>
          </p:nvPr>
        </p:nvSpPr>
        <p:spPr/>
        <p:txBody>
          <a:bodyPr/>
          <a:lstStyle/>
          <a:p>
            <a:r>
              <a:rPr lang="en-US" dirty="0" smtClean="0"/>
              <a:t>Observations for Reanalyses workshop – June 2015 hosted by the ERA program,  invitation</a:t>
            </a:r>
          </a:p>
          <a:p>
            <a:pPr lvl="1"/>
            <a:r>
              <a:rPr lang="en-US" dirty="0" smtClean="0"/>
              <a:t>Goal of discussing best practice in using observations in reanalyses</a:t>
            </a:r>
          </a:p>
          <a:p>
            <a:r>
              <a:rPr lang="en-US" dirty="0" smtClean="0"/>
              <a:t>5</a:t>
            </a:r>
            <a:r>
              <a:rPr lang="en-US" baseline="30000" dirty="0" smtClean="0"/>
              <a:t>th</a:t>
            </a:r>
            <a:r>
              <a:rPr lang="en-US" dirty="0" smtClean="0"/>
              <a:t> WCRP International Conference on Reanalysis</a:t>
            </a:r>
          </a:p>
          <a:p>
            <a:pPr lvl="1"/>
            <a:r>
              <a:rPr lang="en-US" dirty="0" smtClean="0"/>
              <a:t>Europe  In the 2016-2017</a:t>
            </a:r>
            <a:endParaRPr lang="en-US" dirty="0"/>
          </a:p>
        </p:txBody>
      </p:sp>
    </p:spTree>
    <p:extLst>
      <p:ext uri="{BB962C8B-B14F-4D97-AF65-F5344CB8AC3E}">
        <p14:creationId xmlns:p14="http://schemas.microsoft.com/office/powerpoint/2010/main" val="1991043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Text Placeholder 2"/>
          <p:cNvSpPr>
            <a:spLocks noGrp="1"/>
          </p:cNvSpPr>
          <p:nvPr>
            <p:ph type="body" idx="1"/>
          </p:nvPr>
        </p:nvSpPr>
        <p:spPr/>
        <p:txBody>
          <a:bodyPr/>
          <a:lstStyle/>
          <a:p>
            <a:r>
              <a:rPr lang="en-US" dirty="0" smtClean="0"/>
              <a:t>Atmospheric Reanalysis Updates</a:t>
            </a:r>
          </a:p>
          <a:p>
            <a:pPr lvl="1"/>
            <a:r>
              <a:rPr lang="en-US" dirty="0" smtClean="0"/>
              <a:t>JRA, ERA, NCEP and MERRA</a:t>
            </a:r>
          </a:p>
          <a:p>
            <a:pPr lvl="1"/>
            <a:endParaRPr lang="en-US" dirty="0" smtClean="0"/>
          </a:p>
          <a:p>
            <a:r>
              <a:rPr lang="en-US" dirty="0" smtClean="0"/>
              <a:t>Community efforts</a:t>
            </a:r>
          </a:p>
          <a:p>
            <a:pPr lvl="1"/>
            <a:r>
              <a:rPr lang="en-US" dirty="0" smtClean="0"/>
              <a:t>NOAA CRTF</a:t>
            </a:r>
          </a:p>
          <a:p>
            <a:pPr lvl="1"/>
            <a:r>
              <a:rPr lang="en-US" dirty="0" err="1" smtClean="0"/>
              <a:t>Reanalysis.org</a:t>
            </a:r>
            <a:endParaRPr lang="en-US" dirty="0" smtClean="0"/>
          </a:p>
          <a:p>
            <a:pPr lvl="1"/>
            <a:r>
              <a:rPr lang="en-US" dirty="0" err="1" smtClean="0"/>
              <a:t>ObsMips</a:t>
            </a:r>
            <a:r>
              <a:rPr lang="en-US" dirty="0" smtClean="0"/>
              <a:t> workshop feedback</a:t>
            </a:r>
          </a:p>
          <a:p>
            <a:pPr lvl="1"/>
            <a:r>
              <a:rPr lang="en-US" dirty="0" smtClean="0"/>
              <a:t>Meetings</a:t>
            </a:r>
            <a:endParaRPr lang="en-US" dirty="0"/>
          </a:p>
        </p:txBody>
      </p:sp>
    </p:spTree>
    <p:extLst>
      <p:ext uri="{BB962C8B-B14F-4D97-AF65-F5344CB8AC3E}">
        <p14:creationId xmlns:p14="http://schemas.microsoft.com/office/powerpoint/2010/main" val="350457448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Reporting on Reanalyses</a:t>
            </a:r>
          </a:p>
        </p:txBody>
      </p:sp>
      <p:sp>
        <p:nvSpPr>
          <p:cNvPr id="112" name="Shape 112"/>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lnSpc>
                <a:spcPct val="115000"/>
              </a:lnSpc>
              <a:buClr>
                <a:schemeClr val="dk1"/>
              </a:buClr>
              <a:buSzPct val="166666"/>
              <a:buFont typeface="Arial"/>
              <a:buChar char="•"/>
            </a:pPr>
            <a:r>
              <a:rPr lang="en" dirty="0"/>
              <a:t>Is there a need for delineation of reanalysis activity reporting?</a:t>
            </a:r>
          </a:p>
          <a:p>
            <a:pPr marL="457200" lvl="0" indent="-419100" rtl="0">
              <a:lnSpc>
                <a:spcPct val="115000"/>
              </a:lnSpc>
              <a:buClr>
                <a:schemeClr val="dk1"/>
              </a:buClr>
              <a:buSzPct val="166666"/>
              <a:buFont typeface="Arial"/>
              <a:buChar char="•"/>
            </a:pPr>
            <a:r>
              <a:rPr lang="en" dirty="0"/>
              <a:t>Example: Ocean reanalyses may be broadly covered by GSOP, while land reanalyses (or LDAS) may be covered by GLASS</a:t>
            </a:r>
          </a:p>
          <a:p>
            <a:pPr marL="457200" lvl="0" indent="-419100">
              <a:lnSpc>
                <a:spcPct val="115000"/>
              </a:lnSpc>
              <a:buClr>
                <a:schemeClr val="dk1"/>
              </a:buClr>
              <a:buSzPct val="166666"/>
              <a:buFont typeface="Arial"/>
              <a:buChar char="•"/>
            </a:pPr>
            <a:r>
              <a:rPr lang="en" dirty="0"/>
              <a:t>Are these considered under reanalyses, or with their parent panels (CLIVAR and GEWEX)?</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827088" y="0"/>
            <a:ext cx="8137525" cy="857250"/>
          </a:xfrm>
        </p:spPr>
        <p:txBody>
          <a:bodyPr/>
          <a:lstStyle/>
          <a:p>
            <a:pPr eaLnBrk="1" hangingPunct="1"/>
            <a:r>
              <a:rPr lang="en-US" altLang="ja-JP" smtClean="0">
                <a:latin typeface="Arial" charset="0"/>
                <a:cs typeface="Arial" charset="0"/>
              </a:rPr>
              <a:t>JRA-55 Reanalysis system</a:t>
            </a:r>
          </a:p>
        </p:txBody>
      </p:sp>
      <p:graphicFrame>
        <p:nvGraphicFramePr>
          <p:cNvPr id="7465" name="Group 297"/>
          <p:cNvGraphicFramePr>
            <a:graphicFrameLocks noGrp="1"/>
          </p:cNvGraphicFramePr>
          <p:nvPr>
            <p:ph type="tbl" idx="1"/>
          </p:nvPr>
        </p:nvGraphicFramePr>
        <p:xfrm>
          <a:off x="468313" y="928688"/>
          <a:ext cx="8218487" cy="5892802"/>
        </p:xfrm>
        <a:graphic>
          <a:graphicData uri="http://schemas.openxmlformats.org/drawingml/2006/table">
            <a:tbl>
              <a:tblPr/>
              <a:tblGrid>
                <a:gridCol w="1727200"/>
                <a:gridCol w="2952750"/>
                <a:gridCol w="3538537"/>
              </a:tblGrid>
              <a:tr h="673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600" b="0" i="0" u="none" strike="noStrike" cap="none" normalizeH="0" baseline="0" smtClean="0">
                        <a:ln>
                          <a:noFill/>
                        </a:ln>
                        <a:solidFill>
                          <a:schemeClr val="tx1"/>
                        </a:solidFill>
                        <a:effectLst/>
                        <a:latin typeface="Arial" charset="0"/>
                        <a:ea typeface="ＭＳ Ｐゴシック" charset="-128"/>
                      </a:endParaRPr>
                    </a:p>
                  </a:txBody>
                  <a:tcPr marL="90000" marR="90000" marT="46804" marB="46804" anchor="ct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800" b="0" i="0" u="none" strike="noStrike" cap="none" normalizeH="0" baseline="0" smtClean="0">
                          <a:ln>
                            <a:noFill/>
                          </a:ln>
                          <a:solidFill>
                            <a:srgbClr val="005AFF"/>
                          </a:solidFill>
                          <a:effectLst/>
                          <a:latin typeface="Arial" charset="0"/>
                          <a:ea typeface="ＭＳ Ｐゴシック" charset="-128"/>
                        </a:rPr>
                        <a:t>JRA-25 </a:t>
                      </a:r>
                    </a:p>
                  </a:txBody>
                  <a:tcPr marL="90000" marR="90000" marT="46804" marB="4680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smtClean="0">
                          <a:ln>
                            <a:noFill/>
                          </a:ln>
                          <a:solidFill>
                            <a:srgbClr val="FF0000"/>
                          </a:solidFill>
                          <a:effectLst/>
                          <a:latin typeface="Arial" charset="0"/>
                          <a:ea typeface="ＭＳ Ｐゴシック" charset="-128"/>
                        </a:rPr>
                        <a:t>JRA-55</a:t>
                      </a:r>
                      <a:r>
                        <a:rPr kumimoji="1" lang="en-US" altLang="ja-JP" sz="2800" b="0" i="0" u="none" strike="noStrike" cap="none" normalizeH="0" baseline="0" smtClean="0">
                          <a:ln>
                            <a:noFill/>
                          </a:ln>
                          <a:solidFill>
                            <a:srgbClr val="FF0000"/>
                          </a:solidFill>
                          <a:effectLst/>
                          <a:latin typeface="Arial" charset="0"/>
                          <a:ea typeface="ＭＳ Ｐゴシック" charset="-128"/>
                        </a:rPr>
                        <a:t> </a:t>
                      </a:r>
                    </a:p>
                  </a:txBody>
                  <a:tcPr marL="90000" marR="90000" marT="46804" marB="46804" anchor="ctr"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r>
              <a:tr h="6111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charset="0"/>
                          <a:ea typeface="ＭＳ Ｐゴシック" charset="-128"/>
                        </a:rPr>
                        <a:t>Reanalysis years</a:t>
                      </a:r>
                    </a:p>
                  </a:txBody>
                  <a:tcPr marL="90000" marR="90000" marT="46804" marB="46804" anchor="ct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charset="0"/>
                          <a:ea typeface="ＭＳ Ｐゴシック" charset="-128"/>
                        </a:rPr>
                        <a:t>1979-2004 (26 years)</a:t>
                      </a:r>
                    </a:p>
                  </a:txBody>
                  <a:tcPr marL="90000" marR="90000" marT="46804" marB="4680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smtClean="0">
                          <a:ln>
                            <a:noFill/>
                          </a:ln>
                          <a:solidFill>
                            <a:schemeClr val="tx1"/>
                          </a:solidFill>
                          <a:effectLst/>
                          <a:latin typeface="Arial" charset="0"/>
                          <a:ea typeface="ＭＳ Ｐゴシック" charset="-128"/>
                        </a:rPr>
                        <a:t>1958-2012 (55 years)</a:t>
                      </a:r>
                    </a:p>
                  </a:txBody>
                  <a:tcPr marL="90000" marR="90000" marT="46804" marB="46804" anchor="ct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55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charset="0"/>
                          <a:ea typeface="ＭＳ Ｐゴシック" charset="-128"/>
                        </a:rPr>
                        <a:t>Equivalent operational NWP system</a:t>
                      </a:r>
                    </a:p>
                  </a:txBody>
                  <a:tcPr marL="90000" marR="90000" marT="46804" marB="46804" anchor="ct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charset="0"/>
                          <a:ea typeface="ＭＳ Ｐゴシック" charset="-128"/>
                        </a:rPr>
                        <a:t>As of Mar. 2004</a:t>
                      </a:r>
                    </a:p>
                  </a:txBody>
                  <a:tcPr marL="90000" marR="90000" marT="46804" marB="4680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smtClean="0">
                          <a:ln>
                            <a:noFill/>
                          </a:ln>
                          <a:solidFill>
                            <a:schemeClr val="tx1"/>
                          </a:solidFill>
                          <a:effectLst/>
                          <a:latin typeface="Arial" charset="0"/>
                          <a:ea typeface="ＭＳ Ｐゴシック" charset="-128"/>
                        </a:rPr>
                        <a:t>As of Dec. 2009</a:t>
                      </a:r>
                    </a:p>
                  </a:txBody>
                  <a:tcPr marL="90000" marR="90000" marT="46804" marB="46804" anchor="ct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charset="0"/>
                          <a:ea typeface="ＭＳ Ｐゴシック" charset="-128"/>
                        </a:rPr>
                        <a:t>Resolution</a:t>
                      </a:r>
                    </a:p>
                  </a:txBody>
                  <a:tcPr marL="90000" marR="90000" marT="46804" marB="46804" anchor="ct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charset="0"/>
                          <a:ea typeface="ＭＳ Ｐゴシック" charset="-128"/>
                        </a:rPr>
                        <a:t>T106L40</a:t>
                      </a:r>
                      <a:r>
                        <a:rPr kumimoji="1" lang="ja-JP" altLang="en-US" sz="1800" b="0" i="0" u="none" strike="noStrike" cap="none" normalizeH="0" baseline="0" smtClean="0">
                          <a:ln>
                            <a:noFill/>
                          </a:ln>
                          <a:solidFill>
                            <a:schemeClr val="tx1"/>
                          </a:solidFill>
                          <a:effectLst/>
                          <a:latin typeface="Arial" charset="0"/>
                          <a:ea typeface="ＭＳ Ｐゴシック" charset="-128"/>
                        </a:rPr>
                        <a:t> </a:t>
                      </a:r>
                      <a:r>
                        <a:rPr kumimoji="1" lang="en-US" altLang="ja-JP" sz="1800" b="0" i="0" u="none" strike="noStrike" cap="none" normalizeH="0" baseline="0" smtClean="0">
                          <a:ln>
                            <a:noFill/>
                          </a:ln>
                          <a:solidFill>
                            <a:schemeClr val="tx1"/>
                          </a:solidFill>
                          <a:effectLst/>
                          <a:latin typeface="Arial" charset="0"/>
                          <a:ea typeface="ＭＳ Ｐゴシック" charset="-128"/>
                        </a:rPr>
                        <a:t>(~110km)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1" u="none" strike="noStrike" cap="none" normalizeH="0" baseline="0" smtClean="0">
                          <a:ln>
                            <a:noFill/>
                          </a:ln>
                          <a:solidFill>
                            <a:schemeClr val="tx1"/>
                          </a:solidFill>
                          <a:effectLst/>
                          <a:latin typeface="Arial" charset="0"/>
                          <a:ea typeface="ＭＳ Ｐゴシック" charset="-128"/>
                        </a:rPr>
                        <a:t>(top layer at 0.4 hPa)</a:t>
                      </a:r>
                    </a:p>
                  </a:txBody>
                  <a:tcPr marL="90000" marR="90000" marT="46804" marB="4680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smtClean="0">
                          <a:ln>
                            <a:noFill/>
                          </a:ln>
                          <a:solidFill>
                            <a:schemeClr val="tx1"/>
                          </a:solidFill>
                          <a:effectLst/>
                          <a:latin typeface="Arial" charset="0"/>
                          <a:ea typeface="ＭＳ Ｐゴシック" charset="-128"/>
                        </a:rPr>
                        <a:t>T</a:t>
                      </a:r>
                      <a:r>
                        <a:rPr kumimoji="1" lang="en-US" altLang="ja-JP" sz="1400" b="1" i="0" u="none" strike="noStrike" cap="none" normalizeH="0" baseline="0" smtClean="0">
                          <a:ln>
                            <a:noFill/>
                          </a:ln>
                          <a:solidFill>
                            <a:schemeClr val="tx1"/>
                          </a:solidFill>
                          <a:effectLst/>
                          <a:latin typeface="Arial" charset="0"/>
                          <a:ea typeface="ＭＳ Ｐゴシック" charset="-128"/>
                        </a:rPr>
                        <a:t>L</a:t>
                      </a:r>
                      <a:r>
                        <a:rPr kumimoji="1" lang="en-US" altLang="ja-JP" sz="1800" b="1" i="0" u="none" strike="noStrike" cap="none" normalizeH="0" baseline="0" smtClean="0">
                          <a:ln>
                            <a:noFill/>
                          </a:ln>
                          <a:solidFill>
                            <a:schemeClr val="tx1"/>
                          </a:solidFill>
                          <a:effectLst/>
                          <a:latin typeface="Arial" charset="0"/>
                          <a:ea typeface="ＭＳ Ｐゴシック" charset="-128"/>
                        </a:rPr>
                        <a:t>319L60 (~55km)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1" u="none" strike="noStrike" cap="none" normalizeH="0" baseline="0" smtClean="0">
                          <a:ln>
                            <a:noFill/>
                          </a:ln>
                          <a:solidFill>
                            <a:schemeClr val="tx1"/>
                          </a:solidFill>
                          <a:effectLst/>
                          <a:latin typeface="Arial" charset="0"/>
                          <a:ea typeface="ＭＳ Ｐゴシック" charset="-128"/>
                        </a:rPr>
                        <a:t>(top layer at 0.1 hPa)</a:t>
                      </a:r>
                    </a:p>
                  </a:txBody>
                  <a:tcPr marL="90000" marR="90000" marT="46804" marB="46804" anchor="ct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29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charset="0"/>
                          <a:ea typeface="ＭＳ Ｐゴシック" charset="-128"/>
                        </a:rPr>
                        <a:t>Time integration</a:t>
                      </a:r>
                    </a:p>
                  </a:txBody>
                  <a:tcPr marL="90000" marR="90000" marT="46805" marB="46805" anchor="ct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charset="0"/>
                          <a:ea typeface="ＭＳ Ｐゴシック" charset="-128"/>
                        </a:rPr>
                        <a:t>Eularian</a:t>
                      </a:r>
                    </a:p>
                  </a:txBody>
                  <a:tcPr marL="90000" marR="90000" marT="46805" marB="4680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smtClean="0">
                          <a:ln>
                            <a:noFill/>
                          </a:ln>
                          <a:solidFill>
                            <a:schemeClr val="tx1"/>
                          </a:solidFill>
                          <a:effectLst/>
                          <a:latin typeface="Arial" charset="0"/>
                          <a:ea typeface="ＭＳ Ｐゴシック" charset="-128"/>
                        </a:rPr>
                        <a:t>Semi-Lagrangian</a:t>
                      </a:r>
                    </a:p>
                  </a:txBody>
                  <a:tcPr marL="90000" marR="90000" marT="46805" marB="46805" anchor="ct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429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charset="0"/>
                          <a:ea typeface="ＭＳ Ｐゴシック" charset="-128"/>
                        </a:rPr>
                        <a:t>Assimilation scheme</a:t>
                      </a:r>
                    </a:p>
                  </a:txBody>
                  <a:tcPr marL="90000" marR="90000" marT="46804" marB="46804" anchor="ct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charset="0"/>
                          <a:ea typeface="ＭＳ Ｐゴシック" charset="-128"/>
                        </a:rPr>
                        <a:t>3D-Var</a:t>
                      </a:r>
                    </a:p>
                  </a:txBody>
                  <a:tcPr marL="90000" marR="90000" marT="46804" marB="4680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smtClean="0">
                          <a:ln>
                            <a:noFill/>
                          </a:ln>
                          <a:solidFill>
                            <a:schemeClr val="tx1"/>
                          </a:solidFill>
                          <a:effectLst/>
                          <a:latin typeface="Arial" charset="0"/>
                          <a:ea typeface="ＭＳ Ｐゴシック" charset="-128"/>
                        </a:rPr>
                        <a:t>4D-Var</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1" u="none" strike="noStrike" cap="none" normalizeH="0" baseline="0" smtClean="0">
                          <a:ln>
                            <a:noFill/>
                          </a:ln>
                          <a:solidFill>
                            <a:schemeClr val="tx1"/>
                          </a:solidFill>
                          <a:effectLst/>
                          <a:latin typeface="Arial" charset="0"/>
                          <a:ea typeface="ＭＳ Ｐゴシック" charset="-128"/>
                        </a:rPr>
                        <a:t>(with T106 inner model)</a:t>
                      </a:r>
                    </a:p>
                  </a:txBody>
                  <a:tcPr marL="90000" marR="90000" marT="46804" marB="46804" anchor="ct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25500">
                <a:tc>
                  <a:txBody>
                    <a:bodyPr/>
                    <a:lstStyle/>
                    <a:p>
                      <a:pPr marL="0" marR="0" lvl="0" indent="0" algn="ctr" defTabSz="449263" rtl="0" eaLnBrk="1" fontAlgn="base" latinLnBrk="0" hangingPunct="1">
                        <a:lnSpc>
                          <a:spcPct val="8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b="0" i="0" u="none" strike="noStrike" cap="none" normalizeH="0" baseline="0" smtClean="0">
                          <a:ln>
                            <a:noFill/>
                          </a:ln>
                          <a:solidFill>
                            <a:srgbClr val="000000"/>
                          </a:solidFill>
                          <a:effectLst/>
                          <a:latin typeface="Arial" charset="0"/>
                          <a:ea typeface="ＭＳ Ｐゴシック" charset="-128"/>
                        </a:rPr>
                        <a:t>Bias correction</a:t>
                      </a:r>
                    </a:p>
                    <a:p>
                      <a:pPr marL="0" marR="0" lvl="0" indent="0" algn="ctr" defTabSz="449263" rtl="0" eaLnBrk="1" fontAlgn="base" latinLnBrk="0" hangingPunct="1">
                        <a:lnSpc>
                          <a:spcPct val="8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b="0" i="0" u="none" strike="noStrike" cap="none" normalizeH="0" baseline="0" smtClean="0">
                          <a:ln>
                            <a:noFill/>
                          </a:ln>
                          <a:solidFill>
                            <a:srgbClr val="000000"/>
                          </a:solidFill>
                          <a:effectLst/>
                          <a:latin typeface="Arial" charset="0"/>
                          <a:ea typeface="ＭＳ Ｐゴシック" charset="-128"/>
                        </a:rPr>
                        <a:t>(satellite radiance)</a:t>
                      </a:r>
                    </a:p>
                  </a:txBody>
                  <a:tcPr marL="90000" marR="90000" marT="125441" marB="46805" anchor="ct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8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800" b="0" i="0" u="none" strike="noStrike" cap="none" normalizeH="0" baseline="0" smtClean="0">
                          <a:ln>
                            <a:noFill/>
                          </a:ln>
                          <a:solidFill>
                            <a:srgbClr val="000000"/>
                          </a:solidFill>
                          <a:effectLst/>
                          <a:latin typeface="Arial" charset="0"/>
                          <a:ea typeface="ＭＳ Ｐゴシック" charset="-128"/>
                        </a:rPr>
                        <a:t>Adaptive method</a:t>
                      </a:r>
                    </a:p>
                    <a:p>
                      <a:pPr marL="0" marR="0" lvl="0" indent="0" algn="ctr" defTabSz="449263" rtl="0" eaLnBrk="1" fontAlgn="base" latinLnBrk="0" hangingPunct="1">
                        <a:lnSpc>
                          <a:spcPct val="8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b="0" i="0" u="none" strike="noStrike" cap="none" normalizeH="0" baseline="0" smtClean="0">
                          <a:ln>
                            <a:noFill/>
                          </a:ln>
                          <a:solidFill>
                            <a:srgbClr val="000000"/>
                          </a:solidFill>
                          <a:effectLst/>
                          <a:latin typeface="Arial" charset="0"/>
                          <a:ea typeface="ＭＳ Ｐゴシック" charset="-128"/>
                        </a:rPr>
                        <a:t>(Sakamoto et al. 2009)</a:t>
                      </a:r>
                    </a:p>
                  </a:txBody>
                  <a:tcPr marL="90000" marR="90000" marT="135269" marB="4680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8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800" b="1" i="0" u="none" strike="noStrike" cap="none" normalizeH="0" baseline="0" smtClean="0">
                          <a:ln>
                            <a:noFill/>
                          </a:ln>
                          <a:solidFill>
                            <a:srgbClr val="000000"/>
                          </a:solidFill>
                          <a:effectLst/>
                          <a:latin typeface="Arial" charset="0"/>
                          <a:ea typeface="ＭＳ Ｐゴシック" charset="-128"/>
                        </a:rPr>
                        <a:t>Variational Bias Correction</a:t>
                      </a:r>
                    </a:p>
                    <a:p>
                      <a:pPr marL="0" marR="0" lvl="0" indent="0" algn="ctr" defTabSz="449263" rtl="0" eaLnBrk="1" fontAlgn="base" latinLnBrk="0" hangingPunct="1">
                        <a:lnSpc>
                          <a:spcPct val="8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800" b="1" i="0" u="none" strike="noStrike" cap="none" normalizeH="0" baseline="0" smtClean="0">
                          <a:ln>
                            <a:noFill/>
                          </a:ln>
                          <a:solidFill>
                            <a:srgbClr val="000000"/>
                          </a:solidFill>
                          <a:effectLst/>
                          <a:latin typeface="Arial" charset="0"/>
                          <a:ea typeface="ＭＳ Ｐゴシック" charset="-128"/>
                        </a:rPr>
                        <a:t>(Dee et al. 2009)</a:t>
                      </a:r>
                    </a:p>
                  </a:txBody>
                  <a:tcPr marL="90000" marR="90000" marT="135269" marB="46805" anchor="ct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9313">
                <a:tc>
                  <a:txBody>
                    <a:bodyPr/>
                    <a:lstStyle/>
                    <a:p>
                      <a:pPr marL="0" marR="0" lvl="0" indent="0" algn="ctr" defTabSz="449263" rtl="0" eaLnBrk="1" fontAlgn="base" latinLnBrk="0" hangingPunct="1">
                        <a:lnSpc>
                          <a:spcPct val="8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b="0" i="0" u="none" strike="noStrike" cap="none" normalizeH="0" baseline="0" smtClean="0">
                          <a:ln>
                            <a:noFill/>
                          </a:ln>
                          <a:solidFill>
                            <a:srgbClr val="000000"/>
                          </a:solidFill>
                          <a:effectLst/>
                          <a:latin typeface="Arial" charset="0"/>
                          <a:ea typeface="ＭＳ Ｐゴシック" charset="-128"/>
                        </a:rPr>
                        <a:t>GHG concentrations</a:t>
                      </a:r>
                    </a:p>
                    <a:p>
                      <a:pPr marL="0" marR="0" lvl="0" indent="0" algn="ctr" defTabSz="449263" rtl="0" eaLnBrk="1" fontAlgn="base" latinLnBrk="0" hangingPunct="1">
                        <a:lnSpc>
                          <a:spcPct val="8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ja-JP" sz="1600" b="0" i="0" u="none" strike="noStrike" cap="none" normalizeH="0" baseline="0" smtClean="0">
                        <a:ln>
                          <a:noFill/>
                        </a:ln>
                        <a:solidFill>
                          <a:srgbClr val="000000"/>
                        </a:solidFill>
                        <a:effectLst/>
                        <a:latin typeface="Arial" charset="0"/>
                        <a:ea typeface="ＭＳ Ｐゴシック" charset="-128"/>
                      </a:endParaRPr>
                    </a:p>
                  </a:txBody>
                  <a:tcPr marL="90000" marR="90000" marT="125441" marB="46805" anchor="ct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8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600" b="0" i="0" u="none" strike="noStrike" cap="none" normalizeH="0" baseline="0" smtClean="0">
                          <a:ln>
                            <a:noFill/>
                          </a:ln>
                          <a:solidFill>
                            <a:srgbClr val="000000"/>
                          </a:solidFill>
                          <a:effectLst/>
                          <a:latin typeface="Arial" charset="0"/>
                          <a:ea typeface="ＭＳ Ｐゴシック" charset="-128"/>
                        </a:rPr>
                        <a:t>Constant at 375 ppmv (CO</a:t>
                      </a:r>
                      <a:r>
                        <a:rPr kumimoji="0" lang="en-US" altLang="ja-JP" sz="1600" b="0" i="0" u="none" strike="noStrike" cap="none" normalizeH="0" baseline="-25000" smtClean="0">
                          <a:ln>
                            <a:noFill/>
                          </a:ln>
                          <a:solidFill>
                            <a:srgbClr val="000000"/>
                          </a:solidFill>
                          <a:effectLst/>
                          <a:latin typeface="Arial" charset="0"/>
                          <a:ea typeface="ＭＳ Ｐゴシック" charset="-128"/>
                        </a:rPr>
                        <a:t>2</a:t>
                      </a:r>
                      <a:r>
                        <a:rPr kumimoji="0" lang="en-US" altLang="ja-JP" sz="1600" b="0" i="0" u="none" strike="noStrike" cap="none" normalizeH="0" baseline="0" smtClean="0">
                          <a:ln>
                            <a:noFill/>
                          </a:ln>
                          <a:solidFill>
                            <a:srgbClr val="000000"/>
                          </a:solidFill>
                          <a:effectLst/>
                          <a:latin typeface="Arial" charset="0"/>
                          <a:ea typeface="ＭＳ Ｐゴシック" charset="-128"/>
                        </a:rPr>
                        <a:t>)</a:t>
                      </a:r>
                    </a:p>
                    <a:p>
                      <a:pPr marL="0" marR="0" lvl="0" indent="0" algn="ctr" defTabSz="449263" rtl="0" eaLnBrk="1" fontAlgn="base" latinLnBrk="0" hangingPunct="1">
                        <a:lnSpc>
                          <a:spcPct val="8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ja-JP" sz="1600" b="0" i="0" u="none" strike="noStrike" cap="none" normalizeH="0" baseline="0" smtClean="0">
                        <a:ln>
                          <a:noFill/>
                        </a:ln>
                        <a:solidFill>
                          <a:srgbClr val="000000"/>
                        </a:solidFill>
                        <a:effectLst/>
                        <a:latin typeface="Arial" charset="0"/>
                        <a:ea typeface="ＭＳ Ｐゴシック" charset="-128"/>
                      </a:endParaRPr>
                    </a:p>
                  </a:txBody>
                  <a:tcPr marL="90000" marR="90000" marT="135269" marB="4680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8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800" b="1" i="0" u="none" strike="noStrike" cap="none" normalizeH="0" baseline="0" smtClean="0">
                          <a:ln>
                            <a:noFill/>
                          </a:ln>
                          <a:solidFill>
                            <a:srgbClr val="000000"/>
                          </a:solidFill>
                          <a:effectLst/>
                          <a:latin typeface="Arial" charset="0"/>
                          <a:ea typeface="ＭＳ Ｐゴシック" charset="-128"/>
                        </a:rPr>
                        <a:t>Annual mean data are interpolated to daily data</a:t>
                      </a:r>
                    </a:p>
                    <a:p>
                      <a:pPr marL="0" marR="0" lvl="0" indent="0" algn="ctr" defTabSz="449263" rtl="0" eaLnBrk="1" fontAlgn="base" latinLnBrk="0" hangingPunct="1">
                        <a:lnSpc>
                          <a:spcPct val="8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ja-JP" sz="1800" b="1" i="0" u="none" strike="noStrike" cap="none" normalizeH="0" baseline="0" smtClean="0">
                          <a:ln>
                            <a:noFill/>
                          </a:ln>
                          <a:solidFill>
                            <a:srgbClr val="000000"/>
                          </a:solidFill>
                          <a:effectLst/>
                          <a:latin typeface="Arial" charset="0"/>
                          <a:ea typeface="ＭＳ Ｐゴシック" charset="-128"/>
                        </a:rPr>
                        <a:t>(CO</a:t>
                      </a:r>
                      <a:r>
                        <a:rPr kumimoji="0" lang="en-US" altLang="ja-JP" sz="1400" b="1" i="0" u="none" strike="noStrike" cap="none" normalizeH="0" baseline="0" smtClean="0">
                          <a:ln>
                            <a:noFill/>
                          </a:ln>
                          <a:solidFill>
                            <a:srgbClr val="000000"/>
                          </a:solidFill>
                          <a:effectLst/>
                          <a:latin typeface="Arial" charset="0"/>
                          <a:ea typeface="ＭＳ Ｐゴシック" charset="-128"/>
                        </a:rPr>
                        <a:t>2</a:t>
                      </a:r>
                      <a:r>
                        <a:rPr kumimoji="0" lang="en-US" altLang="ja-JP" sz="1800" b="1" i="0" u="none" strike="noStrike" cap="none" normalizeH="0" baseline="0" smtClean="0">
                          <a:ln>
                            <a:noFill/>
                          </a:ln>
                          <a:solidFill>
                            <a:srgbClr val="000000"/>
                          </a:solidFill>
                          <a:effectLst/>
                          <a:latin typeface="Arial" charset="0"/>
                          <a:ea typeface="ＭＳ Ｐゴシック" charset="-128"/>
                        </a:rPr>
                        <a:t>,CH</a:t>
                      </a:r>
                      <a:r>
                        <a:rPr kumimoji="0" lang="en-US" altLang="ja-JP" sz="1400" b="1" i="0" u="none" strike="noStrike" cap="none" normalizeH="0" baseline="0" smtClean="0">
                          <a:ln>
                            <a:noFill/>
                          </a:ln>
                          <a:solidFill>
                            <a:srgbClr val="000000"/>
                          </a:solidFill>
                          <a:effectLst/>
                          <a:latin typeface="Arial" charset="0"/>
                          <a:ea typeface="ＭＳ Ｐゴシック" charset="-128"/>
                        </a:rPr>
                        <a:t>4</a:t>
                      </a:r>
                      <a:r>
                        <a:rPr kumimoji="0" lang="en-US" altLang="ja-JP" sz="1800" b="1" i="0" u="none" strike="noStrike" cap="none" normalizeH="0" baseline="0" smtClean="0">
                          <a:ln>
                            <a:noFill/>
                          </a:ln>
                          <a:solidFill>
                            <a:srgbClr val="000000"/>
                          </a:solidFill>
                          <a:effectLst/>
                          <a:latin typeface="Arial" charset="0"/>
                          <a:ea typeface="ＭＳ Ｐゴシック" charset="-128"/>
                        </a:rPr>
                        <a:t>,N</a:t>
                      </a:r>
                      <a:r>
                        <a:rPr kumimoji="0" lang="en-US" altLang="ja-JP" sz="1400" b="1" i="0" u="none" strike="noStrike" cap="none" normalizeH="0" baseline="0" smtClean="0">
                          <a:ln>
                            <a:noFill/>
                          </a:ln>
                          <a:solidFill>
                            <a:srgbClr val="000000"/>
                          </a:solidFill>
                          <a:effectLst/>
                          <a:latin typeface="Arial" charset="0"/>
                          <a:ea typeface="ＭＳ Ｐゴシック" charset="-128"/>
                        </a:rPr>
                        <a:t>2</a:t>
                      </a:r>
                      <a:r>
                        <a:rPr kumimoji="0" lang="en-US" altLang="ja-JP" sz="1800" b="1" i="0" u="none" strike="noStrike" cap="none" normalizeH="0" baseline="0" smtClean="0">
                          <a:ln>
                            <a:noFill/>
                          </a:ln>
                          <a:solidFill>
                            <a:srgbClr val="000000"/>
                          </a:solidFill>
                          <a:effectLst/>
                          <a:latin typeface="Arial" charset="0"/>
                          <a:ea typeface="ＭＳ Ｐゴシック" charset="-128"/>
                        </a:rPr>
                        <a:t>O)</a:t>
                      </a:r>
                    </a:p>
                  </a:txBody>
                  <a:tcPr marL="90000" marR="90000" marT="135269" marB="46805" anchor="ct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302" name="スライド番号プレースホルダ 10"/>
          <p:cNvSpPr>
            <a:spLocks noGrp="1"/>
          </p:cNvSpPr>
          <p:nvPr>
            <p:ph type="sldNum" sz="quarter" idx="12"/>
          </p:nvPr>
        </p:nvSpPr>
        <p:spPr>
          <a:xfrm>
            <a:off x="6875463" y="6453188"/>
            <a:ext cx="2133600" cy="238125"/>
          </a:xfrm>
        </p:spPr>
        <p:txBody>
          <a:bodyPr/>
          <a:lstStyle/>
          <a:p>
            <a:fld id="{4C79FD38-45FA-4CA7-8752-7DA4E5F3C86C}" type="slidenum">
              <a:rPr lang="en-US" altLang="ja-JP" sz="2000" b="1"/>
              <a:pPr/>
              <a:t>3</a:t>
            </a:fld>
            <a:endParaRPr lang="en-US" altLang="ja-JP" sz="2000" b="1"/>
          </a:p>
        </p:txBody>
      </p:sp>
      <p:pic>
        <p:nvPicPr>
          <p:cNvPr id="10279" name="図 5" descr="JRA-GoGo.png"/>
          <p:cNvPicPr>
            <a:picLocks noChangeAspect="1"/>
          </p:cNvPicPr>
          <p:nvPr/>
        </p:nvPicPr>
        <p:blipFill>
          <a:blip r:embed="rId3"/>
          <a:srcRect/>
          <a:stretch>
            <a:fillRect/>
          </a:stretch>
        </p:blipFill>
        <p:spPr bwMode="auto">
          <a:xfrm>
            <a:off x="8089900" y="11113"/>
            <a:ext cx="1052513" cy="911225"/>
          </a:xfrm>
          <a:prstGeom prst="rect">
            <a:avLst/>
          </a:prstGeom>
          <a:noFill/>
          <a:ln w="9525">
            <a:noFill/>
            <a:miter lim="800000"/>
            <a:headEnd/>
            <a:tailEnd/>
          </a:ln>
        </p:spPr>
      </p:pic>
      <p:sp>
        <p:nvSpPr>
          <p:cNvPr id="6" name="Date Placeholder 5"/>
          <p:cNvSpPr>
            <a:spLocks noGrp="1"/>
          </p:cNvSpPr>
          <p:nvPr>
            <p:ph type="dt" sz="half" idx="10"/>
          </p:nvPr>
        </p:nvSpPr>
        <p:spPr/>
        <p:txBody>
          <a:bodyPr/>
          <a:lstStyle/>
          <a:p>
            <a:r>
              <a:rPr lang="en-US" altLang="ja-JP" smtClean="0"/>
              <a:t>6 May 2014</a:t>
            </a:r>
            <a:endParaRPr lang="en-US" altLang="ja-JP"/>
          </a:p>
        </p:txBody>
      </p:sp>
      <p:sp>
        <p:nvSpPr>
          <p:cNvPr id="7" name="Footer Placeholder 6"/>
          <p:cNvSpPr>
            <a:spLocks noGrp="1"/>
          </p:cNvSpPr>
          <p:nvPr>
            <p:ph type="ftr" sz="quarter" idx="11"/>
          </p:nvPr>
        </p:nvSpPr>
        <p:spPr/>
        <p:txBody>
          <a:bodyPr/>
          <a:lstStyle/>
          <a:p>
            <a:pPr>
              <a:defRPr/>
            </a:pPr>
            <a:r>
              <a:rPr lang="en-US" altLang="ja-JP" smtClean="0"/>
              <a:t>WDAC3, Galway Ireland</a:t>
            </a:r>
            <a:endParaRPr lang="en-US" altLang="ja-JP"/>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p:cNvSpPr>
            <a:spLocks noGrp="1"/>
          </p:cNvSpPr>
          <p:nvPr>
            <p:ph type="title"/>
          </p:nvPr>
        </p:nvSpPr>
        <p:spPr>
          <a:xfrm>
            <a:off x="827088" y="0"/>
            <a:ext cx="8316912" cy="857250"/>
          </a:xfrm>
        </p:spPr>
        <p:txBody>
          <a:bodyPr/>
          <a:lstStyle/>
          <a:p>
            <a:pPr algn="l"/>
            <a:r>
              <a:rPr lang="en-US" altLang="ja-JP" sz="2800" smtClean="0">
                <a:latin typeface="Arial" charset="0"/>
                <a:cs typeface="Arial" charset="0"/>
              </a:rPr>
              <a:t>Observational Data available for JRA-55</a:t>
            </a:r>
            <a:endParaRPr lang="ja-JP" altLang="en-US" sz="2800" smtClean="0">
              <a:latin typeface="Arial" charset="0"/>
              <a:cs typeface="Arial" charset="0"/>
            </a:endParaRPr>
          </a:p>
        </p:txBody>
      </p:sp>
      <p:pic>
        <p:nvPicPr>
          <p:cNvPr id="11267" name="図 5" descr="observations.png"/>
          <p:cNvPicPr>
            <a:picLocks noChangeAspect="1"/>
          </p:cNvPicPr>
          <p:nvPr/>
        </p:nvPicPr>
        <p:blipFill>
          <a:blip r:embed="rId3"/>
          <a:srcRect/>
          <a:stretch>
            <a:fillRect/>
          </a:stretch>
        </p:blipFill>
        <p:spPr bwMode="auto">
          <a:xfrm>
            <a:off x="1003300" y="900113"/>
            <a:ext cx="7137400" cy="5437187"/>
          </a:xfrm>
          <a:prstGeom prst="rect">
            <a:avLst/>
          </a:prstGeom>
          <a:solidFill>
            <a:schemeClr val="bg1"/>
          </a:solidFill>
          <a:ln w="9525">
            <a:noFill/>
            <a:miter lim="800000"/>
            <a:headEnd/>
            <a:tailEnd/>
          </a:ln>
        </p:spPr>
      </p:pic>
      <p:sp>
        <p:nvSpPr>
          <p:cNvPr id="14" name="テキスト ボックス 13"/>
          <p:cNvSpPr txBox="1"/>
          <p:nvPr/>
        </p:nvSpPr>
        <p:spPr>
          <a:xfrm>
            <a:off x="4967288" y="6227763"/>
            <a:ext cx="3567112" cy="30797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ja-JP" sz="1400">
                <a:solidFill>
                  <a:srgbClr val="000000"/>
                </a:solidFill>
              </a:rPr>
              <a:t>GNSS: Global Navigation Satellite System</a:t>
            </a:r>
            <a:endParaRPr lang="ja-JP" altLang="en-US" sz="1400">
              <a:solidFill>
                <a:srgbClr val="000000"/>
              </a:solidFill>
            </a:endParaRPr>
          </a:p>
        </p:txBody>
      </p:sp>
      <p:pic>
        <p:nvPicPr>
          <p:cNvPr id="11270" name="図 5" descr="JRA-GoGo.png"/>
          <p:cNvPicPr>
            <a:picLocks noChangeAspect="1"/>
          </p:cNvPicPr>
          <p:nvPr/>
        </p:nvPicPr>
        <p:blipFill>
          <a:blip r:embed="rId4"/>
          <a:srcRect/>
          <a:stretch>
            <a:fillRect/>
          </a:stretch>
        </p:blipFill>
        <p:spPr bwMode="auto">
          <a:xfrm>
            <a:off x="8243888" y="11113"/>
            <a:ext cx="898525" cy="7778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a:xfrm>
            <a:off x="457200" y="274637"/>
            <a:ext cx="8229600" cy="639763"/>
          </a:xfrm>
        </p:spPr>
        <p:txBody>
          <a:bodyPr/>
          <a:lstStyle/>
          <a:p>
            <a:r>
              <a:rPr lang="en-US" altLang="ja-JP" dirty="0" smtClean="0">
                <a:latin typeface="Arial" charset="0"/>
                <a:cs typeface="Arial" charset="0"/>
              </a:rPr>
              <a:t>JRA-55 Summary</a:t>
            </a:r>
            <a:endParaRPr lang="ja-JP" altLang="en-US" smtClean="0">
              <a:latin typeface="Arial" charset="0"/>
              <a:cs typeface="Arial" charset="0"/>
            </a:endParaRPr>
          </a:p>
        </p:txBody>
      </p:sp>
      <p:sp>
        <p:nvSpPr>
          <p:cNvPr id="17411" name="コンテンツ プレースホルダ 2"/>
          <p:cNvSpPr>
            <a:spLocks noGrp="1"/>
          </p:cNvSpPr>
          <p:nvPr>
            <p:ph idx="1"/>
          </p:nvPr>
        </p:nvSpPr>
        <p:spPr>
          <a:xfrm>
            <a:off x="250825" y="981075"/>
            <a:ext cx="8693150" cy="5732463"/>
          </a:xfrm>
        </p:spPr>
        <p:txBody>
          <a:bodyPr/>
          <a:lstStyle/>
          <a:p>
            <a:r>
              <a:rPr lang="en-US" altLang="ja-JP" sz="2800" b="1" dirty="0" smtClean="0">
                <a:latin typeface="Arial" charset="0"/>
                <a:cs typeface="Arial" charset="0"/>
              </a:rPr>
              <a:t>Observational Data for JRA-55</a:t>
            </a:r>
          </a:p>
          <a:p>
            <a:pPr lvl="1"/>
            <a:r>
              <a:rPr lang="en-US" altLang="ja-JP" sz="2400" dirty="0" smtClean="0">
                <a:latin typeface="Arial" charset="0"/>
                <a:cs typeface="Arial" charset="0"/>
              </a:rPr>
              <a:t> Improvement in both quality and quantity from JRA-25</a:t>
            </a:r>
          </a:p>
          <a:p>
            <a:pPr lvl="2"/>
            <a:r>
              <a:rPr lang="en-US" altLang="ja-JP" sz="2000" dirty="0" smtClean="0">
                <a:latin typeface="Arial" charset="0"/>
                <a:cs typeface="Arial" charset="0"/>
              </a:rPr>
              <a:t>Many reprocessed Satellite Data</a:t>
            </a:r>
          </a:p>
          <a:p>
            <a:pPr lvl="2"/>
            <a:r>
              <a:rPr lang="en-US" altLang="ja-JP" sz="2000" dirty="0" smtClean="0">
                <a:latin typeface="Arial" charset="0"/>
                <a:cs typeface="Arial" charset="0"/>
              </a:rPr>
              <a:t>Newly available data</a:t>
            </a:r>
          </a:p>
          <a:p>
            <a:r>
              <a:rPr lang="en-US" altLang="ja-JP" sz="2800" b="1" dirty="0" smtClean="0">
                <a:latin typeface="Arial" charset="0"/>
                <a:cs typeface="Arial" charset="0"/>
              </a:rPr>
              <a:t>Validation of JRA-55</a:t>
            </a:r>
            <a:r>
              <a:rPr lang="en-US" altLang="ja-JP" b="1" dirty="0" smtClean="0">
                <a:latin typeface="Arial" charset="0"/>
                <a:cs typeface="Arial" charset="0"/>
              </a:rPr>
              <a:t> </a:t>
            </a:r>
          </a:p>
          <a:p>
            <a:pPr lvl="1"/>
            <a:r>
              <a:rPr lang="en-US" altLang="ja-JP" sz="2400" dirty="0" smtClean="0">
                <a:latin typeface="Arial" charset="0"/>
                <a:cs typeface="Arial" charset="0"/>
              </a:rPr>
              <a:t>JRA-55 has much better quality than JRA-25. </a:t>
            </a:r>
          </a:p>
          <a:p>
            <a:pPr lvl="1"/>
            <a:r>
              <a:rPr lang="en-US" altLang="ja-JP" sz="2400" dirty="0" smtClean="0">
                <a:latin typeface="Arial" charset="0"/>
                <a:cs typeface="Arial" charset="0"/>
              </a:rPr>
              <a:t>Unnatural gaps have been significantly reduced.</a:t>
            </a:r>
            <a:endParaRPr lang="en-US" altLang="ja-JP" dirty="0" smtClean="0">
              <a:latin typeface="Arial" charset="0"/>
              <a:cs typeface="Arial" charset="0"/>
            </a:endParaRPr>
          </a:p>
          <a:p>
            <a:r>
              <a:rPr lang="en-US" altLang="ja-JP" sz="2800" b="1" dirty="0" smtClean="0">
                <a:latin typeface="Arial" charset="0"/>
                <a:cs typeface="Arial" charset="0"/>
              </a:rPr>
              <a:t>References</a:t>
            </a:r>
          </a:p>
          <a:p>
            <a:pPr lvl="1"/>
            <a:r>
              <a:rPr lang="en-US" altLang="ja-JP" sz="2000" dirty="0" err="1" smtClean="0">
                <a:latin typeface="Arial" charset="0"/>
                <a:cs typeface="Arial" charset="0"/>
              </a:rPr>
              <a:t>Ebita</a:t>
            </a:r>
            <a:r>
              <a:rPr lang="en-US" altLang="ja-JP" sz="2000" dirty="0" smtClean="0">
                <a:latin typeface="Arial" charset="0"/>
                <a:cs typeface="Arial" charset="0"/>
              </a:rPr>
              <a:t> et al. (2011)     </a:t>
            </a:r>
            <a:r>
              <a:rPr lang="it-IT" altLang="ja-JP" sz="1800" dirty="0" smtClean="0">
                <a:latin typeface="Arial" charset="0"/>
                <a:cs typeface="Arial" charset="0"/>
              </a:rPr>
              <a:t>SOLA, 2011, </a:t>
            </a:r>
            <a:r>
              <a:rPr lang="it-IT" altLang="ja-JP" sz="1800" b="1" dirty="0" smtClean="0">
                <a:latin typeface="Arial" charset="0"/>
                <a:cs typeface="Arial" charset="0"/>
              </a:rPr>
              <a:t>7</a:t>
            </a:r>
            <a:r>
              <a:rPr lang="it-IT" altLang="ja-JP" sz="1800" dirty="0" smtClean="0">
                <a:latin typeface="Arial" charset="0"/>
                <a:cs typeface="Arial" charset="0"/>
              </a:rPr>
              <a:t>, 149-152</a:t>
            </a:r>
            <a:endParaRPr lang="en-US" altLang="ja-JP" sz="2000" dirty="0" smtClean="0">
              <a:latin typeface="Arial" charset="0"/>
              <a:cs typeface="Arial" charset="0"/>
            </a:endParaRPr>
          </a:p>
          <a:p>
            <a:pPr lvl="2"/>
            <a:r>
              <a:rPr lang="en-US" altLang="ja-JP" sz="1800" dirty="0" smtClean="0">
                <a:latin typeface="Arial" charset="0"/>
                <a:cs typeface="Arial" charset="0"/>
              </a:rPr>
              <a:t>The Japanese 55-year Reanalysis “JRA-55”: An Interim Report</a:t>
            </a:r>
          </a:p>
          <a:p>
            <a:pPr lvl="2"/>
            <a:r>
              <a:rPr lang="en-US" altLang="ja-JP" sz="1800" dirty="0" smtClean="0">
                <a:latin typeface="Arial" charset="0"/>
                <a:cs typeface="Arial" charset="0"/>
              </a:rPr>
              <a:t>Interim report as of 2011</a:t>
            </a:r>
          </a:p>
          <a:p>
            <a:pPr lvl="1"/>
            <a:r>
              <a:rPr lang="en-US" altLang="ja-JP" sz="2400" dirty="0" smtClean="0">
                <a:solidFill>
                  <a:srgbClr val="C00000"/>
                </a:solidFill>
                <a:latin typeface="Arial" charset="0"/>
                <a:cs typeface="Arial" charset="0"/>
              </a:rPr>
              <a:t>Comprehensive report was submitted to JMSJ in March.</a:t>
            </a:r>
          </a:p>
          <a:p>
            <a:pPr lvl="2"/>
            <a:r>
              <a:rPr lang="en-US" altLang="ja-JP" sz="2000" b="1" dirty="0" smtClean="0">
                <a:solidFill>
                  <a:srgbClr val="C00000"/>
                </a:solidFill>
                <a:latin typeface="Arial" charset="0"/>
                <a:cs typeface="Arial" charset="0"/>
              </a:rPr>
              <a:t>Kobayashi et al. (2014)   </a:t>
            </a:r>
            <a:r>
              <a:rPr lang="en-US" altLang="ja-JP" sz="2000" dirty="0" smtClean="0">
                <a:solidFill>
                  <a:srgbClr val="C00000"/>
                </a:solidFill>
                <a:latin typeface="Arial" charset="0"/>
                <a:cs typeface="Arial" charset="0"/>
              </a:rPr>
              <a:t>Please refer this when it is accepted.</a:t>
            </a:r>
          </a:p>
        </p:txBody>
      </p:sp>
      <p:pic>
        <p:nvPicPr>
          <p:cNvPr id="17412" name="図 6" descr="JRA-GoGo.png"/>
          <p:cNvPicPr>
            <a:picLocks noChangeAspect="1"/>
          </p:cNvPicPr>
          <p:nvPr/>
        </p:nvPicPr>
        <p:blipFill>
          <a:blip r:embed="rId2"/>
          <a:srcRect/>
          <a:stretch>
            <a:fillRect/>
          </a:stretch>
        </p:blipFill>
        <p:spPr bwMode="auto">
          <a:xfrm>
            <a:off x="7924800" y="762000"/>
            <a:ext cx="1052513" cy="911225"/>
          </a:xfrm>
          <a:prstGeom prst="rect">
            <a:avLst/>
          </a:prstGeom>
          <a:noFill/>
          <a:ln w="9525">
            <a:noFill/>
            <a:miter lim="800000"/>
            <a:headEnd/>
            <a:tailEnd/>
          </a:ln>
        </p:spPr>
      </p:pic>
      <p:sp>
        <p:nvSpPr>
          <p:cNvPr id="10" name="スライド番号プレースホルダ 4"/>
          <p:cNvSpPr txBox="1">
            <a:spLocks/>
          </p:cNvSpPr>
          <p:nvPr/>
        </p:nvSpPr>
        <p:spPr bwMode="auto">
          <a:xfrm>
            <a:off x="6831013" y="6453188"/>
            <a:ext cx="2133600" cy="360362"/>
          </a:xfrm>
          <a:prstGeom prst="rect">
            <a:avLst/>
          </a:prstGeom>
          <a:noFill/>
          <a:ln w="9525">
            <a:noFill/>
            <a:miter lim="800000"/>
            <a:headEnd/>
            <a:tailEnd/>
          </a:ln>
          <a:effectLst/>
        </p:spPr>
        <p:txBody>
          <a:bodyPr anchor="ctr"/>
          <a:lstStyle/>
          <a:p>
            <a:pPr algn="r"/>
            <a:fld id="{80D9BBD5-6163-4DB9-807A-8C410843A8B9}" type="slidenum">
              <a:rPr lang="en-US" altLang="ja-JP" sz="2000" b="1">
                <a:latin typeface="Calibri" pitchFamily="34" charset="0"/>
              </a:rPr>
              <a:pPr algn="r"/>
              <a:t>5</a:t>
            </a:fld>
            <a:endParaRPr lang="en-US" altLang="ja-JP" sz="2000" b="1">
              <a:latin typeface="Calibri" pitchFamily="34" charset="0"/>
            </a:endParaRPr>
          </a:p>
        </p:txBody>
      </p:sp>
      <p:sp>
        <p:nvSpPr>
          <p:cNvPr id="6" name="Date Placeholder 5"/>
          <p:cNvSpPr>
            <a:spLocks noGrp="1"/>
          </p:cNvSpPr>
          <p:nvPr>
            <p:ph type="dt" sz="half" idx="10"/>
          </p:nvPr>
        </p:nvSpPr>
        <p:spPr/>
        <p:txBody>
          <a:bodyPr/>
          <a:lstStyle/>
          <a:p>
            <a:pPr>
              <a:defRPr/>
            </a:pPr>
            <a:r>
              <a:rPr lang="en-US" smtClean="0"/>
              <a:t>6 May 2014</a:t>
            </a:r>
            <a:endParaRPr lang="en-US"/>
          </a:p>
        </p:txBody>
      </p:sp>
      <p:sp>
        <p:nvSpPr>
          <p:cNvPr id="7" name="Slide Number Placeholder 6"/>
          <p:cNvSpPr>
            <a:spLocks noGrp="1"/>
          </p:cNvSpPr>
          <p:nvPr>
            <p:ph type="sldNum" sz="quarter" idx="12"/>
          </p:nvPr>
        </p:nvSpPr>
        <p:spPr/>
        <p:txBody>
          <a:bodyPr/>
          <a:lstStyle/>
          <a:p>
            <a:pPr>
              <a:defRPr/>
            </a:pPr>
            <a:fld id="{451AD7B7-7D4E-48FD-9F40-B42455383F52}" type="slidenum">
              <a:rPr lang="en-US" smtClean="0"/>
              <a:pPr>
                <a:defRPr/>
              </a:pPr>
              <a:t>5</a:t>
            </a:fld>
            <a:endParaRPr lang="en-US"/>
          </a:p>
        </p:txBody>
      </p:sp>
      <p:sp>
        <p:nvSpPr>
          <p:cNvPr id="8" name="Footer Placeholder 7"/>
          <p:cNvSpPr>
            <a:spLocks noGrp="1"/>
          </p:cNvSpPr>
          <p:nvPr>
            <p:ph type="ftr" sz="quarter" idx="11"/>
          </p:nvPr>
        </p:nvSpPr>
        <p:spPr/>
        <p:txBody>
          <a:bodyPr/>
          <a:lstStyle/>
          <a:p>
            <a:pPr>
              <a:defRPr/>
            </a:pPr>
            <a:r>
              <a:rPr lang="en-US" smtClean="0"/>
              <a:t>WDAC3, Galway Ireland</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ln w="9525"/>
        </p:spPr>
        <p:txBody>
          <a:bodyPr/>
          <a:lstStyle/>
          <a:p>
            <a:r>
              <a:rPr lang="en-US" dirty="0" smtClean="0">
                <a:latin typeface="Calibri" pitchFamily="36" charset="0"/>
                <a:ea typeface="ＭＳ Ｐゴシック" pitchFamily="36" charset="-128"/>
              </a:rPr>
              <a:t>ERA-20C family of </a:t>
            </a:r>
            <a:r>
              <a:rPr lang="en-US" dirty="0" err="1" smtClean="0">
                <a:latin typeface="Calibri" pitchFamily="36" charset="0"/>
                <a:ea typeface="ＭＳ Ｐゴシック" pitchFamily="36" charset="-128"/>
              </a:rPr>
              <a:t>reanalyses</a:t>
            </a:r>
            <a:endParaRPr lang="en-US" dirty="0" smtClean="0">
              <a:latin typeface="Calibri" pitchFamily="36" charset="0"/>
              <a:ea typeface="ＭＳ Ｐゴシック" pitchFamily="36" charset="-128"/>
            </a:endParaRPr>
          </a:p>
        </p:txBody>
      </p:sp>
      <p:sp>
        <p:nvSpPr>
          <p:cNvPr id="6147" name="Content Placeholder 2"/>
          <p:cNvSpPr>
            <a:spLocks noGrp="1"/>
          </p:cNvSpPr>
          <p:nvPr>
            <p:ph idx="4294967295"/>
          </p:nvPr>
        </p:nvSpPr>
        <p:spPr bwMode="auto">
          <a:xfrm>
            <a:off x="0" y="708849"/>
            <a:ext cx="9006206" cy="58225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250825"/>
            <a:r>
              <a:rPr lang="en-US" b="1" u="sng" dirty="0" smtClean="0">
                <a:latin typeface="Calibri" pitchFamily="36" charset="0"/>
                <a:ea typeface="ＭＳ Ｐゴシック" pitchFamily="36" charset="-128"/>
              </a:rPr>
              <a:t>Pilot </a:t>
            </a:r>
            <a:r>
              <a:rPr lang="en-US" b="1" u="sng" dirty="0" err="1" smtClean="0">
                <a:latin typeface="Calibri" pitchFamily="36" charset="0"/>
                <a:ea typeface="ＭＳ Ｐゴシック" pitchFamily="36" charset="-128"/>
              </a:rPr>
              <a:t>reanalyses</a:t>
            </a:r>
            <a:r>
              <a:rPr lang="en-US" dirty="0" smtClean="0">
                <a:latin typeface="Calibri" pitchFamily="36" charset="0"/>
                <a:ea typeface="ＭＳ Ｐゴシック" pitchFamily="36" charset="-128"/>
              </a:rPr>
              <a:t>, outcome of the EU FP7 ERA-CLIM project</a:t>
            </a:r>
          </a:p>
          <a:p>
            <a:r>
              <a:rPr lang="en-GB" b="0" i="0" u="none" strike="noStrike" baseline="0" dirty="0" smtClean="0"/>
              <a:t>Time period: January 1899- December 2010</a:t>
            </a:r>
            <a:r>
              <a:rPr lang="en-GB" dirty="0" smtClean="0"/>
              <a:t>, </a:t>
            </a:r>
            <a:r>
              <a:rPr lang="en-GB" b="0" i="0" u="none" strike="noStrike" baseline="0" dirty="0" smtClean="0"/>
              <a:t>3-hourly output.</a:t>
            </a:r>
          </a:p>
          <a:p>
            <a:pPr>
              <a:spcAft>
                <a:spcPts val="1800"/>
              </a:spcAft>
            </a:pPr>
            <a:r>
              <a:rPr lang="en-GB" b="0" i="0" u="none" strike="noStrike" baseline="0" dirty="0" smtClean="0"/>
              <a:t>Global,</a:t>
            </a:r>
            <a:r>
              <a:rPr lang="en-GB" b="0" i="0" u="none" strike="noStrike" dirty="0" smtClean="0"/>
              <a:t> </a:t>
            </a:r>
            <a:r>
              <a:rPr lang="en-GB" b="0" i="0" u="none" strike="noStrike" baseline="0" dirty="0" smtClean="0"/>
              <a:t>125km horizontal resolution, 91 vertical levels</a:t>
            </a:r>
          </a:p>
          <a:p>
            <a:r>
              <a:rPr lang="en-GB" b="1" i="0" u="none" strike="noStrike" baseline="0" dirty="0" smtClean="0">
                <a:solidFill>
                  <a:srgbClr val="FF0000"/>
                </a:solidFill>
              </a:rPr>
              <a:t>ERA-20CM</a:t>
            </a:r>
            <a:r>
              <a:rPr lang="en-GB" b="0" i="0" u="none" strike="noStrike" baseline="0" dirty="0" smtClean="0"/>
              <a:t>: </a:t>
            </a:r>
            <a:r>
              <a:rPr lang="en-GB" b="1" i="0" u="none" strike="noStrike" baseline="0" dirty="0" smtClean="0"/>
              <a:t>Model</a:t>
            </a:r>
            <a:r>
              <a:rPr lang="en-GB" i="0" u="none" strike="noStrike" baseline="0" dirty="0" smtClean="0"/>
              <a:t>-only</a:t>
            </a:r>
            <a:r>
              <a:rPr lang="en-GB" b="0" i="0" u="none" strike="noStrike" baseline="0" dirty="0" smtClean="0"/>
              <a:t> integration, 10 members</a:t>
            </a:r>
          </a:p>
          <a:p>
            <a:pPr lvl="1"/>
            <a:r>
              <a:rPr lang="en-GB" dirty="0" smtClean="0"/>
              <a:t>1</a:t>
            </a:r>
            <a:r>
              <a:rPr lang="en-GB" baseline="30000" dirty="0" smtClean="0"/>
              <a:t>st</a:t>
            </a:r>
            <a:r>
              <a:rPr lang="en-GB" dirty="0" smtClean="0"/>
              <a:t> run: IFS version CY37R3, HadISST.2.0.0.0</a:t>
            </a:r>
          </a:p>
          <a:p>
            <a:pPr lvl="1">
              <a:spcAft>
                <a:spcPts val="1800"/>
              </a:spcAft>
            </a:pPr>
            <a:r>
              <a:rPr lang="en-GB" b="0" i="0" u="none" strike="noStrike" baseline="0" dirty="0" smtClean="0"/>
              <a:t>2</a:t>
            </a:r>
            <a:r>
              <a:rPr lang="en-GB" b="0" i="0" u="none" strike="noStrike" baseline="30000" dirty="0" smtClean="0"/>
              <a:t>nd</a:t>
            </a:r>
            <a:r>
              <a:rPr lang="en-GB" b="0" i="0" u="none" strike="noStrike" baseline="0" dirty="0" smtClean="0"/>
              <a:t> </a:t>
            </a:r>
            <a:r>
              <a:rPr lang="en-GB" b="0" i="0" u="none" strike="noStrike" dirty="0" smtClean="0"/>
              <a:t>run: IFS version CY38R2, HadISST.2.1.0.0</a:t>
            </a:r>
            <a:endParaRPr lang="en-GB" dirty="0"/>
          </a:p>
          <a:p>
            <a:r>
              <a:rPr lang="en-GB" b="1" i="0" u="none" strike="noStrike" baseline="0" dirty="0" smtClean="0">
                <a:solidFill>
                  <a:srgbClr val="FF0000"/>
                </a:solidFill>
              </a:rPr>
              <a:t>ERA-20C</a:t>
            </a:r>
            <a:r>
              <a:rPr lang="en-GB" b="0" i="0" u="none" strike="noStrike" baseline="0" dirty="0" smtClean="0"/>
              <a:t>:</a:t>
            </a:r>
            <a:r>
              <a:rPr lang="en-GB" b="0" i="0" u="none" strike="noStrike" dirty="0" smtClean="0"/>
              <a:t> Assimilates surface observations of pressure (ISPD 3.2.6) and marine winds (ICOADS 2.5.1)</a:t>
            </a:r>
          </a:p>
          <a:p>
            <a:pPr lvl="1"/>
            <a:r>
              <a:rPr lang="en-GB" b="0" i="0" u="none" strike="noStrike" baseline="0" dirty="0" smtClean="0"/>
              <a:t>1</a:t>
            </a:r>
            <a:r>
              <a:rPr lang="en-GB" b="0" i="0" u="none" strike="noStrike" baseline="30000" dirty="0" smtClean="0"/>
              <a:t>st</a:t>
            </a:r>
            <a:r>
              <a:rPr lang="en-GB" b="0" i="0" u="none" strike="noStrike" baseline="0" dirty="0" smtClean="0"/>
              <a:t> run: 10-member ensemble. Completed in ~200days</a:t>
            </a:r>
          </a:p>
          <a:p>
            <a:pPr lvl="1">
              <a:spcAft>
                <a:spcPts val="1800"/>
              </a:spcAft>
            </a:pPr>
            <a:r>
              <a:rPr lang="en-GB" dirty="0" smtClean="0"/>
              <a:t>2</a:t>
            </a:r>
            <a:r>
              <a:rPr lang="en-GB" baseline="30000" dirty="0" smtClean="0"/>
              <a:t>nd</a:t>
            </a:r>
            <a:r>
              <a:rPr lang="en-GB" dirty="0" smtClean="0"/>
              <a:t> run: deterministic (1 member). Completed in ~50days</a:t>
            </a:r>
            <a:endParaRPr lang="en-GB" b="0" i="0" u="none" strike="noStrike" baseline="0" dirty="0"/>
          </a:p>
          <a:p>
            <a:r>
              <a:rPr lang="en-GB" b="1" dirty="0" smtClean="0">
                <a:solidFill>
                  <a:srgbClr val="FF0000"/>
                </a:solidFill>
              </a:rPr>
              <a:t>ERA-20CL</a:t>
            </a:r>
            <a:r>
              <a:rPr lang="en-GB" dirty="0" smtClean="0"/>
              <a:t>: </a:t>
            </a:r>
            <a:r>
              <a:rPr lang="en-GB" b="1" dirty="0" smtClean="0"/>
              <a:t>Land</a:t>
            </a:r>
            <a:r>
              <a:rPr lang="en-GB" dirty="0" smtClean="0"/>
              <a:t>-surface downscaling to high horizontal resolution (25 km)</a:t>
            </a:r>
            <a:endParaRPr lang="en-GB" dirty="0"/>
          </a:p>
          <a:p>
            <a:pPr lvl="1"/>
            <a:r>
              <a:rPr lang="en-GB" dirty="0" smtClean="0"/>
              <a:t>1</a:t>
            </a:r>
            <a:r>
              <a:rPr lang="en-GB" baseline="30000" dirty="0" smtClean="0"/>
              <a:t>st</a:t>
            </a:r>
            <a:r>
              <a:rPr lang="en-GB" dirty="0" smtClean="0"/>
              <a:t> run: driven by ERA-20C ensemble, hence 10 members</a:t>
            </a:r>
          </a:p>
          <a:p>
            <a:pPr lvl="1"/>
            <a:r>
              <a:rPr lang="en-GB" b="0" i="0" u="none" strike="noStrike" baseline="0" dirty="0" smtClean="0"/>
              <a:t>2</a:t>
            </a:r>
            <a:r>
              <a:rPr lang="en-GB" b="0" i="0" u="none" strike="noStrike" baseline="30000" dirty="0" smtClean="0"/>
              <a:t>nd</a:t>
            </a:r>
            <a:r>
              <a:rPr lang="en-GB" b="0" i="0" u="none" strike="noStrike" baseline="0" dirty="0" smtClean="0"/>
              <a:t> run: driven</a:t>
            </a:r>
            <a:r>
              <a:rPr lang="en-GB" b="0" i="0" u="none" strike="noStrike" dirty="0" smtClean="0"/>
              <a:t> ERA-20C deterministic, hence 1 member</a:t>
            </a:r>
          </a:p>
          <a:p>
            <a:r>
              <a:rPr lang="en-GB" dirty="0" smtClean="0">
                <a:latin typeface="Calibri" pitchFamily="36" charset="0"/>
                <a:ea typeface="ＭＳ Ｐゴシック" pitchFamily="36" charset="-128"/>
              </a:rPr>
              <a:t>All data &amp; obs. feedback to be published at </a:t>
            </a:r>
            <a:r>
              <a:rPr lang="en-GB" b="1" dirty="0" smtClean="0">
                <a:solidFill>
                  <a:schemeClr val="tx2"/>
                </a:solidFill>
                <a:latin typeface="Calibri" pitchFamily="36" charset="0"/>
                <a:ea typeface="ＭＳ Ｐゴシック" pitchFamily="36" charset="-128"/>
                <a:hlinkClick r:id="rId2"/>
              </a:rPr>
              <a:t>http://apps.ecmwf.int/datasets/</a:t>
            </a:r>
            <a:endParaRPr lang="en-GB" b="1" dirty="0" smtClean="0">
              <a:solidFill>
                <a:schemeClr val="tx2"/>
              </a:solidFill>
              <a:latin typeface="Calibri" pitchFamily="36" charset="0"/>
              <a:ea typeface="ＭＳ Ｐゴシック" pitchFamily="36" charset="-128"/>
            </a:endParaRPr>
          </a:p>
          <a:p>
            <a:endParaRPr lang="en-US" dirty="0" smtClean="0">
              <a:latin typeface="Calibri" pitchFamily="36" charset="0"/>
              <a:ea typeface="ＭＳ Ｐゴシック" pitchFamily="36" charset="-128"/>
            </a:endParaRPr>
          </a:p>
        </p:txBody>
      </p:sp>
      <p:sp>
        <p:nvSpPr>
          <p:cNvPr id="2" name="TextBox 1"/>
          <p:cNvSpPr txBox="1"/>
          <p:nvPr/>
        </p:nvSpPr>
        <p:spPr>
          <a:xfrm>
            <a:off x="5461127" y="2455638"/>
            <a:ext cx="911393"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fontAlgn="base">
              <a:spcBef>
                <a:spcPct val="0"/>
              </a:spcBef>
              <a:spcAft>
                <a:spcPct val="0"/>
              </a:spcAft>
            </a:pPr>
            <a:r>
              <a:rPr lang="en-GB" b="1" kern="1200" dirty="0" smtClean="0">
                <a:solidFill>
                  <a:srgbClr val="FFFFFF"/>
                </a:solidFill>
                <a:latin typeface="Agency FB" pitchFamily="34" charset="0"/>
              </a:rPr>
              <a:t>Data access</a:t>
            </a:r>
            <a:endParaRPr lang="en-GB" b="1" kern="1200" dirty="0">
              <a:solidFill>
                <a:srgbClr val="FFFFFF"/>
              </a:solidFill>
              <a:latin typeface="Agency FB" pitchFamily="34" charset="0"/>
            </a:endParaRPr>
          </a:p>
        </p:txBody>
      </p:sp>
      <p:sp>
        <p:nvSpPr>
          <p:cNvPr id="5" name="TextBox 4"/>
          <p:cNvSpPr txBox="1"/>
          <p:nvPr/>
        </p:nvSpPr>
        <p:spPr>
          <a:xfrm>
            <a:off x="6550084" y="2448705"/>
            <a:ext cx="2021451" cy="523220"/>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defPPr>
              <a:defRPr lang="en-GB"/>
            </a:defPPr>
            <a:lvl1pPr>
              <a:defRPr sz="2000">
                <a:solidFill>
                  <a:schemeClr val="lt1"/>
                </a:solidFill>
                <a:latin typeface="Agency FB" pitchFamily="34" charset="0"/>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fontAlgn="base">
              <a:spcBef>
                <a:spcPct val="0"/>
              </a:spcBef>
              <a:spcAft>
                <a:spcPct val="0"/>
              </a:spcAft>
            </a:pPr>
            <a:r>
              <a:rPr lang="en-GB" sz="1400" b="1" kern="1200" dirty="0" smtClean="0">
                <a:solidFill>
                  <a:srgbClr val="FFFFFF"/>
                </a:solidFill>
              </a:rPr>
              <a:t>Documentation: </a:t>
            </a:r>
          </a:p>
          <a:p>
            <a:pPr fontAlgn="base">
              <a:spcBef>
                <a:spcPct val="0"/>
              </a:spcBef>
              <a:spcAft>
                <a:spcPct val="0"/>
              </a:spcAft>
            </a:pPr>
            <a:r>
              <a:rPr lang="en-GB" sz="1400" b="1" kern="1200" dirty="0" smtClean="0">
                <a:solidFill>
                  <a:srgbClr val="FFFFFF"/>
                </a:solidFill>
              </a:rPr>
              <a:t>ERA </a:t>
            </a:r>
            <a:r>
              <a:rPr lang="en-GB" sz="1400" b="1" kern="1200" dirty="0">
                <a:solidFill>
                  <a:srgbClr val="FFFFFF"/>
                </a:solidFill>
              </a:rPr>
              <a:t>Report Series 16</a:t>
            </a:r>
          </a:p>
        </p:txBody>
      </p:sp>
      <p:sp>
        <p:nvSpPr>
          <p:cNvPr id="6" name="TextBox 5"/>
          <p:cNvSpPr txBox="1"/>
          <p:nvPr/>
        </p:nvSpPr>
        <p:spPr>
          <a:xfrm>
            <a:off x="6657769" y="4043148"/>
            <a:ext cx="2021451" cy="523220"/>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defPPr>
              <a:defRPr lang="en-GB"/>
            </a:defPPr>
            <a:lvl1pPr>
              <a:defRPr sz="2000">
                <a:solidFill>
                  <a:schemeClr val="lt1"/>
                </a:solidFill>
                <a:latin typeface="Agency FB" pitchFamily="34" charset="0"/>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fontAlgn="base">
              <a:spcBef>
                <a:spcPct val="0"/>
              </a:spcBef>
              <a:spcAft>
                <a:spcPct val="0"/>
              </a:spcAft>
            </a:pPr>
            <a:r>
              <a:rPr lang="en-GB" sz="1400" b="1" kern="1200" dirty="0" smtClean="0">
                <a:solidFill>
                  <a:srgbClr val="FFFFFF"/>
                </a:solidFill>
              </a:rPr>
              <a:t>Documentation: </a:t>
            </a:r>
          </a:p>
          <a:p>
            <a:pPr fontAlgn="base">
              <a:spcBef>
                <a:spcPct val="0"/>
              </a:spcBef>
              <a:spcAft>
                <a:spcPct val="0"/>
              </a:spcAft>
            </a:pPr>
            <a:r>
              <a:rPr lang="en-GB" sz="1400" b="1" kern="1200" dirty="0" smtClean="0">
                <a:solidFill>
                  <a:srgbClr val="FFFFFF"/>
                </a:solidFill>
              </a:rPr>
              <a:t>ERA </a:t>
            </a:r>
            <a:r>
              <a:rPr lang="en-GB" sz="1400" b="1" kern="1200" dirty="0">
                <a:solidFill>
                  <a:srgbClr val="FFFFFF"/>
                </a:solidFill>
              </a:rPr>
              <a:t>Report Series 14</a:t>
            </a:r>
          </a:p>
        </p:txBody>
      </p:sp>
      <p:pic>
        <p:nvPicPr>
          <p:cNvPr id="7" name="Picture 6" descr="ERA-Clim-logo-2-brighter.png"/>
          <p:cNvPicPr>
            <a:picLocks noChangeAspect="1"/>
          </p:cNvPicPr>
          <p:nvPr/>
        </p:nvPicPr>
        <p:blipFill>
          <a:blip r:embed="rId3" cstate="print"/>
          <a:stretch>
            <a:fillRect/>
          </a:stretch>
        </p:blipFill>
        <p:spPr>
          <a:xfrm>
            <a:off x="7783432" y="118383"/>
            <a:ext cx="1152128" cy="59046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488" y="114300"/>
            <a:ext cx="8703718" cy="647700"/>
          </a:xfrm>
        </p:spPr>
        <p:txBody>
          <a:bodyPr/>
          <a:lstStyle/>
          <a:p>
            <a:r>
              <a:rPr lang="en-GB" dirty="0" smtClean="0"/>
              <a:t>Low frequency variability: temperature anomalies</a:t>
            </a:r>
            <a:endParaRPr lang="en-GB" dirty="0"/>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b="7317"/>
          <a:stretch/>
        </p:blipFill>
        <p:spPr>
          <a:xfrm>
            <a:off x="0" y="1982041"/>
            <a:ext cx="9144000" cy="1254034"/>
          </a:xfr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7317"/>
          <a:stretch/>
        </p:blipFill>
        <p:spPr>
          <a:xfrm>
            <a:off x="0" y="788786"/>
            <a:ext cx="9144000" cy="1201964"/>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b="13879"/>
          <a:stretch/>
        </p:blipFill>
        <p:spPr>
          <a:xfrm>
            <a:off x="0" y="3230879"/>
            <a:ext cx="9144000" cy="1260000"/>
          </a:xfrm>
          <a:prstGeom prst="rect">
            <a:avLst/>
          </a:prstGeom>
        </p:spPr>
      </p:pic>
      <p:sp>
        <p:nvSpPr>
          <p:cNvPr id="12" name="TextBox 11"/>
          <p:cNvSpPr txBox="1"/>
          <p:nvPr/>
        </p:nvSpPr>
        <p:spPr>
          <a:xfrm>
            <a:off x="4526389" y="2011183"/>
            <a:ext cx="3167855" cy="369332"/>
          </a:xfrm>
          <a:prstGeom prst="rect">
            <a:avLst/>
          </a:prstGeom>
          <a:noFill/>
        </p:spPr>
        <p:txBody>
          <a:bodyPr wrap="none" rtlCol="0">
            <a:spAutoFit/>
          </a:bodyPr>
          <a:lstStyle/>
          <a:p>
            <a:pPr fontAlgn="base">
              <a:spcBef>
                <a:spcPct val="0"/>
              </a:spcBef>
              <a:spcAft>
                <a:spcPct val="0"/>
              </a:spcAft>
            </a:pPr>
            <a:r>
              <a:rPr lang="en-GB" sz="1800" b="1" kern="1200" dirty="0" smtClean="0">
                <a:solidFill>
                  <a:srgbClr val="919191">
                    <a:lumMod val="50000"/>
                  </a:srgbClr>
                </a:solidFill>
                <a:latin typeface="Arial" charset="0"/>
                <a:ea typeface="ＭＳ Ｐゴシック" pitchFamily="36" charset="-128"/>
                <a:cs typeface="+mn-cs"/>
              </a:rPr>
              <a:t>1</a:t>
            </a:r>
            <a:r>
              <a:rPr lang="en-GB" sz="1800" b="1" kern="1200" baseline="30000" dirty="0" smtClean="0">
                <a:solidFill>
                  <a:srgbClr val="919191">
                    <a:lumMod val="50000"/>
                  </a:srgbClr>
                </a:solidFill>
                <a:latin typeface="Arial" charset="0"/>
                <a:ea typeface="ＭＳ Ｐゴシック" pitchFamily="36" charset="-128"/>
                <a:cs typeface="+mn-cs"/>
              </a:rPr>
              <a:t>st</a:t>
            </a:r>
            <a:r>
              <a:rPr lang="en-GB" sz="1800" b="1" kern="1200" dirty="0" smtClean="0">
                <a:solidFill>
                  <a:srgbClr val="919191">
                    <a:lumMod val="50000"/>
                  </a:srgbClr>
                </a:solidFill>
                <a:latin typeface="Arial" charset="0"/>
                <a:ea typeface="ＭＳ Ｐゴシック" pitchFamily="36" charset="-128"/>
                <a:cs typeface="+mn-cs"/>
              </a:rPr>
              <a:t> ERA-20C run: Ensemble</a:t>
            </a:r>
            <a:endParaRPr lang="en-GB" sz="1800" b="1" kern="1200" dirty="0">
              <a:solidFill>
                <a:srgbClr val="919191">
                  <a:lumMod val="50000"/>
                </a:srgbClr>
              </a:solidFill>
              <a:latin typeface="Arial" charset="0"/>
              <a:ea typeface="ＭＳ Ｐゴシック" pitchFamily="36" charset="-128"/>
              <a:cs typeface="+mn-cs"/>
            </a:endParaRPr>
          </a:p>
        </p:txBody>
      </p:sp>
      <p:sp>
        <p:nvSpPr>
          <p:cNvPr id="13" name="TextBox 12"/>
          <p:cNvSpPr txBox="1"/>
          <p:nvPr/>
        </p:nvSpPr>
        <p:spPr>
          <a:xfrm>
            <a:off x="5551350" y="2861547"/>
            <a:ext cx="3592650" cy="369332"/>
          </a:xfrm>
          <a:prstGeom prst="rect">
            <a:avLst/>
          </a:prstGeom>
          <a:noFill/>
        </p:spPr>
        <p:txBody>
          <a:bodyPr wrap="none" rtlCol="0">
            <a:spAutoFit/>
          </a:bodyPr>
          <a:lstStyle/>
          <a:p>
            <a:pPr fontAlgn="base">
              <a:spcBef>
                <a:spcPct val="0"/>
              </a:spcBef>
              <a:spcAft>
                <a:spcPct val="0"/>
              </a:spcAft>
            </a:pPr>
            <a:r>
              <a:rPr lang="en-GB" sz="1800" b="1" kern="1200" dirty="0" smtClean="0">
                <a:solidFill>
                  <a:srgbClr val="3365FB">
                    <a:lumMod val="75000"/>
                  </a:srgbClr>
                </a:solidFill>
                <a:latin typeface="Arial" charset="0"/>
                <a:ea typeface="ＭＳ Ｐゴシック" pitchFamily="36" charset="-128"/>
                <a:cs typeface="+mn-cs"/>
              </a:rPr>
              <a:t>2</a:t>
            </a:r>
            <a:r>
              <a:rPr lang="en-GB" sz="1800" b="1" kern="1200" baseline="30000" dirty="0" smtClean="0">
                <a:solidFill>
                  <a:srgbClr val="3365FB">
                    <a:lumMod val="75000"/>
                  </a:srgbClr>
                </a:solidFill>
                <a:latin typeface="Arial" charset="0"/>
                <a:ea typeface="ＭＳ Ｐゴシック" pitchFamily="36" charset="-128"/>
                <a:cs typeface="+mn-cs"/>
              </a:rPr>
              <a:t>nd</a:t>
            </a:r>
            <a:r>
              <a:rPr lang="en-GB" sz="1800" b="1" kern="1200" dirty="0" smtClean="0">
                <a:solidFill>
                  <a:srgbClr val="3365FB">
                    <a:lumMod val="75000"/>
                  </a:srgbClr>
                </a:solidFill>
                <a:latin typeface="Arial" charset="0"/>
                <a:ea typeface="ＭＳ Ｐゴシック" pitchFamily="36" charset="-128"/>
                <a:cs typeface="+mn-cs"/>
              </a:rPr>
              <a:t> ERA-20C run: Deterministic</a:t>
            </a:r>
            <a:endParaRPr lang="en-GB" sz="1800" b="1" kern="1200" dirty="0">
              <a:solidFill>
                <a:srgbClr val="3365FB">
                  <a:lumMod val="75000"/>
                </a:srgbClr>
              </a:solidFill>
              <a:latin typeface="Arial" charset="0"/>
              <a:ea typeface="ＭＳ Ｐゴシック" pitchFamily="36" charset="-128"/>
              <a:cs typeface="+mn-cs"/>
            </a:endParaRPr>
          </a:p>
        </p:txBody>
      </p:sp>
      <p:sp>
        <p:nvSpPr>
          <p:cNvPr id="15" name="TextBox 14"/>
          <p:cNvSpPr txBox="1"/>
          <p:nvPr/>
        </p:nvSpPr>
        <p:spPr>
          <a:xfrm>
            <a:off x="625407" y="787890"/>
            <a:ext cx="3603871" cy="400110"/>
          </a:xfrm>
          <a:prstGeom prst="rect">
            <a:avLst/>
          </a:prstGeom>
          <a:solidFill>
            <a:srgbClr val="FFFF00"/>
          </a:solidFill>
        </p:spPr>
        <p:txBody>
          <a:bodyPr wrap="none" rtlCol="0">
            <a:spAutoFit/>
          </a:bodyPr>
          <a:lstStyle/>
          <a:p>
            <a:pPr algn="ctr" fontAlgn="base">
              <a:spcBef>
                <a:spcPct val="0"/>
              </a:spcBef>
              <a:spcAft>
                <a:spcPct val="0"/>
              </a:spcAft>
            </a:pPr>
            <a:r>
              <a:rPr lang="en-GB" sz="2000" kern="1200" dirty="0" smtClean="0">
                <a:latin typeface="Arial" charset="0"/>
                <a:ea typeface="ＭＳ Ｐゴシック" pitchFamily="36" charset="-128"/>
                <a:cs typeface="+mn-cs"/>
              </a:rPr>
              <a:t>Model level 30 (about 50 hPa)</a:t>
            </a:r>
            <a:endParaRPr lang="en-GB" sz="2000" kern="1200" dirty="0">
              <a:latin typeface="Arial" charset="0"/>
              <a:ea typeface="ＭＳ Ｐゴシック" pitchFamily="36" charset="-128"/>
              <a:cs typeface="+mn-cs"/>
            </a:endParaRPr>
          </a:p>
        </p:txBody>
      </p:sp>
      <p:sp>
        <p:nvSpPr>
          <p:cNvPr id="18" name="TextBox 17"/>
          <p:cNvSpPr txBox="1"/>
          <p:nvPr/>
        </p:nvSpPr>
        <p:spPr>
          <a:xfrm>
            <a:off x="625407" y="2030630"/>
            <a:ext cx="3746538" cy="400110"/>
          </a:xfrm>
          <a:prstGeom prst="rect">
            <a:avLst/>
          </a:prstGeom>
          <a:solidFill>
            <a:srgbClr val="FFFF00"/>
          </a:solidFill>
        </p:spPr>
        <p:txBody>
          <a:bodyPr wrap="none" rtlCol="0">
            <a:spAutoFit/>
          </a:bodyPr>
          <a:lstStyle>
            <a:defPPr>
              <a:defRPr lang="en-GB"/>
            </a:defPPr>
            <a:lvl1pPr>
              <a:defRPr sz="2000"/>
            </a:lvl1pPr>
          </a:lstStyle>
          <a:p>
            <a:pPr algn="ctr" fontAlgn="base">
              <a:spcBef>
                <a:spcPct val="0"/>
              </a:spcBef>
              <a:spcAft>
                <a:spcPct val="0"/>
              </a:spcAft>
            </a:pPr>
            <a:r>
              <a:rPr lang="en-GB" kern="1200" dirty="0">
                <a:latin typeface="Arial" charset="0"/>
                <a:ea typeface="ＭＳ Ｐゴシック" pitchFamily="36" charset="-128"/>
                <a:cs typeface="+mn-cs"/>
              </a:rPr>
              <a:t>Model level 71 (about 700 hPa)</a:t>
            </a:r>
          </a:p>
        </p:txBody>
      </p:sp>
      <p:sp>
        <p:nvSpPr>
          <p:cNvPr id="19" name="TextBox 18"/>
          <p:cNvSpPr txBox="1"/>
          <p:nvPr/>
        </p:nvSpPr>
        <p:spPr>
          <a:xfrm>
            <a:off x="548463" y="3288961"/>
            <a:ext cx="3668539" cy="400110"/>
          </a:xfrm>
          <a:prstGeom prst="rect">
            <a:avLst/>
          </a:prstGeom>
          <a:solidFill>
            <a:srgbClr val="FFFF00"/>
          </a:solidFill>
        </p:spPr>
        <p:txBody>
          <a:bodyPr wrap="square" rtlCol="0">
            <a:spAutoFit/>
          </a:bodyPr>
          <a:lstStyle>
            <a:defPPr>
              <a:defRPr lang="en-GB"/>
            </a:defPPr>
            <a:lvl1pPr>
              <a:defRPr sz="2000"/>
            </a:lvl1pPr>
          </a:lstStyle>
          <a:p>
            <a:pPr algn="ctr" fontAlgn="base">
              <a:spcBef>
                <a:spcPct val="0"/>
              </a:spcBef>
              <a:spcAft>
                <a:spcPct val="0"/>
              </a:spcAft>
            </a:pPr>
            <a:r>
              <a:rPr lang="en-GB" kern="1200" dirty="0">
                <a:latin typeface="Arial" charset="0"/>
                <a:ea typeface="ＭＳ Ｐゴシック" pitchFamily="36" charset="-128"/>
                <a:cs typeface="+mn-cs"/>
              </a:rPr>
              <a:t>Model level </a:t>
            </a:r>
            <a:r>
              <a:rPr lang="en-GB" kern="1200" dirty="0" smtClean="0">
                <a:latin typeface="Arial" charset="0"/>
                <a:ea typeface="ＭＳ Ｐゴシック" pitchFamily="36" charset="-128"/>
                <a:cs typeface="+mn-cs"/>
              </a:rPr>
              <a:t>89 </a:t>
            </a:r>
            <a:r>
              <a:rPr lang="en-GB" kern="1200" dirty="0">
                <a:latin typeface="Arial" charset="0"/>
                <a:ea typeface="ＭＳ Ｐゴシック" pitchFamily="36" charset="-128"/>
                <a:cs typeface="+mn-cs"/>
              </a:rPr>
              <a:t>(near-surface)</a:t>
            </a:r>
          </a:p>
        </p:txBody>
      </p:sp>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l="849" t="10245" b="7344"/>
          <a:stretch/>
        </p:blipFill>
        <p:spPr>
          <a:xfrm>
            <a:off x="0" y="4482170"/>
            <a:ext cx="9144000" cy="1476000"/>
          </a:xfrm>
          <a:prstGeom prst="rect">
            <a:avLst/>
          </a:prstGeom>
        </p:spPr>
      </p:pic>
      <p:sp>
        <p:nvSpPr>
          <p:cNvPr id="16" name="TextBox 15"/>
          <p:cNvSpPr txBox="1"/>
          <p:nvPr/>
        </p:nvSpPr>
        <p:spPr>
          <a:xfrm>
            <a:off x="548463" y="4515600"/>
            <a:ext cx="1114697" cy="400110"/>
          </a:xfrm>
          <a:prstGeom prst="rect">
            <a:avLst/>
          </a:prstGeom>
          <a:solidFill>
            <a:srgbClr val="FFFF00"/>
          </a:solidFill>
        </p:spPr>
        <p:txBody>
          <a:bodyPr wrap="square" rtlCol="0">
            <a:spAutoFit/>
          </a:bodyPr>
          <a:lstStyle>
            <a:defPPr>
              <a:defRPr lang="en-GB"/>
            </a:defPPr>
            <a:lvl1pPr>
              <a:defRPr sz="2000"/>
            </a:lvl1pPr>
          </a:lstStyle>
          <a:p>
            <a:pPr algn="ctr" fontAlgn="base">
              <a:spcBef>
                <a:spcPct val="0"/>
              </a:spcBef>
              <a:spcAft>
                <a:spcPct val="0"/>
              </a:spcAft>
            </a:pPr>
            <a:r>
              <a:rPr lang="en-GB" kern="1200" dirty="0" smtClean="0">
                <a:latin typeface="Arial" charset="0"/>
                <a:ea typeface="ＭＳ Ｐゴシック" pitchFamily="36" charset="-128"/>
                <a:cs typeface="+mn-cs"/>
              </a:rPr>
              <a:t>2-meter</a:t>
            </a:r>
            <a:endParaRPr lang="en-GB" kern="1200" dirty="0">
              <a:latin typeface="Arial" charset="0"/>
              <a:ea typeface="ＭＳ Ｐゴシック" pitchFamily="36" charset="-128"/>
              <a:cs typeface="+mn-cs"/>
            </a:endParaRPr>
          </a:p>
        </p:txBody>
      </p:sp>
      <p:sp>
        <p:nvSpPr>
          <p:cNvPr id="17" name="TextBox 16"/>
          <p:cNvSpPr txBox="1"/>
          <p:nvPr/>
        </p:nvSpPr>
        <p:spPr>
          <a:xfrm>
            <a:off x="1786589" y="4672110"/>
            <a:ext cx="2198038" cy="369332"/>
          </a:xfrm>
          <a:prstGeom prst="rect">
            <a:avLst/>
          </a:prstGeom>
          <a:noFill/>
        </p:spPr>
        <p:txBody>
          <a:bodyPr wrap="none" rtlCol="0">
            <a:spAutoFit/>
          </a:bodyPr>
          <a:lstStyle/>
          <a:p>
            <a:pPr fontAlgn="base">
              <a:spcBef>
                <a:spcPct val="0"/>
              </a:spcBef>
              <a:spcAft>
                <a:spcPct val="0"/>
              </a:spcAft>
            </a:pPr>
            <a:r>
              <a:rPr lang="en-GB" sz="1800" b="1" kern="1200" dirty="0" smtClean="0">
                <a:solidFill>
                  <a:srgbClr val="FF0000"/>
                </a:solidFill>
                <a:latin typeface="Arial" charset="0"/>
                <a:ea typeface="ＭＳ Ｐゴシック" pitchFamily="36" charset="-128"/>
                <a:cs typeface="+mn-cs"/>
              </a:rPr>
              <a:t>1</a:t>
            </a:r>
            <a:r>
              <a:rPr lang="en-GB" sz="1800" b="1" kern="1200" baseline="30000" dirty="0" smtClean="0">
                <a:solidFill>
                  <a:srgbClr val="FF0000"/>
                </a:solidFill>
                <a:latin typeface="Arial" charset="0"/>
                <a:ea typeface="ＭＳ Ｐゴシック" pitchFamily="36" charset="-128"/>
                <a:cs typeface="+mn-cs"/>
              </a:rPr>
              <a:t>st</a:t>
            </a:r>
            <a:r>
              <a:rPr lang="en-GB" sz="1800" b="1" kern="1200" dirty="0" smtClean="0">
                <a:solidFill>
                  <a:srgbClr val="FF0000"/>
                </a:solidFill>
                <a:latin typeface="Arial" charset="0"/>
                <a:ea typeface="ＭＳ Ｐゴシック" pitchFamily="36" charset="-128"/>
                <a:cs typeface="+mn-cs"/>
              </a:rPr>
              <a:t> ERA-20CM run</a:t>
            </a:r>
            <a:endParaRPr lang="en-GB" sz="1800" b="1" kern="1200" dirty="0">
              <a:solidFill>
                <a:srgbClr val="FF0000"/>
              </a:solidFill>
              <a:latin typeface="Arial" charset="0"/>
              <a:ea typeface="ＭＳ Ｐゴシック" pitchFamily="36" charset="-128"/>
              <a:cs typeface="+mn-cs"/>
            </a:endParaRPr>
          </a:p>
        </p:txBody>
      </p:sp>
      <p:pic>
        <p:nvPicPr>
          <p:cNvPr id="20" name="Picture 11"/>
          <p:cNvPicPr>
            <a:picLocks noChangeAspect="1"/>
          </p:cNvPicPr>
          <p:nvPr/>
        </p:nvPicPr>
        <p:blipFill>
          <a:blip r:embed="rId7"/>
          <a:srcRect b="75407"/>
          <a:stretch>
            <a:fillRect/>
          </a:stretch>
        </p:blipFill>
        <p:spPr bwMode="auto">
          <a:xfrm>
            <a:off x="2789962" y="5583249"/>
            <a:ext cx="4904283" cy="1131559"/>
          </a:xfrm>
          <a:prstGeom prst="rect">
            <a:avLst/>
          </a:prstGeom>
          <a:noFill/>
          <a:ln w="9525">
            <a:noFill/>
            <a:miter lim="800000"/>
            <a:headEnd/>
            <a:tailEnd/>
          </a:ln>
        </p:spPr>
      </p:pic>
      <p:grpSp>
        <p:nvGrpSpPr>
          <p:cNvPr id="6" name="Group 8"/>
          <p:cNvGrpSpPr/>
          <p:nvPr/>
        </p:nvGrpSpPr>
        <p:grpSpPr>
          <a:xfrm>
            <a:off x="3383847" y="5625808"/>
            <a:ext cx="3656291" cy="523220"/>
            <a:chOff x="3383847" y="5625808"/>
            <a:chExt cx="3656291" cy="523220"/>
          </a:xfrm>
        </p:grpSpPr>
        <p:grpSp>
          <p:nvGrpSpPr>
            <p:cNvPr id="9" name="Group 2"/>
            <p:cNvGrpSpPr>
              <a:grpSpLocks noChangeAspect="1"/>
            </p:cNvGrpSpPr>
            <p:nvPr/>
          </p:nvGrpSpPr>
          <p:grpSpPr bwMode="auto">
            <a:xfrm>
              <a:off x="3384872" y="5625808"/>
              <a:ext cx="3655266" cy="523220"/>
              <a:chOff x="622402" y="1052736"/>
              <a:chExt cx="3178843" cy="623850"/>
            </a:xfrm>
          </p:grpSpPr>
          <p:sp>
            <p:nvSpPr>
              <p:cNvPr id="23" name="Text Box 11"/>
              <p:cNvSpPr txBox="1">
                <a:spLocks noChangeArrowheads="1"/>
              </p:cNvSpPr>
              <p:nvPr/>
            </p:nvSpPr>
            <p:spPr bwMode="auto">
              <a:xfrm>
                <a:off x="1053944" y="1052736"/>
                <a:ext cx="2747301" cy="623850"/>
              </a:xfrm>
              <a:prstGeom prst="rect">
                <a:avLst/>
              </a:prstGeom>
              <a:noFill/>
              <a:ln w="9525">
                <a:noFill/>
                <a:miter lim="800000"/>
                <a:headEnd/>
                <a:tailEnd/>
              </a:ln>
            </p:spPr>
            <p:txBody>
              <a:bodyPr wrap="square">
                <a:spAutoFit/>
              </a:bodyPr>
              <a:lstStyle/>
              <a:p>
                <a:pPr fontAlgn="base">
                  <a:spcBef>
                    <a:spcPct val="50000"/>
                  </a:spcBef>
                  <a:spcAft>
                    <a:spcPct val="0"/>
                  </a:spcAft>
                </a:pPr>
                <a:r>
                  <a:rPr lang="en-GB" sz="1000" b="1" kern="1200" dirty="0" smtClean="0">
                    <a:latin typeface="Verdana" pitchFamily="34" charset="0"/>
                    <a:ea typeface="ＭＳ Ｐゴシック" pitchFamily="36" charset="-128"/>
                    <a:cs typeface="+mn-cs"/>
                  </a:rPr>
                  <a:t> CRUTEM4 </a:t>
                </a:r>
                <a:r>
                  <a:rPr lang="en-GB" sz="1000" b="1" kern="1200" dirty="0">
                    <a:latin typeface="Verdana" pitchFamily="34" charset="0"/>
                    <a:ea typeface="ＭＳ Ｐゴシック" pitchFamily="36" charset="-128"/>
                    <a:cs typeface="+mn-cs"/>
                  </a:rPr>
                  <a:t>data (</a:t>
                </a:r>
                <a:r>
                  <a:rPr lang="en-GB" sz="1000" b="1" i="1" kern="1200" dirty="0">
                    <a:latin typeface="Verdana" pitchFamily="34" charset="0"/>
                    <a:ea typeface="ＭＳ Ｐゴシック" pitchFamily="36" charset="-128"/>
                    <a:cs typeface="+mn-cs"/>
                  </a:rPr>
                  <a:t>Jones et al., 2012</a:t>
                </a:r>
                <a:r>
                  <a:rPr lang="en-GB" sz="1000" b="1" kern="1200" dirty="0">
                    <a:latin typeface="Verdana" pitchFamily="34" charset="0"/>
                    <a:ea typeface="ＭＳ Ｐゴシック" pitchFamily="36" charset="-128"/>
                    <a:cs typeface="+mn-cs"/>
                  </a:rPr>
                  <a:t>)</a:t>
                </a:r>
              </a:p>
              <a:p>
                <a:pPr fontAlgn="base">
                  <a:spcBef>
                    <a:spcPct val="50000"/>
                  </a:spcBef>
                  <a:spcAft>
                    <a:spcPct val="0"/>
                  </a:spcAft>
                </a:pPr>
                <a:r>
                  <a:rPr lang="en-GB" sz="1200" b="1" kern="1200" dirty="0">
                    <a:latin typeface="Verdana" pitchFamily="34" charset="0"/>
                    <a:ea typeface="ＭＳ Ｐゴシック" pitchFamily="36" charset="-128"/>
                    <a:cs typeface="+mn-cs"/>
                  </a:rPr>
                  <a:t> </a:t>
                </a:r>
              </a:p>
            </p:txBody>
          </p:sp>
          <p:sp>
            <p:nvSpPr>
              <p:cNvPr id="24" name="Rectangle 12"/>
              <p:cNvSpPr>
                <a:spLocks noChangeArrowheads="1"/>
              </p:cNvSpPr>
              <p:nvPr/>
            </p:nvSpPr>
            <p:spPr bwMode="auto">
              <a:xfrm>
                <a:off x="622402" y="1357536"/>
                <a:ext cx="242520" cy="71438"/>
              </a:xfrm>
              <a:prstGeom prst="rect">
                <a:avLst/>
              </a:prstGeom>
              <a:solidFill>
                <a:srgbClr val="6792E7"/>
              </a:solidFill>
              <a:ln w="9525">
                <a:noFill/>
                <a:miter lim="800000"/>
                <a:headEnd/>
                <a:tailEnd/>
              </a:ln>
            </p:spPr>
            <p:txBody>
              <a:bodyPr wrap="none" anchor="ctr"/>
              <a:lstStyle/>
              <a:p>
                <a:pPr fontAlgn="base">
                  <a:spcBef>
                    <a:spcPct val="0"/>
                  </a:spcBef>
                  <a:spcAft>
                    <a:spcPct val="0"/>
                  </a:spcAft>
                </a:pPr>
                <a:endParaRPr lang="en-GB" sz="2400" b="1" kern="1200">
                  <a:latin typeface="Arial" charset="0"/>
                  <a:ea typeface="ＭＳ Ｐゴシック" pitchFamily="36" charset="-128"/>
                  <a:cs typeface="+mn-cs"/>
                </a:endParaRPr>
              </a:p>
            </p:txBody>
          </p:sp>
          <p:sp>
            <p:nvSpPr>
              <p:cNvPr id="25" name="Text Box 13"/>
              <p:cNvSpPr txBox="1">
                <a:spLocks noChangeArrowheads="1"/>
              </p:cNvSpPr>
              <p:nvPr/>
            </p:nvSpPr>
            <p:spPr bwMode="auto">
              <a:xfrm>
                <a:off x="1091392" y="1252761"/>
                <a:ext cx="1320367" cy="246604"/>
              </a:xfrm>
              <a:prstGeom prst="rect">
                <a:avLst/>
              </a:prstGeom>
              <a:noFill/>
              <a:ln w="9525">
                <a:noFill/>
                <a:miter lim="800000"/>
                <a:headEnd/>
                <a:tailEnd/>
              </a:ln>
            </p:spPr>
            <p:txBody>
              <a:bodyPr>
                <a:spAutoFit/>
              </a:bodyPr>
              <a:lstStyle/>
              <a:p>
                <a:pPr fontAlgn="base">
                  <a:spcBef>
                    <a:spcPct val="50000"/>
                  </a:spcBef>
                  <a:spcAft>
                    <a:spcPct val="0"/>
                  </a:spcAft>
                </a:pPr>
                <a:r>
                  <a:rPr lang="en-GB" sz="1000" b="1" kern="1200" dirty="0">
                    <a:latin typeface="Verdana" pitchFamily="34" charset="0"/>
                    <a:ea typeface="ＭＳ Ｐゴシック" pitchFamily="36" charset="-128"/>
                    <a:cs typeface="+mn-cs"/>
                  </a:rPr>
                  <a:t>ERA-20CM</a:t>
                </a:r>
              </a:p>
            </p:txBody>
          </p:sp>
          <p:sp>
            <p:nvSpPr>
              <p:cNvPr id="26" name="Rectangle 14"/>
              <p:cNvSpPr>
                <a:spLocks noChangeArrowheads="1"/>
              </p:cNvSpPr>
              <p:nvPr/>
            </p:nvSpPr>
            <p:spPr bwMode="auto">
              <a:xfrm>
                <a:off x="864922" y="1357536"/>
                <a:ext cx="244303" cy="71438"/>
              </a:xfrm>
              <a:prstGeom prst="rect">
                <a:avLst/>
              </a:prstGeom>
              <a:solidFill>
                <a:srgbClr val="FF0000"/>
              </a:solidFill>
              <a:ln w="9525">
                <a:noFill/>
                <a:miter lim="800000"/>
                <a:headEnd/>
                <a:tailEnd/>
              </a:ln>
            </p:spPr>
            <p:txBody>
              <a:bodyPr wrap="none" anchor="ctr"/>
              <a:lstStyle/>
              <a:p>
                <a:pPr fontAlgn="base">
                  <a:spcBef>
                    <a:spcPct val="0"/>
                  </a:spcBef>
                  <a:spcAft>
                    <a:spcPct val="0"/>
                  </a:spcAft>
                </a:pPr>
                <a:endParaRPr lang="en-GB" sz="2400" b="1" kern="1200">
                  <a:latin typeface="Arial" charset="0"/>
                  <a:ea typeface="ＭＳ Ｐゴシック" pitchFamily="36" charset="-128"/>
                  <a:cs typeface="+mn-cs"/>
                </a:endParaRPr>
              </a:p>
            </p:txBody>
          </p:sp>
        </p:grpSp>
        <p:cxnSp>
          <p:nvCxnSpPr>
            <p:cNvPr id="7" name="Straight Connector 6"/>
            <p:cNvCxnSpPr/>
            <p:nvPr/>
          </p:nvCxnSpPr>
          <p:spPr bwMode="auto">
            <a:xfrm>
              <a:off x="3383847" y="5728946"/>
              <a:ext cx="559784" cy="0"/>
            </a:xfrm>
            <a:prstGeom prst="line">
              <a:avLst/>
            </a:prstGeom>
            <a:noFill/>
            <a:ln w="12700" cap="flat" cmpd="sng" algn="ctr">
              <a:solidFill>
                <a:schemeClr val="tx1"/>
              </a:solidFill>
              <a:prstDash val="solid"/>
              <a:round/>
              <a:headEnd type="none" w="med" len="med"/>
              <a:tailEnd type="none" w="med" len="med"/>
            </a:ln>
            <a:effectLst/>
          </p:spPr>
        </p:cxnSp>
      </p:grpSp>
      <p:sp>
        <p:nvSpPr>
          <p:cNvPr id="27" name="TextBox 26"/>
          <p:cNvSpPr txBox="1"/>
          <p:nvPr/>
        </p:nvSpPr>
        <p:spPr>
          <a:xfrm>
            <a:off x="4138593" y="4509466"/>
            <a:ext cx="3592650" cy="369332"/>
          </a:xfrm>
          <a:prstGeom prst="rect">
            <a:avLst/>
          </a:prstGeom>
          <a:noFill/>
        </p:spPr>
        <p:txBody>
          <a:bodyPr wrap="none" rtlCol="0">
            <a:spAutoFit/>
          </a:bodyPr>
          <a:lstStyle/>
          <a:p>
            <a:pPr fontAlgn="base">
              <a:spcBef>
                <a:spcPct val="0"/>
              </a:spcBef>
              <a:spcAft>
                <a:spcPct val="0"/>
              </a:spcAft>
            </a:pPr>
            <a:r>
              <a:rPr lang="en-GB" sz="1800" b="1" kern="1200" dirty="0" smtClean="0">
                <a:solidFill>
                  <a:srgbClr val="3365FB">
                    <a:lumMod val="75000"/>
                  </a:srgbClr>
                </a:solidFill>
                <a:latin typeface="Arial" charset="0"/>
                <a:ea typeface="ＭＳ Ｐゴシック" pitchFamily="36" charset="-128"/>
                <a:cs typeface="+mn-cs"/>
              </a:rPr>
              <a:t>2</a:t>
            </a:r>
            <a:r>
              <a:rPr lang="en-GB" sz="1800" b="1" kern="1200" baseline="30000" dirty="0" smtClean="0">
                <a:solidFill>
                  <a:srgbClr val="3365FB">
                    <a:lumMod val="75000"/>
                  </a:srgbClr>
                </a:solidFill>
                <a:latin typeface="Arial" charset="0"/>
                <a:ea typeface="ＭＳ Ｐゴシック" pitchFamily="36" charset="-128"/>
                <a:cs typeface="+mn-cs"/>
              </a:rPr>
              <a:t>nd</a:t>
            </a:r>
            <a:r>
              <a:rPr lang="en-GB" sz="1800" b="1" kern="1200" dirty="0" smtClean="0">
                <a:solidFill>
                  <a:srgbClr val="3365FB">
                    <a:lumMod val="75000"/>
                  </a:srgbClr>
                </a:solidFill>
                <a:latin typeface="Arial" charset="0"/>
                <a:ea typeface="ＭＳ Ｐゴシック" pitchFamily="36" charset="-128"/>
                <a:cs typeface="+mn-cs"/>
              </a:rPr>
              <a:t> ERA-20C run: Deterministic</a:t>
            </a:r>
            <a:endParaRPr lang="en-GB" sz="1800" b="1" kern="1200" dirty="0">
              <a:solidFill>
                <a:srgbClr val="3365FB">
                  <a:lumMod val="75000"/>
                </a:srgbClr>
              </a:solidFill>
              <a:latin typeface="Arial" charset="0"/>
              <a:ea typeface="ＭＳ Ｐゴシック" pitchFamily="36" charset="-128"/>
              <a:cs typeface="+mn-cs"/>
            </a:endParaRPr>
          </a:p>
        </p:txBody>
      </p:sp>
      <p:sp>
        <p:nvSpPr>
          <p:cNvPr id="28" name="TextBox 27"/>
          <p:cNvSpPr txBox="1"/>
          <p:nvPr/>
        </p:nvSpPr>
        <p:spPr>
          <a:xfrm>
            <a:off x="4526390" y="3254125"/>
            <a:ext cx="3167855" cy="369332"/>
          </a:xfrm>
          <a:prstGeom prst="rect">
            <a:avLst/>
          </a:prstGeom>
          <a:noFill/>
        </p:spPr>
        <p:txBody>
          <a:bodyPr wrap="none" rtlCol="0">
            <a:spAutoFit/>
          </a:bodyPr>
          <a:lstStyle/>
          <a:p>
            <a:pPr fontAlgn="base">
              <a:spcBef>
                <a:spcPct val="0"/>
              </a:spcBef>
              <a:spcAft>
                <a:spcPct val="0"/>
              </a:spcAft>
            </a:pPr>
            <a:r>
              <a:rPr lang="en-GB" sz="1800" b="1" kern="1200" dirty="0" smtClean="0">
                <a:solidFill>
                  <a:srgbClr val="919191">
                    <a:lumMod val="50000"/>
                  </a:srgbClr>
                </a:solidFill>
                <a:latin typeface="Arial" charset="0"/>
                <a:ea typeface="ＭＳ Ｐゴシック" pitchFamily="36" charset="-128"/>
                <a:cs typeface="+mn-cs"/>
              </a:rPr>
              <a:t>1</a:t>
            </a:r>
            <a:r>
              <a:rPr lang="en-GB" sz="1800" b="1" kern="1200" baseline="30000" dirty="0" smtClean="0">
                <a:solidFill>
                  <a:srgbClr val="919191">
                    <a:lumMod val="50000"/>
                  </a:srgbClr>
                </a:solidFill>
                <a:latin typeface="Arial" charset="0"/>
                <a:ea typeface="ＭＳ Ｐゴシック" pitchFamily="36" charset="-128"/>
                <a:cs typeface="+mn-cs"/>
              </a:rPr>
              <a:t>st</a:t>
            </a:r>
            <a:r>
              <a:rPr lang="en-GB" sz="1800" b="1" kern="1200" dirty="0" smtClean="0">
                <a:solidFill>
                  <a:srgbClr val="919191">
                    <a:lumMod val="50000"/>
                  </a:srgbClr>
                </a:solidFill>
                <a:latin typeface="Arial" charset="0"/>
                <a:ea typeface="ＭＳ Ｐゴシック" pitchFamily="36" charset="-128"/>
                <a:cs typeface="+mn-cs"/>
              </a:rPr>
              <a:t> ERA-20C run: Ensemble</a:t>
            </a:r>
            <a:endParaRPr lang="en-GB" sz="1800" b="1" kern="1200" dirty="0">
              <a:solidFill>
                <a:srgbClr val="919191">
                  <a:lumMod val="50000"/>
                </a:srgbClr>
              </a:solidFill>
              <a:latin typeface="Arial" charset="0"/>
              <a:ea typeface="ＭＳ Ｐゴシック" pitchFamily="36" charset="-128"/>
              <a:cs typeface="+mn-cs"/>
            </a:endParaRPr>
          </a:p>
        </p:txBody>
      </p:sp>
      <p:sp>
        <p:nvSpPr>
          <p:cNvPr id="29" name="TextBox 28"/>
          <p:cNvSpPr txBox="1"/>
          <p:nvPr/>
        </p:nvSpPr>
        <p:spPr>
          <a:xfrm>
            <a:off x="5551350" y="4112838"/>
            <a:ext cx="3592650" cy="369332"/>
          </a:xfrm>
          <a:prstGeom prst="rect">
            <a:avLst/>
          </a:prstGeom>
          <a:noFill/>
        </p:spPr>
        <p:txBody>
          <a:bodyPr wrap="none" rtlCol="0">
            <a:spAutoFit/>
          </a:bodyPr>
          <a:lstStyle/>
          <a:p>
            <a:pPr fontAlgn="base">
              <a:spcBef>
                <a:spcPct val="0"/>
              </a:spcBef>
              <a:spcAft>
                <a:spcPct val="0"/>
              </a:spcAft>
            </a:pPr>
            <a:r>
              <a:rPr lang="en-GB" sz="1800" b="1" kern="1200" dirty="0" smtClean="0">
                <a:solidFill>
                  <a:srgbClr val="3365FB">
                    <a:lumMod val="75000"/>
                  </a:srgbClr>
                </a:solidFill>
                <a:latin typeface="Arial" charset="0"/>
                <a:ea typeface="ＭＳ Ｐゴシック" pitchFamily="36" charset="-128"/>
                <a:cs typeface="+mn-cs"/>
              </a:rPr>
              <a:t>2</a:t>
            </a:r>
            <a:r>
              <a:rPr lang="en-GB" sz="1800" b="1" kern="1200" baseline="30000" dirty="0" smtClean="0">
                <a:solidFill>
                  <a:srgbClr val="3365FB">
                    <a:lumMod val="75000"/>
                  </a:srgbClr>
                </a:solidFill>
                <a:latin typeface="Arial" charset="0"/>
                <a:ea typeface="ＭＳ Ｐゴシック" pitchFamily="36" charset="-128"/>
                <a:cs typeface="+mn-cs"/>
              </a:rPr>
              <a:t>nd</a:t>
            </a:r>
            <a:r>
              <a:rPr lang="en-GB" sz="1800" b="1" kern="1200" dirty="0" smtClean="0">
                <a:solidFill>
                  <a:srgbClr val="3365FB">
                    <a:lumMod val="75000"/>
                  </a:srgbClr>
                </a:solidFill>
                <a:latin typeface="Arial" charset="0"/>
                <a:ea typeface="ＭＳ Ｐゴシック" pitchFamily="36" charset="-128"/>
                <a:cs typeface="+mn-cs"/>
              </a:rPr>
              <a:t> ERA-20C run: Deterministic</a:t>
            </a:r>
            <a:endParaRPr lang="en-GB" sz="1800" b="1" kern="1200" dirty="0">
              <a:solidFill>
                <a:srgbClr val="3365FB">
                  <a:lumMod val="75000"/>
                </a:srgbClr>
              </a:solidFill>
              <a:latin typeface="Arial" charset="0"/>
              <a:ea typeface="ＭＳ Ｐゴシック" pitchFamily="36" charset="-128"/>
              <a:cs typeface="+mn-cs"/>
            </a:endParaRPr>
          </a:p>
        </p:txBody>
      </p:sp>
      <p:sp>
        <p:nvSpPr>
          <p:cNvPr id="30" name="TextBox 29"/>
          <p:cNvSpPr txBox="1"/>
          <p:nvPr/>
        </p:nvSpPr>
        <p:spPr>
          <a:xfrm>
            <a:off x="4526390" y="735873"/>
            <a:ext cx="3167855" cy="369332"/>
          </a:xfrm>
          <a:prstGeom prst="rect">
            <a:avLst/>
          </a:prstGeom>
          <a:noFill/>
        </p:spPr>
        <p:txBody>
          <a:bodyPr wrap="none" rtlCol="0">
            <a:spAutoFit/>
          </a:bodyPr>
          <a:lstStyle/>
          <a:p>
            <a:pPr fontAlgn="base">
              <a:spcBef>
                <a:spcPct val="0"/>
              </a:spcBef>
              <a:spcAft>
                <a:spcPct val="0"/>
              </a:spcAft>
            </a:pPr>
            <a:r>
              <a:rPr lang="en-GB" sz="1800" b="1" kern="1200" dirty="0" smtClean="0">
                <a:solidFill>
                  <a:srgbClr val="919191">
                    <a:lumMod val="50000"/>
                  </a:srgbClr>
                </a:solidFill>
                <a:latin typeface="Arial" charset="0"/>
                <a:ea typeface="ＭＳ Ｐゴシック" pitchFamily="36" charset="-128"/>
                <a:cs typeface="+mn-cs"/>
              </a:rPr>
              <a:t>1</a:t>
            </a:r>
            <a:r>
              <a:rPr lang="en-GB" sz="1800" b="1" kern="1200" baseline="30000" dirty="0" smtClean="0">
                <a:solidFill>
                  <a:srgbClr val="919191">
                    <a:lumMod val="50000"/>
                  </a:srgbClr>
                </a:solidFill>
                <a:latin typeface="Arial" charset="0"/>
                <a:ea typeface="ＭＳ Ｐゴシック" pitchFamily="36" charset="-128"/>
                <a:cs typeface="+mn-cs"/>
              </a:rPr>
              <a:t>st</a:t>
            </a:r>
            <a:r>
              <a:rPr lang="en-GB" sz="1800" b="1" kern="1200" dirty="0" smtClean="0">
                <a:solidFill>
                  <a:srgbClr val="919191">
                    <a:lumMod val="50000"/>
                  </a:srgbClr>
                </a:solidFill>
                <a:latin typeface="Arial" charset="0"/>
                <a:ea typeface="ＭＳ Ｐゴシック" pitchFamily="36" charset="-128"/>
                <a:cs typeface="+mn-cs"/>
              </a:rPr>
              <a:t> ERA-20C run: Ensemble</a:t>
            </a:r>
            <a:endParaRPr lang="en-GB" sz="1800" b="1" kern="1200" dirty="0">
              <a:solidFill>
                <a:srgbClr val="919191">
                  <a:lumMod val="50000"/>
                </a:srgbClr>
              </a:solidFill>
              <a:latin typeface="Arial" charset="0"/>
              <a:ea typeface="ＭＳ Ｐゴシック" pitchFamily="36" charset="-128"/>
              <a:cs typeface="+mn-cs"/>
            </a:endParaRPr>
          </a:p>
        </p:txBody>
      </p:sp>
      <p:sp>
        <p:nvSpPr>
          <p:cNvPr id="31" name="TextBox 30"/>
          <p:cNvSpPr txBox="1"/>
          <p:nvPr/>
        </p:nvSpPr>
        <p:spPr>
          <a:xfrm>
            <a:off x="636759" y="1279427"/>
            <a:ext cx="3592650" cy="369332"/>
          </a:xfrm>
          <a:prstGeom prst="rect">
            <a:avLst/>
          </a:prstGeom>
          <a:noFill/>
        </p:spPr>
        <p:txBody>
          <a:bodyPr wrap="none" rtlCol="0">
            <a:spAutoFit/>
          </a:bodyPr>
          <a:lstStyle/>
          <a:p>
            <a:pPr fontAlgn="base">
              <a:spcBef>
                <a:spcPct val="0"/>
              </a:spcBef>
              <a:spcAft>
                <a:spcPct val="0"/>
              </a:spcAft>
            </a:pPr>
            <a:r>
              <a:rPr lang="en-GB" sz="1800" b="1" kern="1200" dirty="0" smtClean="0">
                <a:solidFill>
                  <a:srgbClr val="3365FB">
                    <a:lumMod val="75000"/>
                  </a:srgbClr>
                </a:solidFill>
                <a:latin typeface="Arial" charset="0"/>
                <a:ea typeface="ＭＳ Ｐゴシック" pitchFamily="36" charset="-128"/>
                <a:cs typeface="+mn-cs"/>
              </a:rPr>
              <a:t>2</a:t>
            </a:r>
            <a:r>
              <a:rPr lang="en-GB" sz="1800" b="1" kern="1200" baseline="30000" dirty="0" smtClean="0">
                <a:solidFill>
                  <a:srgbClr val="3365FB">
                    <a:lumMod val="75000"/>
                  </a:srgbClr>
                </a:solidFill>
                <a:latin typeface="Arial" charset="0"/>
                <a:ea typeface="ＭＳ Ｐゴシック" pitchFamily="36" charset="-128"/>
                <a:cs typeface="+mn-cs"/>
              </a:rPr>
              <a:t>nd</a:t>
            </a:r>
            <a:r>
              <a:rPr lang="en-GB" sz="1800" b="1" kern="1200" dirty="0" smtClean="0">
                <a:solidFill>
                  <a:srgbClr val="3365FB">
                    <a:lumMod val="75000"/>
                  </a:srgbClr>
                </a:solidFill>
                <a:latin typeface="Arial" charset="0"/>
                <a:ea typeface="ＭＳ Ｐゴシック" pitchFamily="36" charset="-128"/>
                <a:cs typeface="+mn-cs"/>
              </a:rPr>
              <a:t> ERA-20C run: Deterministic</a:t>
            </a:r>
            <a:endParaRPr lang="en-GB" sz="1800" b="1" kern="1200" dirty="0">
              <a:solidFill>
                <a:srgbClr val="3365FB">
                  <a:lumMod val="75000"/>
                </a:srgbClr>
              </a:solidFill>
              <a:latin typeface="Arial" charset="0"/>
              <a:ea typeface="ＭＳ Ｐゴシック" pitchFamily="36" charset="-128"/>
              <a:cs typeface="+mn-cs"/>
            </a:endParaRPr>
          </a:p>
        </p:txBody>
      </p:sp>
      <p:pic>
        <p:nvPicPr>
          <p:cNvPr id="32" name="Picture 31" descr="ERA-Clim-logo-2-brighter.png"/>
          <p:cNvPicPr>
            <a:picLocks noChangeAspect="1"/>
          </p:cNvPicPr>
          <p:nvPr/>
        </p:nvPicPr>
        <p:blipFill>
          <a:blip r:embed="rId8" cstate="print"/>
          <a:stretch>
            <a:fillRect/>
          </a:stretch>
        </p:blipFill>
        <p:spPr>
          <a:xfrm>
            <a:off x="7783432" y="118383"/>
            <a:ext cx="1152128" cy="590466"/>
          </a:xfrm>
          <a:prstGeom prst="rect">
            <a:avLst/>
          </a:prstGeom>
        </p:spPr>
      </p:pic>
    </p:spTree>
    <p:extLst>
      <p:ext uri="{BB962C8B-B14F-4D97-AF65-F5344CB8AC3E}">
        <p14:creationId xmlns:p14="http://schemas.microsoft.com/office/powerpoint/2010/main" val="126554996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72" y="114300"/>
            <a:ext cx="8429625" cy="647700"/>
          </a:xfrm>
        </p:spPr>
        <p:txBody>
          <a:bodyPr/>
          <a:lstStyle/>
          <a:p>
            <a:r>
              <a:rPr lang="en-GB" dirty="0" smtClean="0"/>
              <a:t>Differences between the two ERA-20C assimilation runs</a:t>
            </a:r>
            <a:endParaRPr lang="en-GB" dirty="0"/>
          </a:p>
        </p:txBody>
      </p:sp>
      <p:sp>
        <p:nvSpPr>
          <p:cNvPr id="3" name="Content Placeholder 2"/>
          <p:cNvSpPr>
            <a:spLocks noGrp="1"/>
          </p:cNvSpPr>
          <p:nvPr>
            <p:ph idx="1"/>
          </p:nvPr>
        </p:nvSpPr>
        <p:spPr>
          <a:xfrm>
            <a:off x="104504" y="827313"/>
            <a:ext cx="2866139" cy="5500389"/>
          </a:xfrm>
        </p:spPr>
        <p:txBody>
          <a:bodyPr/>
          <a:lstStyle/>
          <a:p>
            <a:pPr>
              <a:spcAft>
                <a:spcPts val="1200"/>
              </a:spcAft>
            </a:pPr>
            <a:r>
              <a:rPr lang="en-GB" dirty="0" smtClean="0"/>
              <a:t>First run, ensemble, was absolutely necessary to estimate the time-variation of background errors for the 4DVAR</a:t>
            </a:r>
          </a:p>
          <a:p>
            <a:pPr>
              <a:spcAft>
                <a:spcPts val="1200"/>
              </a:spcAft>
            </a:pPr>
            <a:r>
              <a:rPr lang="en-GB" dirty="0" smtClean="0"/>
              <a:t>Lessons learnt were applied to 2</a:t>
            </a:r>
            <a:r>
              <a:rPr lang="en-GB" baseline="30000" dirty="0" smtClean="0"/>
              <a:t>nd</a:t>
            </a:r>
            <a:r>
              <a:rPr lang="en-GB" dirty="0" smtClean="0"/>
              <a:t> run:</a:t>
            </a:r>
            <a:endParaRPr lang="en-GB" dirty="0"/>
          </a:p>
          <a:p>
            <a:pPr lvl="1">
              <a:spcAft>
                <a:spcPts val="1200"/>
              </a:spcAft>
            </a:pPr>
            <a:r>
              <a:rPr lang="en-GB" sz="1800" dirty="0" smtClean="0"/>
              <a:t>Essentially much better climate trends throughout the vertical</a:t>
            </a:r>
          </a:p>
          <a:p>
            <a:pPr lvl="1">
              <a:spcAft>
                <a:spcPts val="1200"/>
              </a:spcAft>
            </a:pPr>
            <a:r>
              <a:rPr lang="en-GB" sz="1800" dirty="0" smtClean="0"/>
              <a:t>Fixed data problems in several locations</a:t>
            </a:r>
          </a:p>
          <a:p>
            <a:pPr lvl="1"/>
            <a:r>
              <a:rPr lang="en-GB" sz="1800" dirty="0" smtClean="0"/>
              <a:t>Slightly degraded synoptic analyses (background error correlations too narrow)</a:t>
            </a:r>
            <a:endParaRPr lang="en-GB"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0643" y="792479"/>
            <a:ext cx="6017147" cy="5535224"/>
          </a:xfrm>
          <a:prstGeom prst="rect">
            <a:avLst/>
          </a:prstGeom>
        </p:spPr>
      </p:pic>
      <p:pic>
        <p:nvPicPr>
          <p:cNvPr id="5" name="Picture 4" descr="ERA-Clim-logo-2-brighter.png"/>
          <p:cNvPicPr>
            <a:picLocks noChangeAspect="1"/>
          </p:cNvPicPr>
          <p:nvPr/>
        </p:nvPicPr>
        <p:blipFill>
          <a:blip r:embed="rId3" cstate="print"/>
          <a:stretch>
            <a:fillRect/>
          </a:stretch>
        </p:blipFill>
        <p:spPr>
          <a:xfrm>
            <a:off x="7783432" y="118383"/>
            <a:ext cx="1152128" cy="590466"/>
          </a:xfrm>
          <a:prstGeom prst="rect">
            <a:avLst/>
          </a:prstGeom>
        </p:spPr>
      </p:pic>
    </p:spTree>
    <p:extLst>
      <p:ext uri="{BB962C8B-B14F-4D97-AF65-F5344CB8AC3E}">
        <p14:creationId xmlns:p14="http://schemas.microsoft.com/office/powerpoint/2010/main" val="328654653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NCEP Reanalyses</a:t>
            </a:r>
          </a:p>
        </p:txBody>
      </p:sp>
      <p:sp>
        <p:nvSpPr>
          <p:cNvPr id="72" name="Shape 72"/>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buNone/>
            </a:pPr>
            <a:r>
              <a:rPr lang="en" sz="2800" dirty="0"/>
              <a:t>Arun Kumar is the overall PI of a team effort of NCEP, ESRL &amp; CIRES, and </a:t>
            </a:r>
            <a:r>
              <a:rPr lang="en" sz="2800" dirty="0" smtClean="0"/>
              <a:t>NCDC</a:t>
            </a:r>
            <a:endParaRPr sz="2800" dirty="0"/>
          </a:p>
          <a:p>
            <a:pPr marL="457200" lvl="0" indent="0" algn="just" rtl="0">
              <a:lnSpc>
                <a:spcPct val="115000"/>
              </a:lnSpc>
              <a:spcBef>
                <a:spcPts val="0"/>
              </a:spcBef>
              <a:buNone/>
            </a:pPr>
            <a:r>
              <a:rPr lang="en" sz="1600" i="1" dirty="0" smtClean="0">
                <a:solidFill>
                  <a:srgbClr val="000000"/>
                </a:solidFill>
              </a:rPr>
              <a:t>Stream </a:t>
            </a:r>
            <a:r>
              <a:rPr lang="en" sz="1600" i="1" dirty="0">
                <a:solidFill>
                  <a:srgbClr val="000000"/>
                </a:solidFill>
              </a:rPr>
              <a:t>0: Boundary-forced</a:t>
            </a:r>
            <a:r>
              <a:rPr lang="en" sz="1600" dirty="0">
                <a:solidFill>
                  <a:srgbClr val="000000"/>
                </a:solidFill>
              </a:rPr>
              <a:t>, 1850-present “AMIP” simulation with large ensemble</a:t>
            </a:r>
          </a:p>
          <a:p>
            <a:pPr marL="457200" lvl="0" indent="0" algn="just" rtl="0">
              <a:lnSpc>
                <a:spcPct val="115000"/>
              </a:lnSpc>
              <a:spcBef>
                <a:spcPts val="0"/>
              </a:spcBef>
              <a:buNone/>
            </a:pPr>
            <a:r>
              <a:rPr lang="en" sz="1600" i="1" dirty="0">
                <a:solidFill>
                  <a:srgbClr val="000000"/>
                </a:solidFill>
              </a:rPr>
              <a:t>Stream  1: Historical</a:t>
            </a:r>
            <a:r>
              <a:rPr lang="en" sz="1600" dirty="0">
                <a:solidFill>
                  <a:srgbClr val="000000"/>
                </a:solidFill>
              </a:rPr>
              <a:t>, 1850-present using only surface data</a:t>
            </a:r>
          </a:p>
          <a:p>
            <a:pPr marL="457200" lvl="0" indent="0" algn="just" rtl="0">
              <a:lnSpc>
                <a:spcPct val="115000"/>
              </a:lnSpc>
              <a:spcBef>
                <a:spcPts val="0"/>
              </a:spcBef>
              <a:buNone/>
            </a:pPr>
            <a:r>
              <a:rPr lang="en" sz="1600" i="1" dirty="0">
                <a:solidFill>
                  <a:srgbClr val="000000"/>
                </a:solidFill>
              </a:rPr>
              <a:t>Stream 2: Modern</a:t>
            </a:r>
            <a:r>
              <a:rPr lang="en" sz="1600" dirty="0">
                <a:solidFill>
                  <a:srgbClr val="000000"/>
                </a:solidFill>
              </a:rPr>
              <a:t>, 1946-present using only surface and conventional upper air data</a:t>
            </a:r>
          </a:p>
          <a:p>
            <a:pPr marL="457200" lvl="0" indent="0" algn="just" rtl="0">
              <a:lnSpc>
                <a:spcPct val="115000"/>
              </a:lnSpc>
              <a:spcBef>
                <a:spcPts val="0"/>
              </a:spcBef>
              <a:buNone/>
            </a:pPr>
            <a:r>
              <a:rPr lang="en" sz="1600" i="1" dirty="0">
                <a:solidFill>
                  <a:srgbClr val="000000"/>
                </a:solidFill>
              </a:rPr>
              <a:t>Stream 3: Satellite</a:t>
            </a:r>
            <a:r>
              <a:rPr lang="en" sz="1600" dirty="0">
                <a:solidFill>
                  <a:srgbClr val="000000"/>
                </a:solidFill>
              </a:rPr>
              <a:t>, 1973-present using quality-controlled satellites, Global Positioning System Radio Occultation, and surface and conventional upper air data.</a:t>
            </a:r>
          </a:p>
          <a:p>
            <a:pPr lvl="0" algn="just">
              <a:lnSpc>
                <a:spcPct val="115000"/>
              </a:lnSpc>
              <a:spcBef>
                <a:spcPts val="0"/>
              </a:spcBef>
              <a:buNone/>
            </a:pPr>
            <a:r>
              <a:rPr lang="en-US" sz="2800" dirty="0" smtClean="0"/>
              <a:t>Hybrid </a:t>
            </a:r>
            <a:r>
              <a:rPr lang="en-US" sz="2800" dirty="0" err="1" smtClean="0"/>
              <a:t>EnKF</a:t>
            </a:r>
            <a:r>
              <a:rPr lang="en-US" sz="2800" dirty="0" smtClean="0"/>
              <a:t> data assimilation system is running; The present configuration is  T254/L64</a:t>
            </a:r>
          </a:p>
          <a:p>
            <a:pPr lvl="0" algn="just">
              <a:lnSpc>
                <a:spcPct val="115000"/>
              </a:lnSpc>
              <a:spcBef>
                <a:spcPts val="0"/>
              </a:spcBef>
              <a:buNone/>
            </a:pPr>
            <a:r>
              <a:rPr lang="en-US" sz="2800" dirty="0" smtClean="0"/>
              <a:t>Two Streams going; 1981 and 1998</a:t>
            </a:r>
          </a:p>
          <a:p>
            <a:pPr lvl="0" algn="just">
              <a:lnSpc>
                <a:spcPct val="115000"/>
              </a:lnSpc>
              <a:spcBef>
                <a:spcPts val="0"/>
              </a:spcBef>
              <a:buNone/>
            </a:pPr>
            <a:r>
              <a:rPr lang="en-US" sz="2800" dirty="0" smtClean="0"/>
              <a:t>Testing a coarse resolution 3DVAR for feasibility of replacing legacy NR1 and NR2</a:t>
            </a:r>
            <a:endParaRPr lang="en" sz="2800"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a:themeElements>
    <a:clrScheme name="Custom 218">
      <a:dk1>
        <a:srgbClr val="000000"/>
      </a:dk1>
      <a:lt1>
        <a:srgbClr val="FFFFFF"/>
      </a:lt1>
      <a:dk2>
        <a:srgbClr val="5B595A"/>
      </a:dk2>
      <a:lt2>
        <a:srgbClr val="CFD4D4"/>
      </a:lt2>
      <a:accent1>
        <a:srgbClr val="CC0202"/>
      </a:accent1>
      <a:accent2>
        <a:srgbClr val="228AFF"/>
      </a:accent2>
      <a:accent3>
        <a:srgbClr val="FBC82F"/>
      </a:accent3>
      <a:accent4>
        <a:srgbClr val="253E91"/>
      </a:accent4>
      <a:accent5>
        <a:srgbClr val="F68D0C"/>
      </a:accent5>
      <a:accent6>
        <a:srgbClr val="257E12"/>
      </a:accent6>
      <a:hlink>
        <a:srgbClr val="144C72"/>
      </a:hlink>
      <a:folHlink>
        <a:srgbClr val="8C9D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CMWF">
  <a:themeElements>
    <a:clrScheme name="">
      <a:dk1>
        <a:srgbClr val="000000"/>
      </a:dk1>
      <a:lt1>
        <a:srgbClr val="FFFFFF"/>
      </a:lt1>
      <a:dk2>
        <a:srgbClr val="00279F"/>
      </a:dk2>
      <a:lt2>
        <a:srgbClr val="919191"/>
      </a:lt2>
      <a:accent1>
        <a:srgbClr val="F95AB7"/>
      </a:accent1>
      <a:accent2>
        <a:srgbClr val="3365FB"/>
      </a:accent2>
      <a:accent3>
        <a:srgbClr val="FFFFFF"/>
      </a:accent3>
      <a:accent4>
        <a:srgbClr val="000000"/>
      </a:accent4>
      <a:accent5>
        <a:srgbClr val="FBB5D8"/>
      </a:accent5>
      <a:accent6>
        <a:srgbClr val="2D5BE3"/>
      </a:accent6>
      <a:hlink>
        <a:srgbClr val="919191"/>
      </a:hlink>
      <a:folHlink>
        <a:srgbClr val="51DC00"/>
      </a:folHlink>
    </a:clrScheme>
    <a:fontScheme name="Microsoft Office 98">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0800"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1"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50800"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1" i="0" u="none" strike="noStrike" cap="none" normalizeH="0" baseline="0">
            <a:ln>
              <a:noFill/>
            </a:ln>
            <a:solidFill>
              <a:schemeClr val="tx1"/>
            </a:solidFill>
            <a:effectLst/>
            <a:latin typeface="Arial" charset="0"/>
          </a:defRPr>
        </a:defPPr>
      </a:lstStyle>
    </a:lnDef>
  </a:objectDefaults>
  <a:extraClrSchemeLst>
    <a:extraClrScheme>
      <a:clrScheme name="Microsoft Office 9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crosoft Office 9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crosoft Office 9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crosoft Office 9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crosoft Office 9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crosoft Office 9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crosoft Office 9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5420</TotalTime>
  <Words>1631</Words>
  <Application>Microsoft Macintosh PowerPoint</Application>
  <PresentationFormat>On-screen Show (4:3)</PresentationFormat>
  <Paragraphs>204</Paragraphs>
  <Slides>20</Slides>
  <Notes>10</Notes>
  <HiddenSlides>2</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
      <vt:lpstr>ECMWF</vt:lpstr>
      <vt:lpstr>Default Design</vt:lpstr>
      <vt:lpstr>Reanalyses</vt:lpstr>
      <vt:lpstr>Overview</vt:lpstr>
      <vt:lpstr>JRA-55 Reanalysis system</vt:lpstr>
      <vt:lpstr>Observational Data available for JRA-55</vt:lpstr>
      <vt:lpstr>JRA-55 Summary</vt:lpstr>
      <vt:lpstr>ERA-20C family of reanalyses</vt:lpstr>
      <vt:lpstr>Low frequency variability: temperature anomalies</vt:lpstr>
      <vt:lpstr>Differences between the two ERA-20C assimilation runs</vt:lpstr>
      <vt:lpstr>NCEP Reanalyses</vt:lpstr>
      <vt:lpstr>MERRA: Beginning of The End</vt:lpstr>
      <vt:lpstr>MERRA2 Evolution</vt:lpstr>
      <vt:lpstr>Sweeper (2°) Experiment</vt:lpstr>
      <vt:lpstr>MERRA2 – New Data in the Modern Climate Record From 1979 – Present </vt:lpstr>
      <vt:lpstr>NOAA Climate Reanalysis Task Force</vt:lpstr>
      <vt:lpstr>Climate Reanalysis Task Force</vt:lpstr>
      <vt:lpstr>Now: Advancing Reanalysis -  reanalyses.org</vt:lpstr>
      <vt:lpstr>Intercomparison of Reanalyses</vt:lpstr>
      <vt:lpstr>Community Needs: From Obs4MIPS Workshop</vt:lpstr>
      <vt:lpstr>Meetings</vt:lpstr>
      <vt:lpstr>Reporting on Reanalyses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Reanalyses</dc:title>
  <cp:lastModifiedBy>Michael Bosilovich</cp:lastModifiedBy>
  <cp:revision>40</cp:revision>
  <dcterms:modified xsi:type="dcterms:W3CDTF">2014-05-06T10:12:09Z</dcterms:modified>
</cp:coreProperties>
</file>