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1"/>
  </p:notesMasterIdLst>
  <p:sldIdLst>
    <p:sldId id="259" r:id="rId2"/>
    <p:sldId id="296" r:id="rId3"/>
    <p:sldId id="261" r:id="rId4"/>
    <p:sldId id="286" r:id="rId5"/>
    <p:sldId id="295" r:id="rId6"/>
    <p:sldId id="289" r:id="rId7"/>
    <p:sldId id="297" r:id="rId8"/>
    <p:sldId id="300" r:id="rId9"/>
    <p:sldId id="299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9999"/>
    <a:srgbClr val="CC6600"/>
    <a:srgbClr val="FFCCFF"/>
    <a:srgbClr val="FFCC99"/>
    <a:srgbClr val="FF6600"/>
    <a:srgbClr val="FF99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8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717" cy="48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775" y="0"/>
            <a:ext cx="3170717" cy="48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79" y="4560302"/>
            <a:ext cx="5852843" cy="432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068"/>
            <a:ext cx="3170717" cy="48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775" y="9119068"/>
            <a:ext cx="3170717" cy="48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EBF14FE6-8EF5-445D-A757-6C6B400C2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DABB8C-C9A7-46F7-BEB6-25FF0B529FB6}" type="slidenum">
              <a:rPr lang="en-US"/>
              <a:pPr/>
              <a:t>4</a:t>
            </a:fld>
            <a:endParaRPr lang="en-US"/>
          </a:p>
        </p:txBody>
      </p:sp>
      <p:sp>
        <p:nvSpPr>
          <p:cNvPr id="225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7450" y="661988"/>
            <a:ext cx="4956175" cy="3716337"/>
          </a:xfrm>
          <a:ln/>
        </p:spPr>
      </p:sp>
      <p:sp>
        <p:nvSpPr>
          <p:cNvPr id="22532" name="Notes Placeholder 2"/>
          <p:cNvSpPr>
            <a:spLocks noGrp="1"/>
          </p:cNvSpPr>
          <p:nvPr>
            <p:ph type="body" idx="1"/>
          </p:nvPr>
        </p:nvSpPr>
        <p:spPr>
          <a:xfrm>
            <a:off x="989142" y="4575656"/>
            <a:ext cx="5336918" cy="4483528"/>
          </a:xfrm>
          <a:noFill/>
          <a:ln/>
        </p:spPr>
        <p:txBody>
          <a:bodyPr lIns="64380" tIns="32190" rIns="64380" bIns="32190"/>
          <a:lstStyle/>
          <a:p>
            <a:pPr defTabSz="525463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45EF8F-BE1A-4F38-8CE7-BC6B0A53D477}" type="slidenum">
              <a:rPr lang="en-US"/>
              <a:pPr/>
              <a:t>9</a:t>
            </a:fld>
            <a:endParaRPr lang="en-US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CH" smtClean="0"/>
              <a:t>Highly ocean biased! </a:t>
            </a: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Very difficult to get these number for scientists</a:t>
            </a:r>
          </a:p>
          <a:p>
            <a:pPr eaLnBrk="1" hangingPunct="1">
              <a:buFontTx/>
              <a:buChar char="-"/>
            </a:pPr>
            <a:r>
              <a:rPr lang="en-US" smtClean="0">
                <a:ea typeface="ＭＳ Ｐゴシック" pitchFamily="34" charset="-128"/>
              </a:rPr>
              <a:t>Most gave us the TOGA-COARE accuracy requirement of 10 Wm^-2 per year </a:t>
            </a:r>
          </a:p>
          <a:p>
            <a:pPr eaLnBrk="1" hangingPunct="1">
              <a:buFontTx/>
              <a:buChar char="-"/>
            </a:pPr>
            <a:r>
              <a:rPr lang="en-US" smtClean="0">
                <a:ea typeface="ＭＳ Ｐゴシック" pitchFamily="34" charset="-128"/>
              </a:rPr>
              <a:t> Sid Levitus was an exception with the published value for climate change</a:t>
            </a:r>
          </a:p>
          <a:p>
            <a:pPr eaLnBrk="1" hangingPunct="1">
              <a:buFontTx/>
              <a:buChar char="-"/>
            </a:pPr>
            <a:r>
              <a:rPr lang="en-US" smtClean="0">
                <a:ea typeface="ＭＳ Ｐゴシック" pitchFamily="34" charset="-128"/>
              </a:rPr>
              <a:t>the 10 Wm^-2 in each month is close to Sid’s requirements if almost all the error is random</a:t>
            </a:r>
          </a:p>
          <a:p>
            <a:pPr eaLnBrk="1" hangingPunct="1">
              <a:buFontTx/>
              <a:buChar char="-"/>
            </a:pPr>
            <a:r>
              <a:rPr lang="en-US" smtClean="0">
                <a:ea typeface="ＭＳ Ｐゴシック" pitchFamily="34" charset="-128"/>
              </a:rPr>
              <a:t>That would give us an OK estimate of the mean change, but not the trend: the choice of application matters</a:t>
            </a:r>
          </a:p>
          <a:p>
            <a:pPr eaLnBrk="1" hangingPunct="1">
              <a:buFontTx/>
              <a:buChar char="-"/>
            </a:pPr>
            <a:r>
              <a:rPr lang="en-US" smtClean="0">
                <a:ea typeface="ＭＳ Ｐゴシック" pitchFamily="34" charset="-128"/>
              </a:rPr>
              <a:t>Given these requirements we are working to determine if the observing system as a whole, rather than the individual components can meet these requirements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8320B5-C00E-4A2E-8ECA-E83903F938FB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-Q0 is the energy budget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-These flux errors assume mean values averaged across the full equatorial Pacific.   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   -It should be noted that because of non-linearities (e.g. Clasius-Clapeyron), sensitivities to errors may be larger in the western Pacific than in the eastern Pacific. 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-The total measurement errors assume that these errors are independent and do not include errors associated with the bulk algorithm. 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-Variables listed in bold font are flux variables; others are flux parameters.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-Uncertainty estimates assume hourly observations averaged over a year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- Currently, the uncertainty in RH is too large to achieve the desired accuracy in the energy budget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3264B8-1C06-4089-BD0A-33B45AB9A534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An equivalent neutral wind speed can be measured from satellite, with about half the uncertainty indicated for a TAO buoy</a:t>
            </a:r>
          </a:p>
          <a:p>
            <a:pPr eaLnBrk="1" hangingPunct="1">
              <a:buFontTx/>
              <a:buChar char="-"/>
            </a:pPr>
            <a:r>
              <a:rPr lang="en-US" smtClean="0">
                <a:ea typeface="ＭＳ Ｐゴシック" pitchFamily="34" charset="-128"/>
              </a:rPr>
              <a:t>Accounts for stability dependence and air density</a:t>
            </a:r>
          </a:p>
          <a:p>
            <a:pPr eaLnBrk="1" hangingPunct="1">
              <a:buFontTx/>
              <a:buChar char="-"/>
            </a:pPr>
            <a:r>
              <a:rPr lang="en-US" smtClean="0">
                <a:ea typeface="ＭＳ Ｐゴシック" pitchFamily="34" charset="-128"/>
              </a:rPr>
              <a:t>Might account for variability due to sea state – investigations are on going</a:t>
            </a:r>
          </a:p>
          <a:p>
            <a:pPr eaLnBrk="1" hangingPunct="1">
              <a:buFontTx/>
              <a:buChar char="-"/>
            </a:pPr>
            <a:r>
              <a:rPr lang="en-US" smtClean="0">
                <a:ea typeface="ＭＳ Ｐゴシック" pitchFamily="34" charset="-128"/>
              </a:rPr>
              <a:t>If so, it will remove sea state related biases in sensible and latent heat fluxes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0C000-8E60-4B78-8270-7093410FDEB6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Bulk variables measured from space need to include TA and QA for non-stress fluxes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Ta and Qa from Jackson and Wick are tuned to ICOADS and validated against research vessel observations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6C5AC0-04A1-49DD-BC39-0E6FD28D95D0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752430-16C1-4D20-A6F5-5C92766D4B7E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4975" y="0"/>
            <a:ext cx="2143125" cy="659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425" y="0"/>
            <a:ext cx="6280150" cy="659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425" y="1568450"/>
            <a:ext cx="414337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68450"/>
            <a:ext cx="414337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568450"/>
            <a:ext cx="8439150" cy="502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3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3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3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3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GB" sz="1200" b="0" smtClean="0">
                <a:solidFill>
                  <a:srgbClr val="99CCFF"/>
                </a:solidFill>
                <a:cs typeface="+mn-cs"/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endParaRPr lang="en-GB" sz="1400" b="0" smtClean="0">
              <a:cs typeface="+mn-cs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92388" y="0"/>
            <a:ext cx="6335712" cy="1152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44450" rIns="0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grpSp>
        <p:nvGrpSpPr>
          <p:cNvPr id="1029" name="Group 10"/>
          <p:cNvGrpSpPr>
            <a:grpSpLocks noChangeAspect="1"/>
          </p:cNvGrpSpPr>
          <p:nvPr userDrawn="1"/>
        </p:nvGrpSpPr>
        <p:grpSpPr bwMode="auto">
          <a:xfrm>
            <a:off x="120650" y="6103938"/>
            <a:ext cx="1241425" cy="647700"/>
            <a:chOff x="144000" y="107948"/>
            <a:chExt cx="1972897" cy="1028574"/>
          </a:xfrm>
        </p:grpSpPr>
        <p:pic>
          <p:nvPicPr>
            <p:cNvPr id="1036" name="Picture 8" descr="GCOS_new_logo.PNG"/>
            <p:cNvPicPr>
              <a:picLocks noChangeAspect="1"/>
            </p:cNvPicPr>
            <p:nvPr userDrawn="1"/>
          </p:nvPicPr>
          <p:blipFill>
            <a:blip r:embed="rId13" cstate="print"/>
            <a:srcRect l="25780" t="3175" r="17033" b="25409"/>
            <a:stretch>
              <a:fillRect/>
            </a:stretch>
          </p:blipFill>
          <p:spPr bwMode="auto">
            <a:xfrm>
              <a:off x="1043608" y="332656"/>
              <a:ext cx="1073289" cy="388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9" descr="GCOS_new_logo.PNG"/>
            <p:cNvPicPr>
              <a:picLocks noChangeAspect="1"/>
            </p:cNvPicPr>
            <p:nvPr userDrawn="1"/>
          </p:nvPicPr>
          <p:blipFill>
            <a:blip r:embed="rId13" cstate="print"/>
            <a:srcRect l="26517" t="79402" b="1588"/>
            <a:stretch>
              <a:fillRect/>
            </a:stretch>
          </p:blipFill>
          <p:spPr bwMode="auto">
            <a:xfrm>
              <a:off x="144000" y="990000"/>
              <a:ext cx="1953772" cy="146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8" name="Picture 8" descr="GCOS_new_logo.PNG"/>
            <p:cNvPicPr>
              <a:picLocks noChangeAspect="1"/>
            </p:cNvPicPr>
            <p:nvPr userDrawn="1"/>
          </p:nvPicPr>
          <p:blipFill>
            <a:blip r:embed="rId13" cstate="print"/>
            <a:srcRect r="77800" b="23820"/>
            <a:stretch>
              <a:fillRect/>
            </a:stretch>
          </p:blipFill>
          <p:spPr bwMode="auto">
            <a:xfrm>
              <a:off x="144462" y="107948"/>
              <a:ext cx="885383" cy="880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5" name="Line 9"/>
          <p:cNvSpPr>
            <a:spLocks noChangeShapeType="1"/>
          </p:cNvSpPr>
          <p:nvPr userDrawn="1"/>
        </p:nvSpPr>
        <p:spPr bwMode="auto">
          <a:xfrm>
            <a:off x="215900" y="792163"/>
            <a:ext cx="8712200" cy="0"/>
          </a:xfrm>
          <a:prstGeom prst="line">
            <a:avLst/>
          </a:prstGeom>
          <a:noFill/>
          <a:ln w="38100">
            <a:solidFill>
              <a:srgbClr val="78A7DA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31" name="Group 6"/>
          <p:cNvGrpSpPr>
            <a:grpSpLocks noChangeAspect="1"/>
          </p:cNvGrpSpPr>
          <p:nvPr userDrawn="1"/>
        </p:nvGrpSpPr>
        <p:grpSpPr bwMode="auto">
          <a:xfrm>
            <a:off x="5861050" y="6138863"/>
            <a:ext cx="3154363" cy="457200"/>
            <a:chOff x="3921" y="4012"/>
            <a:chExt cx="1791" cy="260"/>
          </a:xfrm>
        </p:grpSpPr>
        <p:pic>
          <p:nvPicPr>
            <p:cNvPr id="1032" name="Picture 7" descr="ICSUlogo4c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25" y="4014"/>
              <a:ext cx="687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8" descr="IOC_UNESCO_color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90" y="4014"/>
              <a:ext cx="451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9" descr="UNEP279E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37" y="4020"/>
              <a:ext cx="199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" name="Picture 10" descr="WMO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1" y="4012"/>
              <a:ext cx="20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r" defTabSz="7620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0A0"/>
          </a:solidFill>
          <a:latin typeface="+mj-lt"/>
          <a:ea typeface="+mj-ea"/>
          <a:cs typeface="+mj-cs"/>
        </a:defRPr>
      </a:lvl1pPr>
      <a:lvl2pPr algn="r" defTabSz="7620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0A0"/>
          </a:solidFill>
          <a:latin typeface="Arial" charset="0"/>
          <a:cs typeface="Arial" charset="0"/>
        </a:defRPr>
      </a:lvl2pPr>
      <a:lvl3pPr algn="r" defTabSz="7620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0A0"/>
          </a:solidFill>
          <a:latin typeface="Arial" charset="0"/>
          <a:cs typeface="Arial" charset="0"/>
        </a:defRPr>
      </a:lvl3pPr>
      <a:lvl4pPr algn="r" defTabSz="7620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0A0"/>
          </a:solidFill>
          <a:latin typeface="Arial" charset="0"/>
          <a:cs typeface="Arial" charset="0"/>
        </a:defRPr>
      </a:lvl4pPr>
      <a:lvl5pPr algn="r" defTabSz="7620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0A0"/>
          </a:solidFill>
          <a:latin typeface="Arial" charset="0"/>
          <a:cs typeface="Arial" charset="0"/>
        </a:defRPr>
      </a:lvl5pPr>
      <a:lvl6pPr marL="457200" algn="r" defTabSz="762000" rtl="0" fontAlgn="base">
        <a:spcBef>
          <a:spcPct val="0"/>
        </a:spcBef>
        <a:spcAft>
          <a:spcPct val="0"/>
        </a:spcAft>
        <a:defRPr sz="2600" b="1">
          <a:solidFill>
            <a:srgbClr val="0050A0"/>
          </a:solidFill>
          <a:latin typeface="Arial" charset="0"/>
          <a:cs typeface="Arial" charset="0"/>
        </a:defRPr>
      </a:lvl6pPr>
      <a:lvl7pPr marL="914400" algn="r" defTabSz="762000" rtl="0" fontAlgn="base">
        <a:spcBef>
          <a:spcPct val="0"/>
        </a:spcBef>
        <a:spcAft>
          <a:spcPct val="0"/>
        </a:spcAft>
        <a:defRPr sz="2600" b="1">
          <a:solidFill>
            <a:srgbClr val="0050A0"/>
          </a:solidFill>
          <a:latin typeface="Arial" charset="0"/>
          <a:cs typeface="Arial" charset="0"/>
        </a:defRPr>
      </a:lvl7pPr>
      <a:lvl8pPr marL="1371600" algn="r" defTabSz="762000" rtl="0" fontAlgn="base">
        <a:spcBef>
          <a:spcPct val="0"/>
        </a:spcBef>
        <a:spcAft>
          <a:spcPct val="0"/>
        </a:spcAft>
        <a:defRPr sz="2600" b="1">
          <a:solidFill>
            <a:srgbClr val="0050A0"/>
          </a:solidFill>
          <a:latin typeface="Arial" charset="0"/>
          <a:cs typeface="Arial" charset="0"/>
        </a:defRPr>
      </a:lvl8pPr>
      <a:lvl9pPr marL="1828800" algn="r" defTabSz="762000" rtl="0" fontAlgn="base">
        <a:spcBef>
          <a:spcPct val="0"/>
        </a:spcBef>
        <a:spcAft>
          <a:spcPct val="0"/>
        </a:spcAft>
        <a:defRPr sz="2600" b="1">
          <a:solidFill>
            <a:srgbClr val="0050A0"/>
          </a:solidFill>
          <a:latin typeface="Arial" charset="0"/>
          <a:cs typeface="Arial" charset="0"/>
        </a:defRPr>
      </a:lvl9pPr>
    </p:titleStyle>
    <p:bodyStyle>
      <a:lvl1pPr marL="290513" indent="-290513" algn="l" defTabSz="762000" rtl="0" eaLnBrk="0" fontAlgn="base" hangingPunct="0">
        <a:lnSpc>
          <a:spcPts val="3000"/>
        </a:lnSpc>
        <a:spcBef>
          <a:spcPct val="0"/>
        </a:spcBef>
        <a:spcAft>
          <a:spcPts val="100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66763" indent="-285750" algn="l" defTabSz="762000" rtl="0" eaLnBrk="0" fontAlgn="base" hangingPunct="0">
        <a:lnSpc>
          <a:spcPts val="3000"/>
        </a:lnSpc>
        <a:spcBef>
          <a:spcPct val="0"/>
        </a:spcBef>
        <a:spcAft>
          <a:spcPts val="1000"/>
        </a:spcAft>
        <a:buClr>
          <a:schemeClr val="tx1"/>
        </a:buClr>
        <a:buFont typeface="Arial Unicode MS" pitchFamily="34" charset="-128"/>
        <a:buChar char="‑"/>
        <a:defRPr sz="2200">
          <a:solidFill>
            <a:schemeClr val="tx1"/>
          </a:solidFill>
          <a:latin typeface="+mn-lt"/>
          <a:cs typeface="+mn-cs"/>
        </a:defRPr>
      </a:lvl2pPr>
      <a:lvl3pPr marL="1300163" indent="-342900" algn="l" defTabSz="762000" rtl="0" eaLnBrk="0" fontAlgn="base" hangingPunct="0">
        <a:lnSpc>
          <a:spcPts val="2600"/>
        </a:lnSpc>
        <a:spcBef>
          <a:spcPct val="0"/>
        </a:spcBef>
        <a:spcAft>
          <a:spcPts val="800"/>
        </a:spcAft>
        <a:buClr>
          <a:schemeClr val="tx1"/>
        </a:buClr>
        <a:buFont typeface="Arial" charset="0"/>
        <a:buChar char="-"/>
        <a:defRPr sz="2200">
          <a:solidFill>
            <a:schemeClr val="tx1"/>
          </a:solidFill>
          <a:latin typeface="+mn-lt"/>
          <a:cs typeface="+mn-cs"/>
        </a:defRPr>
      </a:lvl3pPr>
      <a:lvl4pPr marL="1719263" indent="-228600" algn="l" defTabSz="762000" rtl="0" eaLnBrk="0" fontAlgn="base" hangingPunct="0">
        <a:lnSpc>
          <a:spcPts val="2600"/>
        </a:lnSpc>
        <a:spcBef>
          <a:spcPct val="0"/>
        </a:spcBef>
        <a:spcAft>
          <a:spcPts val="800"/>
        </a:spcAft>
        <a:buClr>
          <a:schemeClr val="tx1"/>
        </a:buClr>
        <a:buFont typeface="Arial" charset="0"/>
        <a:buChar char="-"/>
        <a:defRPr sz="2200" b="1">
          <a:solidFill>
            <a:schemeClr val="tx1"/>
          </a:solidFill>
          <a:latin typeface="+mn-lt"/>
          <a:cs typeface="+mn-cs"/>
        </a:defRPr>
      </a:lvl4pPr>
      <a:lvl5pPr marL="2138363" indent="-228600" algn="l" defTabSz="762000" rtl="0" eaLnBrk="0" fontAlgn="base" hangingPunct="0">
        <a:lnSpc>
          <a:spcPts val="2600"/>
        </a:lnSpc>
        <a:spcBef>
          <a:spcPct val="0"/>
        </a:spcBef>
        <a:spcAft>
          <a:spcPts val="800"/>
        </a:spcAft>
        <a:buClr>
          <a:schemeClr val="tx1"/>
        </a:buClr>
        <a:buFont typeface="Arial" charset="0"/>
        <a:buChar char="-"/>
        <a:defRPr sz="2200" b="1">
          <a:solidFill>
            <a:schemeClr val="tx1"/>
          </a:solidFill>
          <a:latin typeface="+mn-lt"/>
          <a:cs typeface="+mn-cs"/>
        </a:defRPr>
      </a:lvl5pPr>
      <a:lvl6pPr marL="2595563" indent="-228600" algn="l" defTabSz="762000" rtl="0" fontAlgn="base">
        <a:lnSpc>
          <a:spcPts val="2600"/>
        </a:lnSpc>
        <a:spcBef>
          <a:spcPct val="0"/>
        </a:spcBef>
        <a:spcAft>
          <a:spcPts val="800"/>
        </a:spcAft>
        <a:buClr>
          <a:schemeClr val="tx1"/>
        </a:buClr>
        <a:buFont typeface="Arial" charset="0"/>
        <a:buChar char="-"/>
        <a:defRPr sz="2200" b="1">
          <a:solidFill>
            <a:schemeClr val="tx1"/>
          </a:solidFill>
          <a:latin typeface="+mn-lt"/>
          <a:cs typeface="+mn-cs"/>
        </a:defRPr>
      </a:lvl6pPr>
      <a:lvl7pPr marL="3052763" indent="-228600" algn="l" defTabSz="762000" rtl="0" fontAlgn="base">
        <a:lnSpc>
          <a:spcPts val="2600"/>
        </a:lnSpc>
        <a:spcBef>
          <a:spcPct val="0"/>
        </a:spcBef>
        <a:spcAft>
          <a:spcPts val="800"/>
        </a:spcAft>
        <a:buClr>
          <a:schemeClr val="tx1"/>
        </a:buClr>
        <a:buFont typeface="Arial" charset="0"/>
        <a:buChar char="-"/>
        <a:defRPr sz="2200" b="1">
          <a:solidFill>
            <a:schemeClr val="tx1"/>
          </a:solidFill>
          <a:latin typeface="+mn-lt"/>
          <a:cs typeface="+mn-cs"/>
        </a:defRPr>
      </a:lvl7pPr>
      <a:lvl8pPr marL="3509963" indent="-228600" algn="l" defTabSz="762000" rtl="0" fontAlgn="base">
        <a:lnSpc>
          <a:spcPts val="2600"/>
        </a:lnSpc>
        <a:spcBef>
          <a:spcPct val="0"/>
        </a:spcBef>
        <a:spcAft>
          <a:spcPts val="800"/>
        </a:spcAft>
        <a:buClr>
          <a:schemeClr val="tx1"/>
        </a:buClr>
        <a:buFont typeface="Arial" charset="0"/>
        <a:buChar char="-"/>
        <a:defRPr sz="2200" b="1">
          <a:solidFill>
            <a:schemeClr val="tx1"/>
          </a:solidFill>
          <a:latin typeface="+mn-lt"/>
          <a:cs typeface="+mn-cs"/>
        </a:defRPr>
      </a:lvl8pPr>
      <a:lvl9pPr marL="3967163" indent="-228600" algn="l" defTabSz="762000" rtl="0" fontAlgn="base">
        <a:lnSpc>
          <a:spcPts val="2600"/>
        </a:lnSpc>
        <a:spcBef>
          <a:spcPct val="0"/>
        </a:spcBef>
        <a:spcAft>
          <a:spcPts val="800"/>
        </a:spcAft>
        <a:buClr>
          <a:schemeClr val="tx1"/>
        </a:buClr>
        <a:buFont typeface="Arial" charset="0"/>
        <a:buChar char="-"/>
        <a:defRPr sz="22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457450" y="566738"/>
            <a:ext cx="6557963" cy="339725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 lIns="90487" tIns="44450" rIns="90487" bIns="44450"/>
          <a:lstStyle/>
          <a:p>
            <a:pPr marL="174625" indent="-174625" defTabSz="762000" eaLnBrk="0" hangingPunct="0">
              <a:spcBef>
                <a:spcPct val="230000"/>
              </a:spcBef>
              <a:buClr>
                <a:schemeClr val="tx1"/>
              </a:buClr>
            </a:pPr>
            <a:endParaRPr lang="en-US" sz="1600" b="0"/>
          </a:p>
        </p:txBody>
      </p:sp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0" y="5616575"/>
            <a:ext cx="2238375" cy="1241425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 lIns="90487" tIns="44450" rIns="90487" bIns="44450"/>
          <a:lstStyle/>
          <a:p>
            <a:pPr marL="174625" indent="-174625" defTabSz="762000" eaLnBrk="0" hangingPunct="0">
              <a:spcBef>
                <a:spcPct val="230000"/>
              </a:spcBef>
              <a:buClr>
                <a:schemeClr val="tx1"/>
              </a:buClr>
            </a:pPr>
            <a:endParaRPr lang="en-US" sz="1600" b="0"/>
          </a:p>
        </p:txBody>
      </p:sp>
      <p:sp>
        <p:nvSpPr>
          <p:cNvPr id="2052" name="Text Box 13"/>
          <p:cNvSpPr txBox="1">
            <a:spLocks noChangeArrowheads="1"/>
          </p:cNvSpPr>
          <p:nvPr/>
        </p:nvSpPr>
        <p:spPr bwMode="auto">
          <a:xfrm>
            <a:off x="2743200" y="3652838"/>
            <a:ext cx="37465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174625" indent="-174625" algn="ctr" defTabSz="762000" eaLnBrk="0" hangingPunct="0">
              <a:spcBef>
                <a:spcPct val="10000"/>
              </a:spcBef>
              <a:buClr>
                <a:schemeClr val="tx1"/>
              </a:buClr>
            </a:pPr>
            <a:endParaRPr lang="de-DE" sz="2400">
              <a:solidFill>
                <a:srgbClr val="003366"/>
              </a:solidFill>
            </a:endParaRPr>
          </a:p>
          <a:p>
            <a:pPr marL="174625" indent="-174625" algn="ctr" defTabSz="762000" eaLnBrk="0" hangingPunct="0">
              <a:spcBef>
                <a:spcPct val="10000"/>
              </a:spcBef>
              <a:buClr>
                <a:schemeClr val="tx1"/>
              </a:buClr>
            </a:pPr>
            <a:endParaRPr lang="de-DE" sz="2400">
              <a:solidFill>
                <a:srgbClr val="003366"/>
              </a:solidFill>
            </a:endParaRPr>
          </a:p>
          <a:p>
            <a:pPr marL="174625" indent="-174625" algn="ctr" defTabSz="762000" eaLnBrk="0" hangingPunct="0">
              <a:spcBef>
                <a:spcPct val="10000"/>
              </a:spcBef>
              <a:buClr>
                <a:schemeClr val="tx1"/>
              </a:buClr>
            </a:pPr>
            <a:endParaRPr lang="de-DE" sz="2400">
              <a:solidFill>
                <a:srgbClr val="003366"/>
              </a:solidFill>
            </a:endParaRPr>
          </a:p>
          <a:p>
            <a:pPr marL="174625" indent="-174625" algn="ctr" defTabSz="762000" eaLnBrk="0" hangingPunct="0">
              <a:spcBef>
                <a:spcPct val="10000"/>
              </a:spcBef>
              <a:buClr>
                <a:schemeClr val="tx1"/>
              </a:buClr>
            </a:pPr>
            <a:r>
              <a:rPr lang="de-DE">
                <a:solidFill>
                  <a:srgbClr val="003366"/>
                </a:solidFill>
              </a:rPr>
              <a:t> </a:t>
            </a:r>
            <a:r>
              <a:rPr lang="en-US">
                <a:ea typeface="ＭＳ Ｐゴシック" pitchFamily="34" charset="-128"/>
              </a:rPr>
              <a:t>Mark Bourassa, OOPC Co-Chair</a:t>
            </a:r>
          </a:p>
          <a:p>
            <a:pPr marL="174625" indent="-174625" algn="ctr" defTabSz="762000" eaLnBrk="0" hangingPunct="0">
              <a:spcBef>
                <a:spcPct val="10000"/>
              </a:spcBef>
              <a:buClr>
                <a:schemeClr val="tx1"/>
              </a:buClr>
            </a:pPr>
            <a:r>
              <a:rPr lang="de-DE">
                <a:solidFill>
                  <a:srgbClr val="003366"/>
                </a:solidFill>
              </a:rPr>
              <a:t>Katy Hill, GCOS Secretariat</a:t>
            </a:r>
          </a:p>
          <a:p>
            <a:pPr marL="174625" indent="-174625" algn="ctr" defTabSz="762000" eaLnBrk="0" hangingPunct="0">
              <a:spcBef>
                <a:spcPct val="10000"/>
              </a:spcBef>
              <a:buClr>
                <a:schemeClr val="tx1"/>
              </a:buClr>
            </a:pPr>
            <a:endParaRPr lang="de-DE">
              <a:solidFill>
                <a:srgbClr val="003366"/>
              </a:solidFill>
            </a:endParaRPr>
          </a:p>
        </p:txBody>
      </p:sp>
      <p:sp>
        <p:nvSpPr>
          <p:cNvPr id="2053" name="Text Box 13"/>
          <p:cNvSpPr txBox="1">
            <a:spLocks noChangeArrowheads="1"/>
          </p:cNvSpPr>
          <p:nvPr/>
        </p:nvSpPr>
        <p:spPr bwMode="auto">
          <a:xfrm>
            <a:off x="1958975" y="2057400"/>
            <a:ext cx="533717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174625" indent="-174625" algn="ctr" defTabSz="762000" eaLnBrk="0" hangingPunct="0">
              <a:spcBef>
                <a:spcPct val="10000"/>
              </a:spcBef>
              <a:buClr>
                <a:schemeClr val="tx1"/>
              </a:buClr>
            </a:pPr>
            <a:r>
              <a:rPr lang="de-DE" sz="3600">
                <a:solidFill>
                  <a:srgbClr val="003366"/>
                </a:solidFill>
              </a:rPr>
              <a:t>GCOS Status and Plans</a:t>
            </a:r>
          </a:p>
          <a:p>
            <a:pPr marL="174625" indent="-174625" algn="ctr" defTabSz="762000" eaLnBrk="0" hangingPunct="0">
              <a:spcBef>
                <a:spcPct val="10000"/>
              </a:spcBef>
              <a:buClr>
                <a:schemeClr val="tx1"/>
              </a:buClr>
            </a:pPr>
            <a:endParaRPr lang="de-DE" sz="2400">
              <a:solidFill>
                <a:srgbClr val="003366"/>
              </a:solidFill>
            </a:endParaRPr>
          </a:p>
          <a:p>
            <a:pPr marL="174625" indent="-174625" algn="ctr" defTabSz="762000" eaLnBrk="0" hangingPunct="0">
              <a:spcBef>
                <a:spcPct val="10000"/>
              </a:spcBef>
              <a:buClr>
                <a:schemeClr val="tx1"/>
              </a:buClr>
            </a:pPr>
            <a:endParaRPr lang="de-DE" sz="2400">
              <a:solidFill>
                <a:srgbClr val="003366"/>
              </a:solidFill>
            </a:endParaRPr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15900" y="1196975"/>
            <a:ext cx="8712200" cy="0"/>
          </a:xfrm>
          <a:prstGeom prst="line">
            <a:avLst/>
          </a:prstGeom>
          <a:noFill/>
          <a:ln w="57150">
            <a:solidFill>
              <a:srgbClr val="78A7D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55" name="Group 10"/>
          <p:cNvGrpSpPr>
            <a:grpSpLocks/>
          </p:cNvGrpSpPr>
          <p:nvPr/>
        </p:nvGrpSpPr>
        <p:grpSpPr bwMode="auto">
          <a:xfrm>
            <a:off x="215900" y="107950"/>
            <a:ext cx="1971675" cy="1028700"/>
            <a:chOff x="144000" y="107948"/>
            <a:chExt cx="1972897" cy="1028574"/>
          </a:xfrm>
        </p:grpSpPr>
        <p:pic>
          <p:nvPicPr>
            <p:cNvPr id="2062" name="Picture 8" descr="GCOS_new_logo.PNG"/>
            <p:cNvPicPr>
              <a:picLocks noChangeAspect="1"/>
            </p:cNvPicPr>
            <p:nvPr/>
          </p:nvPicPr>
          <p:blipFill>
            <a:blip r:embed="rId2" cstate="print"/>
            <a:srcRect l="25780" t="3175" r="17033" b="25409"/>
            <a:stretch>
              <a:fillRect/>
            </a:stretch>
          </p:blipFill>
          <p:spPr bwMode="auto">
            <a:xfrm>
              <a:off x="1043608" y="332656"/>
              <a:ext cx="1073289" cy="388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3" name="Picture 9" descr="GCOS_new_logo.PNG"/>
            <p:cNvPicPr>
              <a:picLocks noChangeAspect="1"/>
            </p:cNvPicPr>
            <p:nvPr/>
          </p:nvPicPr>
          <p:blipFill>
            <a:blip r:embed="rId2" cstate="print"/>
            <a:srcRect l="26517" t="79402" b="1588"/>
            <a:stretch>
              <a:fillRect/>
            </a:stretch>
          </p:blipFill>
          <p:spPr bwMode="auto">
            <a:xfrm>
              <a:off x="144000" y="990000"/>
              <a:ext cx="1953772" cy="146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4" name="Picture 8" descr="GCOS_new_logo.PNG"/>
            <p:cNvPicPr>
              <a:picLocks noChangeAspect="1"/>
            </p:cNvPicPr>
            <p:nvPr/>
          </p:nvPicPr>
          <p:blipFill>
            <a:blip r:embed="rId2" cstate="print"/>
            <a:srcRect r="77800" b="23820"/>
            <a:stretch>
              <a:fillRect/>
            </a:stretch>
          </p:blipFill>
          <p:spPr bwMode="auto">
            <a:xfrm>
              <a:off x="144462" y="107948"/>
              <a:ext cx="885383" cy="880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6" name="Rectangle 1"/>
          <p:cNvSpPr>
            <a:spLocks noChangeArrowheads="1"/>
          </p:cNvSpPr>
          <p:nvPr/>
        </p:nvSpPr>
        <p:spPr bwMode="auto">
          <a:xfrm>
            <a:off x="106363" y="0"/>
            <a:ext cx="2446337" cy="1136650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 lIns="90487" tIns="44450" rIns="90487" bIns="44450"/>
          <a:lstStyle/>
          <a:p>
            <a:pPr marL="174625" indent="-174625" defTabSz="762000" eaLnBrk="0" hangingPunct="0">
              <a:spcBef>
                <a:spcPct val="230000"/>
              </a:spcBef>
              <a:buClr>
                <a:schemeClr val="tx1"/>
              </a:buClr>
            </a:pPr>
            <a:endParaRPr lang="en-US" sz="1600" b="0"/>
          </a:p>
        </p:txBody>
      </p:sp>
      <p:sp>
        <p:nvSpPr>
          <p:cNvPr id="2057" name="Title 1"/>
          <p:cNvSpPr txBox="1">
            <a:spLocks/>
          </p:cNvSpPr>
          <p:nvPr/>
        </p:nvSpPr>
        <p:spPr bwMode="auto">
          <a:xfrm>
            <a:off x="215900" y="0"/>
            <a:ext cx="87122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/>
          <a:lstStyle/>
          <a:p>
            <a:pPr algn="r" defTabSz="762000" eaLnBrk="0" hangingPunct="0">
              <a:buClr>
                <a:schemeClr val="tx1"/>
              </a:buClr>
            </a:pPr>
            <a:r>
              <a:rPr lang="en-GB" sz="2400">
                <a:solidFill>
                  <a:srgbClr val="0050A0"/>
                </a:solidFill>
              </a:rPr>
              <a:t>Global Climate Observing System</a:t>
            </a:r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261938" y="219075"/>
            <a:ext cx="1852612" cy="879475"/>
            <a:chOff x="144000" y="107948"/>
            <a:chExt cx="1972897" cy="1028574"/>
          </a:xfrm>
        </p:grpSpPr>
        <p:pic>
          <p:nvPicPr>
            <p:cNvPr id="2059" name="Picture 8" descr="GCOS_new_logo.PNG"/>
            <p:cNvPicPr>
              <a:picLocks noChangeAspect="1"/>
            </p:cNvPicPr>
            <p:nvPr/>
          </p:nvPicPr>
          <p:blipFill>
            <a:blip r:embed="rId2" cstate="print"/>
            <a:srcRect l="25780" t="3175" r="17033" b="25409"/>
            <a:stretch>
              <a:fillRect/>
            </a:stretch>
          </p:blipFill>
          <p:spPr bwMode="auto">
            <a:xfrm>
              <a:off x="1043608" y="332656"/>
              <a:ext cx="1073289" cy="388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9" descr="GCOS_new_logo.PNG"/>
            <p:cNvPicPr>
              <a:picLocks noChangeAspect="1"/>
            </p:cNvPicPr>
            <p:nvPr/>
          </p:nvPicPr>
          <p:blipFill>
            <a:blip r:embed="rId2" cstate="print"/>
            <a:srcRect l="26517" t="79402" b="1588"/>
            <a:stretch>
              <a:fillRect/>
            </a:stretch>
          </p:blipFill>
          <p:spPr bwMode="auto">
            <a:xfrm>
              <a:off x="144000" y="990000"/>
              <a:ext cx="1953772" cy="146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1" name="Picture 8" descr="GCOS_new_logo.PNG"/>
            <p:cNvPicPr>
              <a:picLocks noChangeAspect="1"/>
            </p:cNvPicPr>
            <p:nvPr/>
          </p:nvPicPr>
          <p:blipFill>
            <a:blip r:embed="rId2" cstate="print"/>
            <a:srcRect r="77800" b="23820"/>
            <a:stretch>
              <a:fillRect/>
            </a:stretch>
          </p:blipFill>
          <p:spPr bwMode="auto">
            <a:xfrm>
              <a:off x="144462" y="107948"/>
              <a:ext cx="885383" cy="880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8318500" cy="1152525"/>
          </a:xfrm>
        </p:spPr>
        <p:txBody>
          <a:bodyPr/>
          <a:lstStyle/>
          <a:p>
            <a:pPr eaLnBrk="1" hangingPunct="1"/>
            <a:r>
              <a:rPr lang="fr-CH" altLang="en-US" smtClean="0">
                <a:ea typeface="ＭＳ Ｐゴシック" pitchFamily="34" charset="-128"/>
              </a:rPr>
              <a:t>GCOS Actions Related to Surface Fluxes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lnSpc>
                <a:spcPts val="2000"/>
              </a:lnSpc>
              <a:spcAft>
                <a:spcPts val="600"/>
              </a:spcAft>
            </a:pPr>
            <a:r>
              <a:rPr lang="en-US" altLang="en-US" sz="2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As of yet there are no GCOS guidelines for fluxes other than precipitation</a:t>
            </a:r>
          </a:p>
          <a:p>
            <a:pPr eaLnBrk="1" hangingPunct="1">
              <a:lnSpc>
                <a:spcPts val="2000"/>
              </a:lnSpc>
              <a:spcAft>
                <a:spcPts val="600"/>
              </a:spcAft>
            </a:pPr>
            <a:r>
              <a:rPr lang="en-US" altLang="en-US" sz="2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OOPC (2013 meeting) prioritized surface fluxes as an important topic to be addressed within the next five years</a:t>
            </a:r>
          </a:p>
          <a:p>
            <a:pPr lvl="1" eaLnBrk="1" hangingPunct="1">
              <a:lnSpc>
                <a:spcPts val="2000"/>
              </a:lnSpc>
              <a:spcAft>
                <a:spcPts val="600"/>
              </a:spcAft>
            </a:pPr>
            <a:r>
              <a:rPr lang="en-US" altLang="en-US" sz="2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Preliminary input will be gathered as part of other activities</a:t>
            </a:r>
          </a:p>
          <a:p>
            <a:pPr lvl="1" eaLnBrk="1" hangingPunct="1">
              <a:lnSpc>
                <a:spcPts val="2000"/>
              </a:lnSpc>
              <a:spcAft>
                <a:spcPts val="600"/>
              </a:spcAft>
            </a:pPr>
            <a:r>
              <a:rPr lang="en-US" altLang="en-US" sz="2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Tropical Pacific Observing System (TPOS) review provided key details on constraints</a:t>
            </a:r>
          </a:p>
          <a:p>
            <a:pPr lvl="1" eaLnBrk="1" hangingPunct="1">
              <a:lnSpc>
                <a:spcPts val="2000"/>
              </a:lnSpc>
              <a:spcAft>
                <a:spcPts val="600"/>
              </a:spcAft>
            </a:pPr>
            <a:r>
              <a:rPr lang="en-US" altLang="en-US" sz="2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OOPC is co-sponsoring an workshop on Southern Ocean Surface Fluxes in Spring 2015</a:t>
            </a:r>
          </a:p>
          <a:p>
            <a:pPr eaLnBrk="1" hangingPunct="1">
              <a:lnSpc>
                <a:spcPts val="2000"/>
              </a:lnSpc>
              <a:spcAft>
                <a:spcPts val="600"/>
              </a:spcAft>
            </a:pPr>
            <a:r>
              <a:rPr lang="en-US" altLang="en-US" sz="2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AOPC (2014 Meeting) recognized that fluxes between domains (Atmosphere, Ocean, and Land) were very important for climate</a:t>
            </a:r>
          </a:p>
          <a:p>
            <a:pPr eaLnBrk="1" hangingPunct="1">
              <a:lnSpc>
                <a:spcPts val="2000"/>
              </a:lnSpc>
              <a:spcAft>
                <a:spcPts val="600"/>
              </a:spcAft>
            </a:pPr>
            <a:r>
              <a:rPr lang="en-US" altLang="en-US" sz="2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Drafts of flux requirements were considered emerging ECVs in the last GCOS satellite supplement (2011)</a:t>
            </a:r>
          </a:p>
          <a:p>
            <a:pPr eaLnBrk="1" hangingPunct="1">
              <a:lnSpc>
                <a:spcPts val="2000"/>
              </a:lnSpc>
              <a:spcAft>
                <a:spcPts val="600"/>
              </a:spcAft>
            </a:pPr>
            <a:r>
              <a:rPr lang="en-US" altLang="en-US" sz="2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We must work with other groups (WCRP, SOLAS and others) to understand regional and global requirements for various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Specifics on Fluxes: the road forward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8153400" cy="4419600"/>
          </a:xfrm>
        </p:spPr>
        <p:txBody>
          <a:bodyPr/>
          <a:lstStyle/>
          <a:p>
            <a:pPr marL="0" eaLnBrk="1" hangingPunct="1">
              <a:spcAft>
                <a:spcPts val="600"/>
              </a:spcAft>
            </a:pPr>
            <a:r>
              <a:rPr lang="en-US" sz="2000" smtClean="0">
                <a:ea typeface="ＭＳ Ｐゴシック" pitchFamily="34" charset="-128"/>
              </a:rPr>
              <a:t>OOPC in particular and GCOS in general has an interest in surface fluxes</a:t>
            </a:r>
          </a:p>
          <a:p>
            <a:pPr marL="0" eaLnBrk="1" hangingPunct="1">
              <a:spcAft>
                <a:spcPts val="600"/>
              </a:spcAft>
            </a:pPr>
            <a:r>
              <a:rPr lang="en-US" sz="2000" smtClean="0">
                <a:ea typeface="ＭＳ Ｐゴシック" pitchFamily="34" charset="-128"/>
              </a:rPr>
              <a:t>We would like to draw on input from CLIVAR, WDAC, SOLAS, and others to characterize the observational needs</a:t>
            </a:r>
          </a:p>
          <a:p>
            <a:pPr marL="0" lvl="1" eaLnBrk="1" hangingPunct="1">
              <a:spcAft>
                <a:spcPts val="600"/>
              </a:spcAft>
            </a:pPr>
            <a:r>
              <a:rPr lang="en-US" sz="2000" smtClean="0">
                <a:ea typeface="ＭＳ Ｐゴシック" pitchFamily="34" charset="-128"/>
              </a:rPr>
              <a:t>Accuracy of the network</a:t>
            </a:r>
          </a:p>
          <a:p>
            <a:pPr marL="0" lvl="1" eaLnBrk="1" hangingPunct="1">
              <a:spcAft>
                <a:spcPts val="600"/>
              </a:spcAft>
            </a:pPr>
            <a:r>
              <a:rPr lang="en-US" sz="2000" smtClean="0">
                <a:ea typeface="ＭＳ Ｐゴシック" pitchFamily="34" charset="-128"/>
              </a:rPr>
              <a:t>Sampling requirements in space and time</a:t>
            </a:r>
          </a:p>
          <a:p>
            <a:pPr marL="0" lvl="1" eaLnBrk="1" hangingPunct="1">
              <a:spcAft>
                <a:spcPts val="600"/>
              </a:spcAft>
            </a:pPr>
            <a:r>
              <a:rPr lang="en-US" sz="2000" smtClean="0">
                <a:ea typeface="ＭＳ Ｐゴシック" pitchFamily="34" charset="-128"/>
              </a:rPr>
              <a:t>Distribution of the data</a:t>
            </a:r>
          </a:p>
          <a:p>
            <a:pPr marL="0" lvl="1" eaLnBrk="1" hangingPunct="1">
              <a:spcAft>
                <a:spcPts val="600"/>
              </a:spcAft>
            </a:pPr>
            <a:r>
              <a:rPr lang="en-US" sz="2000" smtClean="0">
                <a:ea typeface="ＭＳ Ｐゴシック" pitchFamily="34" charset="-128"/>
              </a:rPr>
              <a:t>For a wide range of applications</a:t>
            </a:r>
          </a:p>
          <a:p>
            <a:pPr marL="0" lvl="2" eaLnBrk="1" hangingPunct="1">
              <a:spcAft>
                <a:spcPts val="600"/>
              </a:spcAft>
            </a:pPr>
            <a:r>
              <a:rPr lang="en-US" sz="2000" smtClean="0">
                <a:ea typeface="ＭＳ Ｐゴシック" pitchFamily="34" charset="-128"/>
              </a:rPr>
              <a:t>Different spatial spatial/temporal scales (e.g., regional and global)</a:t>
            </a:r>
          </a:p>
          <a:p>
            <a:pPr marL="0" lvl="2" eaLnBrk="1" hangingPunct="1">
              <a:spcAft>
                <a:spcPts val="600"/>
              </a:spcAft>
            </a:pPr>
            <a:r>
              <a:rPr lang="en-US" sz="2000" smtClean="0">
                <a:ea typeface="ＭＳ Ｐゴシック" pitchFamily="34" charset="-128"/>
              </a:rPr>
              <a:t>Different time scales: e.g., seasonal, interannual, decadal</a:t>
            </a:r>
          </a:p>
          <a:p>
            <a:pPr marL="0" eaLnBrk="1" hangingPunct="1">
              <a:spcAft>
                <a:spcPts val="600"/>
              </a:spcAft>
            </a:pPr>
            <a:r>
              <a:rPr lang="en-US" sz="2000" smtClean="0">
                <a:ea typeface="ＭＳ Ｐゴシック" pitchFamily="34" charset="-128"/>
              </a:rPr>
              <a:t>We will work with GSOP and GOV to assess through models as well as pursue statistical evaluations of how the observing system is meeting these requirements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 eaLnBrk="1" hangingPunct="1"/>
            <a:r>
              <a:rPr lang="en-US" sz="2400" smtClean="0"/>
              <a:t>High-Latitude Example of </a:t>
            </a:r>
            <a:br>
              <a:rPr lang="en-US" sz="2400" smtClean="0"/>
            </a:br>
            <a:r>
              <a:rPr lang="en-US" sz="2400" smtClean="0"/>
              <a:t>Flux Accuracies and Applications</a:t>
            </a:r>
          </a:p>
        </p:txBody>
      </p:sp>
      <p:sp>
        <p:nvSpPr>
          <p:cNvPr id="13315" name="Line 4"/>
          <p:cNvSpPr>
            <a:spLocks noChangeShapeType="1"/>
          </p:cNvSpPr>
          <p:nvPr/>
        </p:nvSpPr>
        <p:spPr bwMode="auto">
          <a:xfrm>
            <a:off x="1828800" y="1371600"/>
            <a:ext cx="0" cy="457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 flipH="1">
            <a:off x="1828800" y="5943600"/>
            <a:ext cx="640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Line 6"/>
          <p:cNvSpPr>
            <a:spLocks noChangeShapeType="1"/>
          </p:cNvSpPr>
          <p:nvPr/>
        </p:nvSpPr>
        <p:spPr bwMode="auto">
          <a:xfrm>
            <a:off x="2743200" y="5715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3657600" y="5715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Line 8"/>
          <p:cNvSpPr>
            <a:spLocks noChangeShapeType="1"/>
          </p:cNvSpPr>
          <p:nvPr/>
        </p:nvSpPr>
        <p:spPr bwMode="auto">
          <a:xfrm>
            <a:off x="4572000" y="5715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0" name="Line 9"/>
          <p:cNvSpPr>
            <a:spLocks noChangeShapeType="1"/>
          </p:cNvSpPr>
          <p:nvPr/>
        </p:nvSpPr>
        <p:spPr bwMode="auto">
          <a:xfrm>
            <a:off x="5486400" y="5715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Line 10"/>
          <p:cNvSpPr>
            <a:spLocks noChangeShapeType="1"/>
          </p:cNvSpPr>
          <p:nvPr/>
        </p:nvSpPr>
        <p:spPr bwMode="auto">
          <a:xfrm>
            <a:off x="6400800" y="5715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2" name="Line 11"/>
          <p:cNvSpPr>
            <a:spLocks noChangeShapeType="1"/>
          </p:cNvSpPr>
          <p:nvPr/>
        </p:nvSpPr>
        <p:spPr bwMode="auto">
          <a:xfrm>
            <a:off x="7315200" y="5715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Line 12"/>
          <p:cNvSpPr>
            <a:spLocks noChangeShapeType="1"/>
          </p:cNvSpPr>
          <p:nvPr/>
        </p:nvSpPr>
        <p:spPr bwMode="auto">
          <a:xfrm>
            <a:off x="8229600" y="5715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Line 13"/>
          <p:cNvSpPr>
            <a:spLocks noChangeShapeType="1"/>
          </p:cNvSpPr>
          <p:nvPr/>
        </p:nvSpPr>
        <p:spPr bwMode="auto">
          <a:xfrm>
            <a:off x="1828800" y="51816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Line 14"/>
          <p:cNvSpPr>
            <a:spLocks noChangeShapeType="1"/>
          </p:cNvSpPr>
          <p:nvPr/>
        </p:nvSpPr>
        <p:spPr bwMode="auto">
          <a:xfrm>
            <a:off x="1828800" y="44196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Line 15"/>
          <p:cNvSpPr>
            <a:spLocks noChangeShapeType="1"/>
          </p:cNvSpPr>
          <p:nvPr/>
        </p:nvSpPr>
        <p:spPr bwMode="auto">
          <a:xfrm>
            <a:off x="1828800" y="36576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Line 16"/>
          <p:cNvSpPr>
            <a:spLocks noChangeShapeType="1"/>
          </p:cNvSpPr>
          <p:nvPr/>
        </p:nvSpPr>
        <p:spPr bwMode="auto">
          <a:xfrm>
            <a:off x="1828800" y="28956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8" name="Line 17"/>
          <p:cNvSpPr>
            <a:spLocks noChangeShapeType="1"/>
          </p:cNvSpPr>
          <p:nvPr/>
        </p:nvSpPr>
        <p:spPr bwMode="auto">
          <a:xfrm>
            <a:off x="1828800" y="13716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9" name="Text Box 18"/>
          <p:cNvSpPr txBox="1">
            <a:spLocks noChangeArrowheads="1"/>
          </p:cNvSpPr>
          <p:nvPr/>
        </p:nvSpPr>
        <p:spPr bwMode="auto">
          <a:xfrm>
            <a:off x="1447800" y="5943600"/>
            <a:ext cx="739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10m  100m  1km   10km  100km 10</a:t>
            </a:r>
            <a:r>
              <a:rPr lang="en-US" baseline="30000"/>
              <a:t>3</a:t>
            </a:r>
            <a:r>
              <a:rPr lang="en-US"/>
              <a:t>km10</a:t>
            </a:r>
            <a:r>
              <a:rPr lang="en-US" baseline="30000"/>
              <a:t>4</a:t>
            </a:r>
            <a:r>
              <a:rPr lang="en-US"/>
              <a:t>km 10</a:t>
            </a:r>
            <a:r>
              <a:rPr lang="en-US" baseline="30000"/>
              <a:t>5</a:t>
            </a:r>
            <a:r>
              <a:rPr lang="en-US"/>
              <a:t>km</a:t>
            </a:r>
          </a:p>
        </p:txBody>
      </p:sp>
      <p:sp>
        <p:nvSpPr>
          <p:cNvPr id="13330" name="Line 19"/>
          <p:cNvSpPr>
            <a:spLocks noChangeShapeType="1"/>
          </p:cNvSpPr>
          <p:nvPr/>
        </p:nvSpPr>
        <p:spPr bwMode="auto">
          <a:xfrm>
            <a:off x="1828800" y="21336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1" name="Text Box 20"/>
          <p:cNvSpPr txBox="1">
            <a:spLocks noChangeArrowheads="1"/>
          </p:cNvSpPr>
          <p:nvPr/>
        </p:nvSpPr>
        <p:spPr bwMode="auto">
          <a:xfrm>
            <a:off x="0" y="5737225"/>
            <a:ext cx="1795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1 hour</a:t>
            </a:r>
          </a:p>
        </p:txBody>
      </p:sp>
      <p:sp>
        <p:nvSpPr>
          <p:cNvPr id="13332" name="Text Box 21"/>
          <p:cNvSpPr txBox="1">
            <a:spLocks noChangeArrowheads="1"/>
          </p:cNvSpPr>
          <p:nvPr/>
        </p:nvSpPr>
        <p:spPr bwMode="auto">
          <a:xfrm>
            <a:off x="381000" y="4967288"/>
            <a:ext cx="1392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1 day</a:t>
            </a:r>
          </a:p>
        </p:txBody>
      </p:sp>
      <p:sp>
        <p:nvSpPr>
          <p:cNvPr id="13333" name="Text Box 22"/>
          <p:cNvSpPr txBox="1">
            <a:spLocks noChangeArrowheads="1"/>
          </p:cNvSpPr>
          <p:nvPr/>
        </p:nvSpPr>
        <p:spPr bwMode="auto">
          <a:xfrm>
            <a:off x="228600" y="4191000"/>
            <a:ext cx="155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1 week</a:t>
            </a:r>
          </a:p>
        </p:txBody>
      </p:sp>
      <p:sp>
        <p:nvSpPr>
          <p:cNvPr id="13334" name="Text Box 23"/>
          <p:cNvSpPr txBox="1">
            <a:spLocks noChangeArrowheads="1"/>
          </p:cNvSpPr>
          <p:nvPr/>
        </p:nvSpPr>
        <p:spPr bwMode="auto">
          <a:xfrm>
            <a:off x="228600" y="3429000"/>
            <a:ext cx="1565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1 month</a:t>
            </a:r>
          </a:p>
        </p:txBody>
      </p:sp>
      <p:sp>
        <p:nvSpPr>
          <p:cNvPr id="13335" name="Text Box 24"/>
          <p:cNvSpPr txBox="1">
            <a:spLocks noChangeArrowheads="1"/>
          </p:cNvSpPr>
          <p:nvPr/>
        </p:nvSpPr>
        <p:spPr bwMode="auto">
          <a:xfrm>
            <a:off x="228600" y="2714625"/>
            <a:ext cx="1554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1 year</a:t>
            </a:r>
          </a:p>
        </p:txBody>
      </p:sp>
      <p:sp>
        <p:nvSpPr>
          <p:cNvPr id="13336" name="Text Box 25"/>
          <p:cNvSpPr txBox="1">
            <a:spLocks noChangeArrowheads="1"/>
          </p:cNvSpPr>
          <p:nvPr/>
        </p:nvSpPr>
        <p:spPr bwMode="auto">
          <a:xfrm>
            <a:off x="152400" y="1936750"/>
            <a:ext cx="1630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10 years</a:t>
            </a:r>
          </a:p>
        </p:txBody>
      </p:sp>
      <p:sp>
        <p:nvSpPr>
          <p:cNvPr id="13337" name="Text Box 26"/>
          <p:cNvSpPr txBox="1">
            <a:spLocks noChangeArrowheads="1"/>
          </p:cNvSpPr>
          <p:nvPr/>
        </p:nvSpPr>
        <p:spPr bwMode="auto">
          <a:xfrm>
            <a:off x="228600" y="1174750"/>
            <a:ext cx="155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100 years</a:t>
            </a:r>
          </a:p>
        </p:txBody>
      </p:sp>
      <p:sp>
        <p:nvSpPr>
          <p:cNvPr id="13338" name="Oval 27"/>
          <p:cNvSpPr>
            <a:spLocks noChangeArrowheads="1"/>
          </p:cNvSpPr>
          <p:nvPr/>
        </p:nvSpPr>
        <p:spPr bwMode="auto">
          <a:xfrm>
            <a:off x="2362200" y="5105400"/>
            <a:ext cx="685800" cy="304800"/>
          </a:xfrm>
          <a:prstGeom prst="ellipse">
            <a:avLst/>
          </a:prstGeom>
          <a:solidFill>
            <a:srgbClr val="C0C0C0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3339" name="Text Box 28"/>
          <p:cNvSpPr txBox="1">
            <a:spLocks noChangeArrowheads="1"/>
          </p:cNvSpPr>
          <p:nvPr/>
        </p:nvSpPr>
        <p:spPr bwMode="auto">
          <a:xfrm>
            <a:off x="2438400" y="5133975"/>
            <a:ext cx="533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/>
              <a:t>Leads</a:t>
            </a:r>
          </a:p>
        </p:txBody>
      </p:sp>
      <p:sp>
        <p:nvSpPr>
          <p:cNvPr id="13340" name="Text Box 32"/>
          <p:cNvSpPr txBox="1">
            <a:spLocks noChangeArrowheads="1"/>
          </p:cNvSpPr>
          <p:nvPr/>
        </p:nvSpPr>
        <p:spPr bwMode="auto">
          <a:xfrm>
            <a:off x="4446588" y="5438775"/>
            <a:ext cx="620712" cy="457200"/>
          </a:xfrm>
          <a:prstGeom prst="rect">
            <a:avLst/>
          </a:prstGeom>
          <a:solidFill>
            <a:srgbClr val="0000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NWP High Impact</a:t>
            </a:r>
            <a:br>
              <a:rPr lang="en-US" sz="1000"/>
            </a:br>
            <a:r>
              <a:rPr lang="en-US" sz="1000"/>
              <a:t>Weather</a:t>
            </a:r>
          </a:p>
        </p:txBody>
      </p:sp>
      <p:sp>
        <p:nvSpPr>
          <p:cNvPr id="13341" name="Oval 35"/>
          <p:cNvSpPr>
            <a:spLocks noChangeArrowheads="1"/>
          </p:cNvSpPr>
          <p:nvPr/>
        </p:nvSpPr>
        <p:spPr bwMode="auto">
          <a:xfrm rot="3702921">
            <a:off x="3879850" y="5087938"/>
            <a:ext cx="457200" cy="1066800"/>
          </a:xfrm>
          <a:prstGeom prst="ellipse">
            <a:avLst/>
          </a:prstGeom>
          <a:solidFill>
            <a:srgbClr val="0000FF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3342" name="Text Box 36"/>
          <p:cNvSpPr txBox="1">
            <a:spLocks noChangeArrowheads="1"/>
          </p:cNvSpPr>
          <p:nvPr/>
        </p:nvSpPr>
        <p:spPr bwMode="auto">
          <a:xfrm>
            <a:off x="3609975" y="5410200"/>
            <a:ext cx="762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     Conv.    Clouds &amp;</a:t>
            </a:r>
            <a:br>
              <a:rPr lang="en-US" sz="1000"/>
            </a:br>
            <a:r>
              <a:rPr lang="en-US" sz="1000"/>
              <a:t>Precip  </a:t>
            </a:r>
          </a:p>
        </p:txBody>
      </p:sp>
      <p:sp>
        <p:nvSpPr>
          <p:cNvPr id="13343" name="Text Box 64"/>
          <p:cNvSpPr txBox="1">
            <a:spLocks noChangeArrowheads="1"/>
          </p:cNvSpPr>
          <p:nvPr/>
        </p:nvSpPr>
        <p:spPr bwMode="auto">
          <a:xfrm>
            <a:off x="2286000" y="838200"/>
            <a:ext cx="914400" cy="274638"/>
          </a:xfrm>
          <a:prstGeom prst="rect">
            <a:avLst/>
          </a:prstGeom>
          <a:solidFill>
            <a:srgbClr val="0000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/>
              <a:t>50 Wm</a:t>
            </a:r>
            <a:r>
              <a:rPr lang="en-US" sz="1200" baseline="30000"/>
              <a:t>-2</a:t>
            </a:r>
          </a:p>
        </p:txBody>
      </p:sp>
      <p:sp>
        <p:nvSpPr>
          <p:cNvPr id="13344" name="Text Box 65"/>
          <p:cNvSpPr txBox="1">
            <a:spLocks noChangeArrowheads="1"/>
          </p:cNvSpPr>
          <p:nvPr/>
        </p:nvSpPr>
        <p:spPr bwMode="auto">
          <a:xfrm>
            <a:off x="2286000" y="1143000"/>
            <a:ext cx="914400" cy="274638"/>
          </a:xfrm>
          <a:prstGeom prst="rect">
            <a:avLst/>
          </a:prstGeom>
          <a:solidFill>
            <a:srgbClr val="00CC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/>
              <a:t>10 Wm</a:t>
            </a:r>
            <a:r>
              <a:rPr lang="en-US" sz="1200" baseline="30000"/>
              <a:t>-2</a:t>
            </a:r>
          </a:p>
        </p:txBody>
      </p:sp>
      <p:sp>
        <p:nvSpPr>
          <p:cNvPr id="13345" name="Text Box 66"/>
          <p:cNvSpPr txBox="1">
            <a:spLocks noChangeArrowheads="1"/>
          </p:cNvSpPr>
          <p:nvPr/>
        </p:nvSpPr>
        <p:spPr bwMode="auto">
          <a:xfrm>
            <a:off x="2286000" y="1752600"/>
            <a:ext cx="914400" cy="274638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/>
              <a:t>1 Wm</a:t>
            </a:r>
            <a:r>
              <a:rPr lang="en-US" sz="1200" baseline="30000"/>
              <a:t>-2</a:t>
            </a:r>
          </a:p>
        </p:txBody>
      </p:sp>
      <p:sp>
        <p:nvSpPr>
          <p:cNvPr id="13346" name="Text Box 67"/>
          <p:cNvSpPr txBox="1">
            <a:spLocks noChangeArrowheads="1"/>
          </p:cNvSpPr>
          <p:nvPr/>
        </p:nvSpPr>
        <p:spPr bwMode="auto">
          <a:xfrm>
            <a:off x="2286000" y="2057400"/>
            <a:ext cx="914400" cy="274638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/>
              <a:t>0.1 Wm</a:t>
            </a:r>
            <a:r>
              <a:rPr lang="en-US" sz="1200" baseline="30000"/>
              <a:t>-2</a:t>
            </a:r>
          </a:p>
        </p:txBody>
      </p:sp>
      <p:sp>
        <p:nvSpPr>
          <p:cNvPr id="13347" name="Text Box 68"/>
          <p:cNvSpPr txBox="1">
            <a:spLocks noChangeArrowheads="1"/>
          </p:cNvSpPr>
          <p:nvPr/>
        </p:nvSpPr>
        <p:spPr bwMode="auto">
          <a:xfrm>
            <a:off x="2286000" y="2362200"/>
            <a:ext cx="914400" cy="274638"/>
          </a:xfrm>
          <a:prstGeom prst="rect">
            <a:avLst/>
          </a:prstGeom>
          <a:solidFill>
            <a:srgbClr val="80008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/>
              <a:t>0.01 Nm</a:t>
            </a:r>
            <a:r>
              <a:rPr lang="en-US" sz="1200" baseline="30000"/>
              <a:t>-2</a:t>
            </a:r>
          </a:p>
        </p:txBody>
      </p:sp>
      <p:sp>
        <p:nvSpPr>
          <p:cNvPr id="13348" name="Text Box 72"/>
          <p:cNvSpPr txBox="1">
            <a:spLocks noChangeArrowheads="1"/>
          </p:cNvSpPr>
          <p:nvPr/>
        </p:nvSpPr>
        <p:spPr bwMode="auto">
          <a:xfrm>
            <a:off x="2286000" y="1447800"/>
            <a:ext cx="914400" cy="274638"/>
          </a:xfrm>
          <a:prstGeom prst="rect">
            <a:avLst/>
          </a:prstGeom>
          <a:solidFill>
            <a:srgbClr val="FFFF0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/>
              <a:t>5 Wm</a:t>
            </a:r>
            <a:r>
              <a:rPr lang="en-US" sz="1200" baseline="30000"/>
              <a:t>-2</a:t>
            </a:r>
          </a:p>
        </p:txBody>
      </p:sp>
      <p:sp>
        <p:nvSpPr>
          <p:cNvPr id="13349" name="Oval 167"/>
          <p:cNvSpPr>
            <a:spLocks noChangeArrowheads="1"/>
          </p:cNvSpPr>
          <p:nvPr/>
        </p:nvSpPr>
        <p:spPr bwMode="auto">
          <a:xfrm>
            <a:off x="1828800" y="3048000"/>
            <a:ext cx="3733800" cy="2209800"/>
          </a:xfrm>
          <a:prstGeom prst="ellipse">
            <a:avLst/>
          </a:prstGeom>
          <a:solidFill>
            <a:srgbClr val="C0C0C0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ja-JP" altLang="en-US">
              <a:ea typeface="ＭＳ Ｐゴシック" pitchFamily="34" charset="-128"/>
            </a:endParaRPr>
          </a:p>
        </p:txBody>
      </p:sp>
      <p:sp>
        <p:nvSpPr>
          <p:cNvPr id="13350" name="Oval 74"/>
          <p:cNvSpPr>
            <a:spLocks noChangeArrowheads="1"/>
          </p:cNvSpPr>
          <p:nvPr/>
        </p:nvSpPr>
        <p:spPr bwMode="auto">
          <a:xfrm>
            <a:off x="3962400" y="4191000"/>
            <a:ext cx="838200" cy="457200"/>
          </a:xfrm>
          <a:prstGeom prst="ellipse">
            <a:avLst/>
          </a:prstGeom>
          <a:solidFill>
            <a:srgbClr val="00FFFF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3351" name="Text Box 75"/>
          <p:cNvSpPr txBox="1">
            <a:spLocks noChangeArrowheads="1"/>
          </p:cNvSpPr>
          <p:nvPr/>
        </p:nvSpPr>
        <p:spPr bwMode="auto">
          <a:xfrm>
            <a:off x="4067175" y="4292600"/>
            <a:ext cx="609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Polynyas</a:t>
            </a:r>
            <a:r>
              <a:rPr lang="en-US" sz="1400"/>
              <a:t> </a:t>
            </a:r>
          </a:p>
        </p:txBody>
      </p:sp>
      <p:sp>
        <p:nvSpPr>
          <p:cNvPr id="13352" name="Oval 76"/>
          <p:cNvSpPr>
            <a:spLocks noChangeArrowheads="1"/>
          </p:cNvSpPr>
          <p:nvPr/>
        </p:nvSpPr>
        <p:spPr bwMode="auto">
          <a:xfrm>
            <a:off x="6781800" y="1600200"/>
            <a:ext cx="914400" cy="7620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3353" name="Text Box 77"/>
          <p:cNvSpPr txBox="1">
            <a:spLocks noChangeArrowheads="1"/>
          </p:cNvSpPr>
          <p:nvPr/>
        </p:nvSpPr>
        <p:spPr bwMode="auto">
          <a:xfrm>
            <a:off x="6858000" y="1692275"/>
            <a:ext cx="990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Climate Change</a:t>
            </a:r>
            <a:r>
              <a:rPr lang="en-US" sz="1400"/>
              <a:t> </a:t>
            </a:r>
          </a:p>
        </p:txBody>
      </p:sp>
      <p:sp>
        <p:nvSpPr>
          <p:cNvPr id="13354" name="Oval 78"/>
          <p:cNvSpPr>
            <a:spLocks noChangeArrowheads="1"/>
          </p:cNvSpPr>
          <p:nvPr/>
        </p:nvSpPr>
        <p:spPr bwMode="auto">
          <a:xfrm>
            <a:off x="4267200" y="3962400"/>
            <a:ext cx="838200" cy="533400"/>
          </a:xfrm>
          <a:prstGeom prst="ellipse">
            <a:avLst/>
          </a:prstGeom>
          <a:solidFill>
            <a:srgbClr val="00FFFF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3355" name="Text Box 79"/>
          <p:cNvSpPr txBox="1">
            <a:spLocks noChangeArrowheads="1"/>
          </p:cNvSpPr>
          <p:nvPr/>
        </p:nvSpPr>
        <p:spPr bwMode="auto">
          <a:xfrm>
            <a:off x="4114800" y="40386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Ocean Eddies and Fronts</a:t>
            </a:r>
          </a:p>
        </p:txBody>
      </p:sp>
      <p:sp>
        <p:nvSpPr>
          <p:cNvPr id="13356" name="Oval 80"/>
          <p:cNvSpPr>
            <a:spLocks noChangeArrowheads="1"/>
          </p:cNvSpPr>
          <p:nvPr/>
        </p:nvSpPr>
        <p:spPr bwMode="auto">
          <a:xfrm>
            <a:off x="4648200" y="3429000"/>
            <a:ext cx="838200" cy="685800"/>
          </a:xfrm>
          <a:prstGeom prst="ellipse">
            <a:avLst/>
          </a:prstGeom>
          <a:solidFill>
            <a:srgbClr val="00FFFF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3357" name="Text Box 81"/>
          <p:cNvSpPr txBox="1">
            <a:spLocks noChangeArrowheads="1"/>
          </p:cNvSpPr>
          <p:nvPr/>
        </p:nvSpPr>
        <p:spPr bwMode="auto">
          <a:xfrm>
            <a:off x="4524375" y="3565525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Dense Water Formation</a:t>
            </a:r>
          </a:p>
        </p:txBody>
      </p:sp>
      <p:sp>
        <p:nvSpPr>
          <p:cNvPr id="13358" name="Oval 82"/>
          <p:cNvSpPr>
            <a:spLocks noChangeArrowheads="1"/>
          </p:cNvSpPr>
          <p:nvPr/>
        </p:nvSpPr>
        <p:spPr bwMode="auto">
          <a:xfrm>
            <a:off x="3810000" y="4495800"/>
            <a:ext cx="838200" cy="381000"/>
          </a:xfrm>
          <a:prstGeom prst="ellipse">
            <a:avLst/>
          </a:prstGeom>
          <a:solidFill>
            <a:srgbClr val="00FFFF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3359" name="Text Box 83"/>
          <p:cNvSpPr txBox="1">
            <a:spLocks noChangeArrowheads="1"/>
          </p:cNvSpPr>
          <p:nvPr/>
        </p:nvSpPr>
        <p:spPr bwMode="auto">
          <a:xfrm>
            <a:off x="3810000" y="4495800"/>
            <a:ext cx="847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/>
              <a:t>Shelf Processes</a:t>
            </a:r>
          </a:p>
        </p:txBody>
      </p:sp>
      <p:sp>
        <p:nvSpPr>
          <p:cNvPr id="13360" name="Oval 84"/>
          <p:cNvSpPr>
            <a:spLocks noChangeArrowheads="1"/>
          </p:cNvSpPr>
          <p:nvPr/>
        </p:nvSpPr>
        <p:spPr bwMode="auto">
          <a:xfrm>
            <a:off x="4724400" y="4191000"/>
            <a:ext cx="914400" cy="533400"/>
          </a:xfrm>
          <a:prstGeom prst="ellipse">
            <a:avLst/>
          </a:prstGeom>
          <a:solidFill>
            <a:srgbClr val="FF9900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3361" name="Text Box 85"/>
          <p:cNvSpPr txBox="1">
            <a:spLocks noChangeArrowheads="1"/>
          </p:cNvSpPr>
          <p:nvPr/>
        </p:nvSpPr>
        <p:spPr bwMode="auto">
          <a:xfrm>
            <a:off x="4800600" y="4267200"/>
            <a:ext cx="838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/>
              <a:t>Ice Breakup</a:t>
            </a:r>
          </a:p>
        </p:txBody>
      </p:sp>
      <p:sp>
        <p:nvSpPr>
          <p:cNvPr id="13362" name="Oval 86"/>
          <p:cNvSpPr>
            <a:spLocks noChangeArrowheads="1"/>
          </p:cNvSpPr>
          <p:nvPr/>
        </p:nvSpPr>
        <p:spPr bwMode="auto">
          <a:xfrm>
            <a:off x="4953000" y="3962400"/>
            <a:ext cx="1143000" cy="381000"/>
          </a:xfrm>
          <a:prstGeom prst="ellipse">
            <a:avLst/>
          </a:prstGeom>
          <a:solidFill>
            <a:srgbClr val="00FFFF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3363" name="Text Box 87"/>
          <p:cNvSpPr txBox="1">
            <a:spLocks noChangeArrowheads="1"/>
          </p:cNvSpPr>
          <p:nvPr/>
        </p:nvSpPr>
        <p:spPr bwMode="auto">
          <a:xfrm>
            <a:off x="5029200" y="39751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Atm. Rossby Wave Breaking</a:t>
            </a:r>
          </a:p>
        </p:txBody>
      </p:sp>
      <p:sp>
        <p:nvSpPr>
          <p:cNvPr id="13364" name="Oval 88"/>
          <p:cNvSpPr>
            <a:spLocks noChangeArrowheads="1"/>
          </p:cNvSpPr>
          <p:nvPr/>
        </p:nvSpPr>
        <p:spPr bwMode="auto">
          <a:xfrm>
            <a:off x="5257800" y="3200400"/>
            <a:ext cx="1447800" cy="304800"/>
          </a:xfrm>
          <a:prstGeom prst="ellipse">
            <a:avLst/>
          </a:prstGeom>
          <a:solidFill>
            <a:srgbClr val="00CCFF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3365" name="Text Box 89"/>
          <p:cNvSpPr txBox="1">
            <a:spLocks noChangeArrowheads="1"/>
          </p:cNvSpPr>
          <p:nvPr/>
        </p:nvSpPr>
        <p:spPr bwMode="auto">
          <a:xfrm>
            <a:off x="5410200" y="3152775"/>
            <a:ext cx="1143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/>
              <a:t>Upper Ocean Heat Content &amp; NH Hurricane Activity</a:t>
            </a:r>
          </a:p>
        </p:txBody>
      </p:sp>
      <p:sp>
        <p:nvSpPr>
          <p:cNvPr id="13366" name="Oval 90"/>
          <p:cNvSpPr>
            <a:spLocks noChangeArrowheads="1"/>
          </p:cNvSpPr>
          <p:nvPr/>
        </p:nvSpPr>
        <p:spPr bwMode="auto">
          <a:xfrm>
            <a:off x="5334000" y="3505200"/>
            <a:ext cx="1447800" cy="381000"/>
          </a:xfrm>
          <a:prstGeom prst="ellipse">
            <a:avLst/>
          </a:prstGeom>
          <a:solidFill>
            <a:srgbClr val="800080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3367" name="Text Box 91"/>
          <p:cNvSpPr txBox="1">
            <a:spLocks noChangeArrowheads="1"/>
          </p:cNvSpPr>
          <p:nvPr/>
        </p:nvSpPr>
        <p:spPr bwMode="auto">
          <a:xfrm>
            <a:off x="5686425" y="348615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Stress for CO</a:t>
            </a:r>
            <a:r>
              <a:rPr lang="en-US" sz="1000" baseline="-25000"/>
              <a:t>2</a:t>
            </a:r>
            <a:r>
              <a:rPr lang="en-US" sz="1000"/>
              <a:t> Fluxes</a:t>
            </a:r>
          </a:p>
        </p:txBody>
      </p:sp>
      <p:sp>
        <p:nvSpPr>
          <p:cNvPr id="13368" name="Oval 92"/>
          <p:cNvSpPr>
            <a:spLocks noChangeArrowheads="1"/>
          </p:cNvSpPr>
          <p:nvPr/>
        </p:nvSpPr>
        <p:spPr bwMode="auto">
          <a:xfrm>
            <a:off x="6934200" y="2819400"/>
            <a:ext cx="1219200" cy="228600"/>
          </a:xfrm>
          <a:prstGeom prst="ellipse">
            <a:avLst/>
          </a:prstGeom>
          <a:solidFill>
            <a:srgbClr val="00FFFF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3369" name="Text Box 93"/>
          <p:cNvSpPr txBox="1">
            <a:spLocks noChangeArrowheads="1"/>
          </p:cNvSpPr>
          <p:nvPr/>
        </p:nvSpPr>
        <p:spPr bwMode="auto">
          <a:xfrm>
            <a:off x="7162800" y="273685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Annual Ocean Heat Flux</a:t>
            </a:r>
          </a:p>
        </p:txBody>
      </p:sp>
      <p:sp>
        <p:nvSpPr>
          <p:cNvPr id="13370" name="Oval 94"/>
          <p:cNvSpPr>
            <a:spLocks noChangeArrowheads="1"/>
          </p:cNvSpPr>
          <p:nvPr/>
        </p:nvSpPr>
        <p:spPr bwMode="auto">
          <a:xfrm>
            <a:off x="6248400" y="1371600"/>
            <a:ext cx="914400" cy="2133600"/>
          </a:xfrm>
          <a:prstGeom prst="ellipse">
            <a:avLst/>
          </a:prstGeom>
          <a:solidFill>
            <a:srgbClr val="FF99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3371" name="Text Box 95"/>
          <p:cNvSpPr txBox="1">
            <a:spLocks noChangeArrowheads="1"/>
          </p:cNvSpPr>
          <p:nvPr/>
        </p:nvSpPr>
        <p:spPr bwMode="auto">
          <a:xfrm>
            <a:off x="6324600" y="22098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Ice Sheet Evolution</a:t>
            </a:r>
          </a:p>
        </p:txBody>
      </p:sp>
      <p:sp>
        <p:nvSpPr>
          <p:cNvPr id="13372" name="Oval 96"/>
          <p:cNvSpPr>
            <a:spLocks noChangeArrowheads="1"/>
          </p:cNvSpPr>
          <p:nvPr/>
        </p:nvSpPr>
        <p:spPr bwMode="auto">
          <a:xfrm>
            <a:off x="5867400" y="2971800"/>
            <a:ext cx="990600" cy="304800"/>
          </a:xfrm>
          <a:prstGeom prst="ellipse">
            <a:avLst/>
          </a:prstGeom>
          <a:solidFill>
            <a:srgbClr val="00FFFF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3373" name="Text Box 97"/>
          <p:cNvSpPr txBox="1">
            <a:spLocks noChangeArrowheads="1"/>
          </p:cNvSpPr>
          <p:nvPr/>
        </p:nvSpPr>
        <p:spPr bwMode="auto">
          <a:xfrm>
            <a:off x="5943600" y="28956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Open Ocean Upwelling</a:t>
            </a:r>
          </a:p>
        </p:txBody>
      </p:sp>
      <p:sp>
        <p:nvSpPr>
          <p:cNvPr id="13374" name="Oval 98"/>
          <p:cNvSpPr>
            <a:spLocks noChangeArrowheads="1"/>
          </p:cNvSpPr>
          <p:nvPr/>
        </p:nvSpPr>
        <p:spPr bwMode="auto">
          <a:xfrm>
            <a:off x="7010400" y="2438400"/>
            <a:ext cx="685800" cy="304800"/>
          </a:xfrm>
          <a:prstGeom prst="ellipse">
            <a:avLst/>
          </a:prstGeom>
          <a:solidFill>
            <a:srgbClr val="FFFF00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3375" name="Text Box 99"/>
          <p:cNvSpPr txBox="1">
            <a:spLocks noChangeArrowheads="1"/>
          </p:cNvSpPr>
          <p:nvPr/>
        </p:nvSpPr>
        <p:spPr bwMode="auto">
          <a:xfrm>
            <a:off x="7010400" y="2438400"/>
            <a:ext cx="76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/>
              <a:t>Annual Ice Mass Budget</a:t>
            </a:r>
          </a:p>
        </p:txBody>
      </p:sp>
      <p:sp>
        <p:nvSpPr>
          <p:cNvPr id="13376" name="Text Box 100"/>
          <p:cNvSpPr txBox="1">
            <a:spLocks noChangeArrowheads="1"/>
          </p:cNvSpPr>
          <p:nvPr/>
        </p:nvSpPr>
        <p:spPr bwMode="auto">
          <a:xfrm>
            <a:off x="2286000" y="2668588"/>
            <a:ext cx="914400" cy="274637"/>
          </a:xfrm>
          <a:prstGeom prst="rect">
            <a:avLst/>
          </a:prstGeom>
          <a:solidFill>
            <a:srgbClr val="C0C0C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/>
              <a:t>Unknown</a:t>
            </a:r>
            <a:endParaRPr lang="en-US" sz="1200" baseline="30000"/>
          </a:p>
        </p:txBody>
      </p:sp>
      <p:sp>
        <p:nvSpPr>
          <p:cNvPr id="13377" name="Text Box 200"/>
          <p:cNvSpPr txBox="1">
            <a:spLocks noChangeArrowheads="1"/>
          </p:cNvSpPr>
          <p:nvPr/>
        </p:nvSpPr>
        <p:spPr bwMode="auto">
          <a:xfrm>
            <a:off x="2209800" y="3733800"/>
            <a:ext cx="12192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100">
                <a:ea typeface="ＭＳ Ｐゴシック" pitchFamily="34" charset="-128"/>
              </a:rPr>
              <a:t>Mesoscale and</a:t>
            </a:r>
            <a:br>
              <a:rPr lang="en-US" altLang="ja-JP" sz="1100">
                <a:ea typeface="ＭＳ Ｐゴシック" pitchFamily="34" charset="-128"/>
              </a:rPr>
            </a:br>
            <a:r>
              <a:rPr lang="en-US" altLang="ja-JP" sz="1100">
                <a:ea typeface="ＭＳ Ｐゴシック" pitchFamily="34" charset="-128"/>
              </a:rPr>
              <a:t>shorter scale</a:t>
            </a:r>
            <a:br>
              <a:rPr lang="en-US" altLang="ja-JP" sz="1100">
                <a:ea typeface="ＭＳ Ｐゴシック" pitchFamily="34" charset="-128"/>
              </a:rPr>
            </a:br>
            <a:r>
              <a:rPr lang="en-US" altLang="ja-JP" sz="1100">
                <a:ea typeface="ＭＳ Ｐゴシック" pitchFamily="34" charset="-128"/>
              </a:rPr>
              <a:t>physical-biological</a:t>
            </a:r>
            <a:br>
              <a:rPr lang="en-US" altLang="ja-JP" sz="1100">
                <a:ea typeface="ＭＳ Ｐゴシック" pitchFamily="34" charset="-128"/>
              </a:rPr>
            </a:br>
            <a:r>
              <a:rPr lang="en-US" altLang="ja-JP" sz="1100">
                <a:ea typeface="ＭＳ Ｐゴシック" pitchFamily="34" charset="-128"/>
              </a:rPr>
              <a:t>Interaction</a:t>
            </a:r>
          </a:p>
        </p:txBody>
      </p:sp>
      <p:sp>
        <p:nvSpPr>
          <p:cNvPr id="13378" name="TextBox 65"/>
          <p:cNvSpPr txBox="1">
            <a:spLocks noChangeArrowheads="1"/>
          </p:cNvSpPr>
          <p:nvPr/>
        </p:nvSpPr>
        <p:spPr bwMode="auto">
          <a:xfrm>
            <a:off x="6400800" y="4191000"/>
            <a:ext cx="2438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From US.CLIVAR Working Group on High Latitude Fluxes</a:t>
            </a:r>
          </a:p>
          <a:p>
            <a:r>
              <a:rPr lang="en-US" sz="1600" i="1">
                <a:latin typeface="Times New Roman" pitchFamily="18" charset="0"/>
                <a:cs typeface="Times New Roman" pitchFamily="18" charset="0"/>
              </a:rPr>
              <a:t>Bourassa et al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. (BAMS, 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47100" cy="11525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Example: Requirements for fluxes from TAO buoys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1066800"/>
          <a:ext cx="8153400" cy="4386266"/>
        </p:xfrm>
        <a:graphic>
          <a:graphicData uri="http://schemas.openxmlformats.org/drawingml/2006/table">
            <a:tbl>
              <a:tblPr/>
              <a:tblGrid>
                <a:gridCol w="1630363"/>
                <a:gridCol w="1165225"/>
                <a:gridCol w="1243012"/>
                <a:gridCol w="1163638"/>
                <a:gridCol w="1087437"/>
                <a:gridCol w="931863"/>
                <a:gridCol w="931862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Variable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Flux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Target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Required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Accuracy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Single Observatn.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Std Dev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Target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er(TAU)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(N/m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Target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er(Q0) W/m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Target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er(E-P) mm/day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wind speed (m/s)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0.0027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SST (C)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0.0002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0.081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air temp. (C)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0.0002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0.075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rel. hum. (percent)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4.83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0.0002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SWR (W/m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42.00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LWR (W/m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13.75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sfc currents (m/s)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0.0008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Rain (mm/day)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E-P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5.34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42300" cy="11525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Outstanding </a:t>
            </a:r>
            <a:r>
              <a:rPr lang="en-US" dirty="0" smtClean="0">
                <a:ea typeface="ＭＳ Ｐゴシック" pitchFamily="34" charset="-128"/>
              </a:rPr>
              <a:t>Flux Issues </a:t>
            </a:r>
            <a:r>
              <a:rPr lang="en-US" dirty="0" smtClean="0">
                <a:ea typeface="ＭＳ Ｐゴシック" pitchFamily="34" charset="-128"/>
              </a:rPr>
              <a:t>in the </a:t>
            </a:r>
            <a:r>
              <a:rPr lang="en-US" dirty="0" smtClean="0">
                <a:ea typeface="ＭＳ Ｐゴシック" pitchFamily="34" charset="-128"/>
              </a:rPr>
              <a:t>Observing System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153400" cy="5181600"/>
          </a:xfrm>
        </p:spPr>
        <p:txBody>
          <a:bodyPr/>
          <a:lstStyle/>
          <a:p>
            <a:pPr marL="0" eaLnBrk="1" hangingPunct="1">
              <a:lnSpc>
                <a:spcPts val="2000"/>
              </a:lnSpc>
              <a:spcAft>
                <a:spcPts val="600"/>
              </a:spcAft>
            </a:pPr>
            <a:r>
              <a:rPr lang="en-US" sz="2000" dirty="0" smtClean="0">
                <a:ea typeface="ＭＳ Ｐゴシック" pitchFamily="34" charset="-128"/>
              </a:rPr>
              <a:t>Error in fluxes is increased if the observations of the bulk variables are not coincident in space and </a:t>
            </a:r>
            <a:r>
              <a:rPr lang="en-US" sz="2000" dirty="0" smtClean="0">
                <a:ea typeface="ＭＳ Ｐゴシック" pitchFamily="34" charset="-128"/>
              </a:rPr>
              <a:t>time</a:t>
            </a:r>
          </a:p>
          <a:p>
            <a:pPr marL="476250" lvl="1" eaLnBrk="1" hangingPunct="1">
              <a:lnSpc>
                <a:spcPts val="2000"/>
              </a:lnSpc>
              <a:spcAft>
                <a:spcPts val="600"/>
              </a:spcAft>
            </a:pPr>
            <a:r>
              <a:rPr lang="en-US" sz="1800" dirty="0" smtClean="0">
                <a:ea typeface="ＭＳ Ｐゴシック" pitchFamily="34" charset="-128"/>
              </a:rPr>
              <a:t>Current requirements do not cover coincidence</a:t>
            </a:r>
            <a:endParaRPr lang="en-US" sz="1800" dirty="0" smtClean="0">
              <a:ea typeface="ＭＳ Ｐゴシック" pitchFamily="34" charset="-128"/>
            </a:endParaRPr>
          </a:p>
          <a:p>
            <a:pPr marL="0" eaLnBrk="1" hangingPunct="1">
              <a:lnSpc>
                <a:spcPts val="2000"/>
              </a:lnSpc>
              <a:spcAft>
                <a:spcPts val="600"/>
              </a:spcAft>
            </a:pPr>
            <a:r>
              <a:rPr lang="en-US" sz="2000" dirty="0" smtClean="0">
                <a:ea typeface="ＭＳ Ｐゴシック" pitchFamily="34" charset="-128"/>
              </a:rPr>
              <a:t>Flux reference sites, which are used to remove </a:t>
            </a:r>
            <a:r>
              <a:rPr lang="en-US" sz="2000" dirty="0" smtClean="0">
                <a:ea typeface="ＭＳ Ｐゴシック" pitchFamily="34" charset="-128"/>
              </a:rPr>
              <a:t>biases in other networks, </a:t>
            </a:r>
            <a:r>
              <a:rPr lang="en-US" sz="2000" dirty="0" smtClean="0">
                <a:ea typeface="ＭＳ Ｐゴシック" pitchFamily="34" charset="-128"/>
              </a:rPr>
              <a:t>do not measure wave characteristics</a:t>
            </a:r>
          </a:p>
          <a:p>
            <a:pPr marL="0" lvl="1" eaLnBrk="1" hangingPunct="1">
              <a:lnSpc>
                <a:spcPts val="2000"/>
              </a:lnSpc>
              <a:spcAft>
                <a:spcPts val="600"/>
              </a:spcAft>
            </a:pPr>
            <a:r>
              <a:rPr lang="en-US" sz="2000" dirty="0" smtClean="0">
                <a:ea typeface="ＭＳ Ｐゴシック" pitchFamily="34" charset="-128"/>
              </a:rPr>
              <a:t>Wind stress has a substantial dependency on sea state</a:t>
            </a:r>
          </a:p>
          <a:p>
            <a:pPr marL="0" lvl="1" eaLnBrk="1" hangingPunct="1">
              <a:lnSpc>
                <a:spcPts val="2000"/>
              </a:lnSpc>
              <a:spcAft>
                <a:spcPts val="600"/>
              </a:spcAft>
            </a:pPr>
            <a:r>
              <a:rPr lang="en-US" sz="2000" dirty="0" smtClean="0">
                <a:ea typeface="ＭＳ Ｐゴシック" pitchFamily="34" charset="-128"/>
              </a:rPr>
              <a:t>Errors propagate </a:t>
            </a:r>
            <a:r>
              <a:rPr lang="en-US" sz="2000" dirty="0" smtClean="0">
                <a:ea typeface="ＭＳ Ｐゴシック" pitchFamily="34" charset="-128"/>
              </a:rPr>
              <a:t>from </a:t>
            </a:r>
            <a:r>
              <a:rPr lang="en-US" sz="2000" dirty="0" smtClean="0">
                <a:ea typeface="ＭＳ Ｐゴシック" pitchFamily="34" charset="-128"/>
              </a:rPr>
              <a:t>stress </a:t>
            </a:r>
            <a:r>
              <a:rPr lang="en-US" sz="2000" dirty="0" smtClean="0">
                <a:ea typeface="ＭＳ Ｐゴシック" pitchFamily="34" charset="-128"/>
              </a:rPr>
              <a:t>to other </a:t>
            </a:r>
            <a:r>
              <a:rPr lang="en-US" sz="2000" dirty="0" smtClean="0">
                <a:ea typeface="ＭＳ Ｐゴシック" pitchFamily="34" charset="-128"/>
              </a:rPr>
              <a:t>fluxes</a:t>
            </a:r>
          </a:p>
          <a:p>
            <a:pPr marL="0" lvl="1" eaLnBrk="1" hangingPunct="1">
              <a:lnSpc>
                <a:spcPts val="2000"/>
              </a:lnSpc>
              <a:spcAft>
                <a:spcPts val="600"/>
              </a:spcAft>
            </a:pPr>
            <a:r>
              <a:rPr lang="en-US" sz="2000" dirty="0" smtClean="0">
                <a:ea typeface="ＭＳ Ｐゴシック" pitchFamily="34" charset="-128"/>
              </a:rPr>
              <a:t>Dependency on swell could be a big issue</a:t>
            </a:r>
          </a:p>
          <a:p>
            <a:pPr marL="0" eaLnBrk="1" hangingPunct="1">
              <a:lnSpc>
                <a:spcPts val="2000"/>
              </a:lnSpc>
              <a:spcAft>
                <a:spcPts val="600"/>
              </a:spcAft>
            </a:pPr>
            <a:r>
              <a:rPr lang="en-US" sz="2000" dirty="0" smtClean="0">
                <a:ea typeface="ＭＳ Ｐゴシック" pitchFamily="34" charset="-128"/>
              </a:rPr>
              <a:t>Temporal sampling is non sufficient away from moored </a:t>
            </a:r>
            <a:r>
              <a:rPr lang="en-US" sz="2000" dirty="0" smtClean="0">
                <a:ea typeface="ＭＳ Ｐゴシック" pitchFamily="34" charset="-128"/>
              </a:rPr>
              <a:t>buoys</a:t>
            </a:r>
          </a:p>
          <a:p>
            <a:pPr marL="476250" lvl="1" eaLnBrk="1" hangingPunct="1">
              <a:lnSpc>
                <a:spcPts val="2000"/>
              </a:lnSpc>
              <a:spcAft>
                <a:spcPts val="600"/>
              </a:spcAft>
            </a:pPr>
            <a:r>
              <a:rPr lang="en-US" sz="1800" dirty="0" smtClean="0">
                <a:ea typeface="ＭＳ Ｐゴシック" pitchFamily="34" charset="-128"/>
              </a:rPr>
              <a:t>The diurnal cycle could cause month average difference of 10Wm</a:t>
            </a:r>
            <a:r>
              <a:rPr lang="en-US" sz="1800" baseline="30000" dirty="0" smtClean="0">
                <a:ea typeface="ＭＳ Ｐゴシック" pitchFamily="34" charset="-128"/>
              </a:rPr>
              <a:t>-2</a:t>
            </a:r>
            <a:endParaRPr lang="en-US" sz="1800" baseline="30000" dirty="0" smtClean="0">
              <a:ea typeface="ＭＳ Ｐゴシック" pitchFamily="34" charset="-128"/>
            </a:endParaRPr>
          </a:p>
          <a:p>
            <a:pPr marL="0" eaLnBrk="1" hangingPunct="1">
              <a:lnSpc>
                <a:spcPts val="2000"/>
              </a:lnSpc>
              <a:spcAft>
                <a:spcPts val="600"/>
              </a:spcAft>
            </a:pPr>
            <a:r>
              <a:rPr lang="en-US" sz="2000" dirty="0" smtClean="0">
                <a:ea typeface="ＭＳ Ｐゴシック" pitchFamily="34" charset="-128"/>
              </a:rPr>
              <a:t>Small scale changes in winds associated with SST gradients and changes in stability can alter fluxes on spatial scale smaller than captured in NWP</a:t>
            </a:r>
          </a:p>
          <a:p>
            <a:pPr marL="0" lvl="1" eaLnBrk="1" hangingPunct="1">
              <a:lnSpc>
                <a:spcPts val="2000"/>
              </a:lnSpc>
              <a:spcAft>
                <a:spcPts val="600"/>
              </a:spcAft>
            </a:pPr>
            <a:r>
              <a:rPr lang="en-US" sz="2000" dirty="0" smtClean="0">
                <a:ea typeface="ＭＳ Ｐゴシック" pitchFamily="34" charset="-128"/>
              </a:rPr>
              <a:t>Regional monthly averaged differences &gt;30Wm</a:t>
            </a:r>
            <a:r>
              <a:rPr lang="en-US" sz="2000" baseline="30000" dirty="0" smtClean="0">
                <a:ea typeface="ＭＳ Ｐゴシック" pitchFamily="34" charset="-128"/>
              </a:rPr>
              <a:t>-2</a:t>
            </a:r>
            <a:r>
              <a:rPr lang="en-US" sz="2000" dirty="0" smtClean="0">
                <a:ea typeface="ＭＳ Ｐゴシック" pitchFamily="34" charset="-128"/>
              </a:rPr>
              <a:t> by western boundary currents</a:t>
            </a:r>
          </a:p>
          <a:p>
            <a:pPr marL="0" lvl="1" eaLnBrk="1" hangingPunct="1">
              <a:lnSpc>
                <a:spcPts val="2000"/>
              </a:lnSpc>
              <a:spcAft>
                <a:spcPts val="600"/>
              </a:spcAft>
            </a:pPr>
            <a:r>
              <a:rPr lang="en-US" sz="2000" dirty="0" smtClean="0">
                <a:ea typeface="ＭＳ Ｐゴシック" pitchFamily="34" charset="-128"/>
              </a:rPr>
              <a:t>Non-</a:t>
            </a:r>
            <a:r>
              <a:rPr lang="en-US" sz="2000" dirty="0" err="1" smtClean="0">
                <a:ea typeface="ＭＳ Ｐゴシック" pitchFamily="34" charset="-128"/>
              </a:rPr>
              <a:t>linearities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smtClean="0">
                <a:ea typeface="ＭＳ Ｐゴシック" pitchFamily="34" charset="-128"/>
              </a:rPr>
              <a:t>cause larger spatial scale small biases: a few </a:t>
            </a:r>
            <a:r>
              <a:rPr lang="en-US" dirty="0" smtClean="0">
                <a:ea typeface="ＭＳ Ｐゴシック" pitchFamily="34" charset="-128"/>
              </a:rPr>
              <a:t>Wm</a:t>
            </a:r>
            <a:r>
              <a:rPr lang="en-US" baseline="30000" dirty="0" smtClean="0">
                <a:ea typeface="ＭＳ Ｐゴシック" pitchFamily="34" charset="-128"/>
              </a:rPr>
              <a:t>-2</a:t>
            </a:r>
            <a:r>
              <a:rPr lang="en-US" dirty="0" smtClean="0">
                <a:ea typeface="ＭＳ Ｐゴシック" pitchFamily="34" charset="-128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013700" cy="11525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Wave Influences on </a:t>
            </a:r>
            <a:r>
              <a:rPr lang="en-US" dirty="0" smtClean="0">
                <a:ea typeface="ＭＳ Ｐゴシック" pitchFamily="34" charset="-128"/>
              </a:rPr>
              <a:t>Flux Parameterizations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553200"/>
            <a:ext cx="2133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400"/>
              <a:t> </a:t>
            </a:r>
            <a:br>
              <a:rPr lang="en-US" sz="1400"/>
            </a:br>
            <a:endParaRPr lang="en-US" sz="1400"/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324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/>
            </a:r>
            <a:br>
              <a:rPr lang="en-US"/>
            </a:br>
            <a:fld id="{40E048A8-3CF8-41E8-B9FE-1C0B728730A7}" type="slidenum">
              <a:rPr lang="en-US"/>
              <a:pPr/>
              <a:t>15</a:t>
            </a:fld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281113" y="762000"/>
            <a:ext cx="678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t</a:t>
            </a:r>
            <a:r>
              <a:rPr lang="en-US" sz="2000" i="1" dirty="0"/>
              <a:t>  = </a:t>
            </a:r>
            <a:r>
              <a:rPr lang="en-US" sz="2000" i="1" dirty="0">
                <a:latin typeface="Symbol" pitchFamily="18" charset="2"/>
              </a:rPr>
              <a:t>r</a:t>
            </a:r>
            <a:r>
              <a:rPr lang="en-US" sz="2000" i="1" dirty="0"/>
              <a:t> </a:t>
            </a:r>
            <a:r>
              <a:rPr lang="en-US" sz="2000" dirty="0"/>
              <a:t>u</a:t>
            </a:r>
            <a:r>
              <a:rPr lang="en-US" sz="2000" baseline="-25000" dirty="0">
                <a:latin typeface="Symbol" pitchFamily="18" charset="2"/>
              </a:rPr>
              <a:t>*</a:t>
            </a:r>
            <a:r>
              <a:rPr lang="en-US" sz="2000" dirty="0"/>
              <a:t> |u</a:t>
            </a:r>
            <a:r>
              <a:rPr lang="en-US" sz="2000" baseline="-25000" dirty="0">
                <a:latin typeface="Symbol" pitchFamily="18" charset="2"/>
              </a:rPr>
              <a:t>*</a:t>
            </a:r>
            <a:r>
              <a:rPr lang="en-US" sz="2000" dirty="0">
                <a:latin typeface="Symbol" pitchFamily="18" charset="2"/>
              </a:rPr>
              <a:t>|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</a:t>
            </a:r>
            <a:r>
              <a:rPr lang="en-US" sz="2000" dirty="0"/>
              <a:t> </a:t>
            </a:r>
            <a:r>
              <a:rPr lang="en-US" sz="2000" i="1" dirty="0">
                <a:latin typeface="Symbol" pitchFamily="18" charset="2"/>
              </a:rPr>
              <a:t>r</a:t>
            </a:r>
            <a:r>
              <a:rPr lang="en-US" sz="2000" i="1" dirty="0"/>
              <a:t> C</a:t>
            </a:r>
            <a:r>
              <a:rPr lang="en-US" sz="2000" i="1" baseline="-25000" dirty="0"/>
              <a:t>D </a:t>
            </a:r>
            <a:r>
              <a:rPr lang="en-US" sz="2000" dirty="0"/>
              <a:t>(U</a:t>
            </a:r>
            <a:r>
              <a:rPr lang="en-US" sz="2000" baseline="-25000" dirty="0"/>
              <a:t>10</a:t>
            </a:r>
            <a:r>
              <a:rPr lang="en-US" sz="2000" dirty="0"/>
              <a:t> – U</a:t>
            </a:r>
            <a:r>
              <a:rPr lang="en-US" sz="2000" baseline="-25000" dirty="0"/>
              <a:t>s</a:t>
            </a:r>
            <a:r>
              <a:rPr lang="en-US" sz="2000" dirty="0"/>
              <a:t>) |(U</a:t>
            </a:r>
            <a:r>
              <a:rPr lang="en-US" sz="2000" baseline="-25000" dirty="0"/>
              <a:t>10</a:t>
            </a:r>
            <a:r>
              <a:rPr lang="en-US" sz="2000" dirty="0"/>
              <a:t> – U</a:t>
            </a:r>
            <a:r>
              <a:rPr lang="en-US" sz="2000" baseline="-25000" dirty="0"/>
              <a:t>s</a:t>
            </a:r>
            <a:r>
              <a:rPr lang="en-US" sz="2000" dirty="0"/>
              <a:t>)|   Stress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33400" y="1085850"/>
            <a:ext cx="8147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 dirty="0"/>
              <a:t>H  = -</a:t>
            </a:r>
            <a:r>
              <a:rPr lang="en-US" sz="2000" i="1" dirty="0">
                <a:latin typeface="Symbol" pitchFamily="18" charset="2"/>
              </a:rPr>
              <a:t> r</a:t>
            </a:r>
            <a:r>
              <a:rPr lang="en-US" sz="2000" i="1" dirty="0"/>
              <a:t> C</a:t>
            </a:r>
            <a:r>
              <a:rPr lang="en-US" sz="2000" i="1" baseline="-25000" dirty="0"/>
              <a:t>p</a:t>
            </a:r>
            <a:r>
              <a:rPr lang="en-US" sz="2000" i="1" dirty="0"/>
              <a:t> </a:t>
            </a:r>
            <a:r>
              <a:rPr lang="en-US" sz="2000" i="1" dirty="0">
                <a:latin typeface="Symbol" pitchFamily="18" charset="2"/>
              </a:rPr>
              <a:t>q</a:t>
            </a:r>
            <a:r>
              <a:rPr lang="en-US" sz="2000" baseline="-25000" dirty="0"/>
              <a:t>*</a:t>
            </a:r>
            <a:r>
              <a:rPr lang="en-US" sz="2000" dirty="0"/>
              <a:t> |u</a:t>
            </a:r>
            <a:r>
              <a:rPr lang="en-US" sz="2000" baseline="-25000" dirty="0">
                <a:latin typeface="Symbol" pitchFamily="18" charset="2"/>
              </a:rPr>
              <a:t>*</a:t>
            </a:r>
            <a:r>
              <a:rPr lang="en-US" sz="2000" dirty="0"/>
              <a:t>| </a:t>
            </a:r>
            <a:r>
              <a:rPr lang="en-US" sz="2000" dirty="0">
                <a:sym typeface="Symbol" pitchFamily="18" charset="2"/>
              </a:rPr>
              <a:t></a:t>
            </a:r>
            <a:r>
              <a:rPr lang="en-US" sz="2000" dirty="0"/>
              <a:t> </a:t>
            </a:r>
            <a:r>
              <a:rPr lang="en-US" sz="2000" i="1" dirty="0">
                <a:latin typeface="Symbol" pitchFamily="18" charset="2"/>
              </a:rPr>
              <a:t>r</a:t>
            </a:r>
            <a:r>
              <a:rPr lang="en-US" sz="2000" i="1" dirty="0"/>
              <a:t> C</a:t>
            </a:r>
            <a:r>
              <a:rPr lang="en-US" sz="2000" i="1" baseline="-25000" dirty="0"/>
              <a:t>p</a:t>
            </a:r>
            <a:r>
              <a:rPr lang="en-US" sz="2000" i="1" dirty="0"/>
              <a:t> C</a:t>
            </a:r>
            <a:r>
              <a:rPr lang="en-US" sz="2000" i="1" baseline="-25000" dirty="0"/>
              <a:t>H </a:t>
            </a:r>
            <a:r>
              <a:rPr lang="en-US" sz="2000" dirty="0"/>
              <a:t>(</a:t>
            </a:r>
            <a:r>
              <a:rPr lang="en-US" sz="2000" i="1" dirty="0"/>
              <a:t>T</a:t>
            </a:r>
            <a:r>
              <a:rPr lang="en-US" sz="2000" baseline="-25000" dirty="0"/>
              <a:t>s</a:t>
            </a:r>
            <a:r>
              <a:rPr lang="en-US" sz="2000" dirty="0"/>
              <a:t> – </a:t>
            </a:r>
            <a:r>
              <a:rPr lang="en-US" sz="2000" i="1" dirty="0"/>
              <a:t>T</a:t>
            </a:r>
            <a:r>
              <a:rPr lang="en-US" sz="2000" baseline="-25000" dirty="0"/>
              <a:t>10</a:t>
            </a:r>
            <a:r>
              <a:rPr lang="en-US" sz="2000" dirty="0"/>
              <a:t>) |(U</a:t>
            </a:r>
            <a:r>
              <a:rPr lang="en-US" sz="2000" baseline="-25000" dirty="0"/>
              <a:t>10</a:t>
            </a:r>
            <a:r>
              <a:rPr lang="en-US" sz="2000" dirty="0"/>
              <a:t> – U</a:t>
            </a:r>
            <a:r>
              <a:rPr lang="en-US" sz="2000" baseline="-25000" dirty="0"/>
              <a:t>s</a:t>
            </a:r>
            <a:r>
              <a:rPr lang="en-US" sz="2000" dirty="0"/>
              <a:t>)|   Sensible Heat Flux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330325" y="1385888"/>
            <a:ext cx="6553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/>
              <a:t> </a:t>
            </a:r>
            <a:r>
              <a:rPr lang="en-US" sz="2000" i="1" dirty="0"/>
              <a:t>E= -</a:t>
            </a:r>
            <a:r>
              <a:rPr lang="en-US" sz="2000" i="1" dirty="0">
                <a:latin typeface="Symbol" pitchFamily="18" charset="2"/>
              </a:rPr>
              <a:t> r</a:t>
            </a:r>
            <a:r>
              <a:rPr lang="en-US" sz="2000" i="1" dirty="0"/>
              <a:t> q</a:t>
            </a:r>
            <a:r>
              <a:rPr lang="en-US" sz="2000" baseline="-25000" dirty="0">
                <a:latin typeface="Symbol" pitchFamily="18" charset="2"/>
              </a:rPr>
              <a:t>*</a:t>
            </a:r>
            <a:r>
              <a:rPr lang="en-US" sz="2000" dirty="0"/>
              <a:t> |u</a:t>
            </a:r>
            <a:r>
              <a:rPr lang="en-US" sz="2000" baseline="-25000" dirty="0">
                <a:latin typeface="Symbol" pitchFamily="18" charset="2"/>
              </a:rPr>
              <a:t>*</a:t>
            </a:r>
            <a:r>
              <a:rPr lang="en-US" sz="2000" dirty="0"/>
              <a:t>| </a:t>
            </a:r>
            <a:r>
              <a:rPr lang="en-US" sz="2000" dirty="0">
                <a:sym typeface="Symbol" pitchFamily="18" charset="2"/>
              </a:rPr>
              <a:t></a:t>
            </a:r>
            <a:r>
              <a:rPr lang="en-US" sz="2000" dirty="0"/>
              <a:t> </a:t>
            </a:r>
            <a:r>
              <a:rPr lang="en-US" sz="2000" i="1" dirty="0">
                <a:latin typeface="Symbol" pitchFamily="18" charset="2"/>
              </a:rPr>
              <a:t>r</a:t>
            </a:r>
            <a:r>
              <a:rPr lang="en-US" sz="2000" i="1" dirty="0"/>
              <a:t> C</a:t>
            </a:r>
            <a:r>
              <a:rPr lang="en-US" sz="2000" i="1" baseline="-25000" dirty="0"/>
              <a:t>E </a:t>
            </a:r>
            <a:r>
              <a:rPr lang="en-US" sz="2000" dirty="0"/>
              <a:t>(</a:t>
            </a:r>
            <a:r>
              <a:rPr lang="en-US" sz="2000" i="1" dirty="0" err="1"/>
              <a:t>q</a:t>
            </a:r>
            <a:r>
              <a:rPr lang="en-US" sz="2000" baseline="-25000" dirty="0" err="1"/>
              <a:t>s</a:t>
            </a:r>
            <a:r>
              <a:rPr lang="en-US" sz="2000" dirty="0"/>
              <a:t> – </a:t>
            </a:r>
            <a:r>
              <a:rPr lang="en-US" sz="2000" i="1" dirty="0"/>
              <a:t>q</a:t>
            </a:r>
            <a:r>
              <a:rPr lang="en-US" sz="2000" baseline="-25000" dirty="0"/>
              <a:t>10</a:t>
            </a:r>
            <a:r>
              <a:rPr lang="en-US" sz="2000" dirty="0"/>
              <a:t>) |(U</a:t>
            </a:r>
            <a:r>
              <a:rPr lang="en-US" sz="2000" baseline="-25000" dirty="0"/>
              <a:t>10</a:t>
            </a:r>
            <a:r>
              <a:rPr lang="en-US" sz="2000" dirty="0"/>
              <a:t> – U</a:t>
            </a:r>
            <a:r>
              <a:rPr lang="en-US" sz="2000" baseline="-25000" dirty="0"/>
              <a:t>s</a:t>
            </a:r>
            <a:r>
              <a:rPr lang="en-US" sz="2000" dirty="0"/>
              <a:t>)|   Evaporation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962025" y="1771650"/>
            <a:ext cx="7800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/>
              <a:t>Q  = -</a:t>
            </a:r>
            <a:r>
              <a:rPr lang="en-US" sz="2000" i="1" dirty="0">
                <a:latin typeface="Symbol" pitchFamily="18" charset="2"/>
              </a:rPr>
              <a:t> r</a:t>
            </a:r>
            <a:r>
              <a:rPr lang="en-US" sz="2000" i="1" dirty="0"/>
              <a:t> </a:t>
            </a:r>
            <a:r>
              <a:rPr lang="en-US" sz="2000" i="1" dirty="0" err="1"/>
              <a:t>L</a:t>
            </a:r>
            <a:r>
              <a:rPr lang="en-US" sz="2000" baseline="-25000" dirty="0" err="1"/>
              <a:t>v</a:t>
            </a:r>
            <a:r>
              <a:rPr lang="en-US" sz="2000" i="1" dirty="0"/>
              <a:t> q</a:t>
            </a:r>
            <a:r>
              <a:rPr lang="en-US" sz="2000" baseline="-25000" dirty="0">
                <a:latin typeface="Symbol" pitchFamily="18" charset="2"/>
              </a:rPr>
              <a:t>*</a:t>
            </a:r>
            <a:r>
              <a:rPr lang="en-US" sz="2000" dirty="0"/>
              <a:t> |u</a:t>
            </a:r>
            <a:r>
              <a:rPr lang="en-US" sz="2000" baseline="-25000" dirty="0">
                <a:latin typeface="Symbol" pitchFamily="18" charset="2"/>
              </a:rPr>
              <a:t>*</a:t>
            </a:r>
            <a:r>
              <a:rPr lang="en-US" sz="2000" dirty="0"/>
              <a:t>| </a:t>
            </a:r>
            <a:r>
              <a:rPr lang="en-US" sz="2000" dirty="0">
                <a:sym typeface="Symbol" pitchFamily="18" charset="2"/>
              </a:rPr>
              <a:t></a:t>
            </a:r>
            <a:r>
              <a:rPr lang="en-US" sz="2000" dirty="0"/>
              <a:t> </a:t>
            </a:r>
            <a:r>
              <a:rPr lang="en-US" sz="2000" i="1" dirty="0" err="1"/>
              <a:t>L</a:t>
            </a:r>
            <a:r>
              <a:rPr lang="en-US" sz="2000" i="1" baseline="-25000" dirty="0" err="1"/>
              <a:t>v</a:t>
            </a:r>
            <a:r>
              <a:rPr lang="en-US" sz="2000" dirty="0"/>
              <a:t> </a:t>
            </a:r>
            <a:r>
              <a:rPr lang="en-US" sz="2000" i="1" dirty="0"/>
              <a:t>E</a:t>
            </a:r>
            <a:r>
              <a:rPr lang="en-US" sz="2000" dirty="0"/>
              <a:t>                                     Latent Heat Flux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575050" y="781050"/>
            <a:ext cx="2286000" cy="1066800"/>
            <a:chOff x="3886200" y="762000"/>
            <a:chExt cx="2286000" cy="1524000"/>
          </a:xfrm>
        </p:grpSpPr>
        <p:sp>
          <p:nvSpPr>
            <p:cNvPr id="16408" name="Oval 11"/>
            <p:cNvSpPr>
              <a:spLocks noChangeArrowheads="1"/>
            </p:cNvSpPr>
            <p:nvPr/>
          </p:nvSpPr>
          <p:spPr bwMode="auto">
            <a:xfrm>
              <a:off x="3886200" y="762000"/>
              <a:ext cx="1143000" cy="533400"/>
            </a:xfrm>
            <a:prstGeom prst="ellipse">
              <a:avLst/>
            </a:prstGeom>
            <a:noFill/>
            <a:ln w="12700" algn="ctr">
              <a:solidFill>
                <a:srgbClr val="0EC446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16409" name="Oval 12"/>
            <p:cNvSpPr>
              <a:spLocks noChangeArrowheads="1"/>
            </p:cNvSpPr>
            <p:nvPr/>
          </p:nvSpPr>
          <p:spPr bwMode="auto">
            <a:xfrm>
              <a:off x="5029200" y="762000"/>
              <a:ext cx="1143000" cy="533400"/>
            </a:xfrm>
            <a:prstGeom prst="ellipse">
              <a:avLst/>
            </a:prstGeom>
            <a:noFill/>
            <a:ln w="12700" algn="ctr">
              <a:solidFill>
                <a:srgbClr val="0EC446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16410" name="Oval 13"/>
            <p:cNvSpPr>
              <a:spLocks noChangeArrowheads="1"/>
            </p:cNvSpPr>
            <p:nvPr/>
          </p:nvSpPr>
          <p:spPr bwMode="auto">
            <a:xfrm>
              <a:off x="5029200" y="1273792"/>
              <a:ext cx="1143000" cy="533400"/>
            </a:xfrm>
            <a:prstGeom prst="ellipse">
              <a:avLst/>
            </a:prstGeom>
            <a:noFill/>
            <a:ln w="12700" algn="ctr">
              <a:solidFill>
                <a:srgbClr val="0EC446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16411" name="Oval 14"/>
            <p:cNvSpPr>
              <a:spLocks noChangeArrowheads="1"/>
            </p:cNvSpPr>
            <p:nvPr/>
          </p:nvSpPr>
          <p:spPr bwMode="auto">
            <a:xfrm>
              <a:off x="5029200" y="1752600"/>
              <a:ext cx="1143000" cy="533400"/>
            </a:xfrm>
            <a:prstGeom prst="ellipse">
              <a:avLst/>
            </a:prstGeom>
            <a:noFill/>
            <a:ln w="12700" algn="ctr">
              <a:solidFill>
                <a:srgbClr val="0EC446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</p:grp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343400" y="2000250"/>
            <a:ext cx="4267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dirty="0">
                <a:latin typeface="Arial" pitchFamily="34" charset="0"/>
              </a:rPr>
              <a:t>u</a:t>
            </a:r>
            <a:r>
              <a:rPr lang="en-US" baseline="-25000" dirty="0">
                <a:latin typeface="Symbol" pitchFamily="18" charset="2"/>
              </a:rPr>
              <a:t>*</a:t>
            </a:r>
            <a:r>
              <a:rPr lang="en-US" dirty="0">
                <a:latin typeface="Arial" pitchFamily="34" charset="0"/>
              </a:rPr>
              <a:t>     friction velocity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i="1" dirty="0">
                <a:latin typeface="Symbol" pitchFamily="18" charset="2"/>
              </a:rPr>
              <a:t>q</a:t>
            </a:r>
            <a:r>
              <a:rPr lang="en-US" baseline="-25000" dirty="0">
                <a:latin typeface="Symbol" pitchFamily="18" charset="2"/>
              </a:rPr>
              <a:t>*</a:t>
            </a:r>
            <a:r>
              <a:rPr lang="en-US" dirty="0">
                <a:latin typeface="Arial" pitchFamily="34" charset="0"/>
              </a:rPr>
              <a:t>     temperature scale factor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kern="0" dirty="0">
                <a:latin typeface="Arial" pitchFamily="34" charset="0"/>
              </a:rPr>
              <a:t>        (analogous to friction velocity)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i="1" dirty="0">
                <a:latin typeface="Arial" pitchFamily="34" charset="0"/>
              </a:rPr>
              <a:t>q</a:t>
            </a:r>
            <a:r>
              <a:rPr lang="en-US" baseline="-25000" dirty="0">
                <a:latin typeface="Symbol" pitchFamily="18" charset="2"/>
              </a:rPr>
              <a:t>*</a:t>
            </a:r>
            <a:r>
              <a:rPr lang="en-US" dirty="0">
                <a:latin typeface="Arial" pitchFamily="34" charset="0"/>
              </a:rPr>
              <a:t>     moisture scale factor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i="1" dirty="0">
                <a:latin typeface="Arial" pitchFamily="34" charset="0"/>
              </a:rPr>
              <a:t>T</a:t>
            </a:r>
            <a:r>
              <a:rPr lang="en-US" dirty="0">
                <a:latin typeface="Arial" pitchFamily="34" charset="0"/>
              </a:rPr>
              <a:t>      mean air temperature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i="1" dirty="0">
                <a:latin typeface="Arial" pitchFamily="34" charset="0"/>
              </a:rPr>
              <a:t>q</a:t>
            </a:r>
            <a:r>
              <a:rPr lang="en-US" dirty="0">
                <a:latin typeface="Arial" pitchFamily="34" charset="0"/>
              </a:rPr>
              <a:t>       mean specific humidity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dirty="0">
                <a:latin typeface="Arial" pitchFamily="34" charset="0"/>
              </a:rPr>
              <a:t>C</a:t>
            </a:r>
            <a:r>
              <a:rPr lang="en-US" baseline="-25000" dirty="0">
                <a:latin typeface="Arial" pitchFamily="34" charset="0"/>
              </a:rPr>
              <a:t>p</a:t>
            </a:r>
            <a:r>
              <a:rPr lang="en-US" dirty="0">
                <a:latin typeface="Arial" pitchFamily="34" charset="0"/>
              </a:rPr>
              <a:t>     heat capacity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381000" y="2000250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 typeface="Symbol" pitchFamily="18" charset="2"/>
              <a:buNone/>
              <a:defRPr/>
            </a:pPr>
            <a:r>
              <a:rPr lang="en-US" i="1" kern="0" dirty="0">
                <a:latin typeface="Symbol" pitchFamily="18" charset="2"/>
              </a:rPr>
              <a:t>r</a:t>
            </a:r>
            <a:r>
              <a:rPr lang="en-US" i="1" kern="0" baseline="-25000" dirty="0">
                <a:latin typeface="Symbol" pitchFamily="18" charset="2"/>
              </a:rPr>
              <a:t>    </a:t>
            </a:r>
            <a:r>
              <a:rPr lang="en-US" kern="0" dirty="0">
                <a:latin typeface="+mn-lt"/>
              </a:rPr>
              <a:t>   air density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 typeface="Symbol" pitchFamily="18" charset="2"/>
              <a:buNone/>
              <a:defRPr/>
            </a:pPr>
            <a:r>
              <a:rPr lang="en-US" kern="0" dirty="0">
                <a:latin typeface="+mn-lt"/>
              </a:rPr>
              <a:t>C</a:t>
            </a:r>
            <a:r>
              <a:rPr lang="en-US" kern="0" baseline="-25000" dirty="0">
                <a:latin typeface="+mn-lt"/>
              </a:rPr>
              <a:t>D</a:t>
            </a:r>
            <a:r>
              <a:rPr lang="en-US" kern="0" dirty="0">
                <a:latin typeface="+mn-lt"/>
              </a:rPr>
              <a:t>   drag coefficient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 typeface="Symbol" pitchFamily="18" charset="2"/>
              <a:buNone/>
              <a:defRPr/>
            </a:pPr>
            <a:r>
              <a:rPr lang="en-US" kern="0" dirty="0">
                <a:latin typeface="+mn-lt"/>
              </a:rPr>
              <a:t>C</a:t>
            </a:r>
            <a:r>
              <a:rPr lang="en-US" kern="0" baseline="-25000" dirty="0">
                <a:latin typeface="+mn-lt"/>
              </a:rPr>
              <a:t>H</a:t>
            </a:r>
            <a:r>
              <a:rPr lang="en-US" kern="0" dirty="0">
                <a:latin typeface="+mn-lt"/>
              </a:rPr>
              <a:t>   heat transfer coefficient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 typeface="Symbol" pitchFamily="18" charset="2"/>
              <a:buNone/>
              <a:defRPr/>
            </a:pPr>
            <a:r>
              <a:rPr lang="en-US" kern="0" dirty="0">
                <a:latin typeface="+mn-lt"/>
              </a:rPr>
              <a:t>C</a:t>
            </a:r>
            <a:r>
              <a:rPr lang="en-US" kern="0" baseline="-25000" dirty="0">
                <a:latin typeface="+mn-lt"/>
              </a:rPr>
              <a:t>E</a:t>
            </a:r>
            <a:r>
              <a:rPr lang="en-US" kern="0" dirty="0">
                <a:latin typeface="+mn-lt"/>
              </a:rPr>
              <a:t>   moisture transfer coefficient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 typeface="Symbol" pitchFamily="18" charset="2"/>
              <a:buNone/>
              <a:defRPr/>
            </a:pPr>
            <a:r>
              <a:rPr lang="en-US" kern="0" dirty="0">
                <a:latin typeface="+mn-lt"/>
              </a:rPr>
              <a:t>U</a:t>
            </a:r>
            <a:r>
              <a:rPr lang="en-US" kern="0" baseline="-25000" dirty="0">
                <a:latin typeface="+mn-lt"/>
              </a:rPr>
              <a:t>s</a:t>
            </a:r>
            <a:r>
              <a:rPr lang="en-US" kern="0" dirty="0">
                <a:latin typeface="+mn-lt"/>
              </a:rPr>
              <a:t>    mean surface motion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 typeface="Symbol" pitchFamily="18" charset="2"/>
              <a:buNone/>
              <a:defRPr/>
            </a:pPr>
            <a:r>
              <a:rPr lang="en-US" kern="0" dirty="0">
                <a:latin typeface="+mn-lt"/>
              </a:rPr>
              <a:t>U</a:t>
            </a:r>
            <a:r>
              <a:rPr lang="en-US" kern="0" baseline="-25000" dirty="0">
                <a:latin typeface="+mn-lt"/>
              </a:rPr>
              <a:t>10</a:t>
            </a:r>
            <a:r>
              <a:rPr lang="en-US" kern="0" dirty="0">
                <a:latin typeface="+mn-lt"/>
              </a:rPr>
              <a:t>  Wind speed at height of 10m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 typeface="Symbol" pitchFamily="18" charset="2"/>
              <a:buNone/>
              <a:defRPr/>
            </a:pPr>
            <a:r>
              <a:rPr lang="en-US" kern="0" dirty="0" err="1">
                <a:latin typeface="+mn-lt"/>
              </a:rPr>
              <a:t>L</a:t>
            </a:r>
            <a:r>
              <a:rPr lang="en-US" kern="0" baseline="-25000" dirty="0" err="1">
                <a:latin typeface="+mn-lt"/>
              </a:rPr>
              <a:t>v</a:t>
            </a:r>
            <a:r>
              <a:rPr lang="en-US" kern="0" dirty="0">
                <a:latin typeface="+mn-lt"/>
              </a:rPr>
              <a:t>    latent heat of vaporization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 typeface="Symbol" pitchFamily="18" charset="2"/>
              <a:buNone/>
              <a:defRPr/>
            </a:pPr>
            <a:endParaRPr lang="en-US" kern="0" dirty="0">
              <a:latin typeface="+mn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33400" y="838200"/>
            <a:ext cx="8001000" cy="5076825"/>
            <a:chOff x="533400" y="838200"/>
            <a:chExt cx="8001000" cy="5076825"/>
          </a:xfrm>
        </p:grpSpPr>
        <p:grpSp>
          <p:nvGrpSpPr>
            <p:cNvPr id="16401" name="Group 22"/>
            <p:cNvGrpSpPr>
              <a:grpSpLocks/>
            </p:cNvGrpSpPr>
            <p:nvPr/>
          </p:nvGrpSpPr>
          <p:grpSpPr bwMode="auto">
            <a:xfrm>
              <a:off x="1524000" y="838200"/>
              <a:ext cx="1371600" cy="1300367"/>
              <a:chOff x="1981200" y="1454038"/>
              <a:chExt cx="1371600" cy="1366049"/>
            </a:xfrm>
          </p:grpSpPr>
          <p:sp>
            <p:nvSpPr>
              <p:cNvPr id="16403" name="Oval 16"/>
              <p:cNvSpPr>
                <a:spLocks noChangeArrowheads="1"/>
              </p:cNvSpPr>
              <p:nvPr/>
            </p:nvSpPr>
            <p:spPr bwMode="auto">
              <a:xfrm>
                <a:off x="1981200" y="1454038"/>
                <a:ext cx="304800" cy="304819"/>
              </a:xfrm>
              <a:prstGeom prst="ellipse">
                <a:avLst/>
              </a:prstGeom>
              <a:noFill/>
              <a:ln w="12700" algn="ctr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</a:pPr>
                <a:endParaRPr lang="en-US"/>
              </a:p>
            </p:txBody>
          </p:sp>
          <p:sp>
            <p:nvSpPr>
              <p:cNvPr id="16404" name="Oval 16"/>
              <p:cNvSpPr>
                <a:spLocks noChangeArrowheads="1"/>
              </p:cNvSpPr>
              <p:nvPr/>
            </p:nvSpPr>
            <p:spPr bwMode="auto">
              <a:xfrm>
                <a:off x="2854656" y="1474703"/>
                <a:ext cx="304800" cy="304820"/>
              </a:xfrm>
              <a:prstGeom prst="ellipse">
                <a:avLst/>
              </a:prstGeom>
              <a:noFill/>
              <a:ln w="12700" algn="ctr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</a:pPr>
                <a:endParaRPr lang="en-US"/>
              </a:p>
            </p:txBody>
          </p:sp>
          <p:sp>
            <p:nvSpPr>
              <p:cNvPr id="16405" name="Oval 16"/>
              <p:cNvSpPr>
                <a:spLocks noChangeArrowheads="1"/>
              </p:cNvSpPr>
              <p:nvPr/>
            </p:nvSpPr>
            <p:spPr bwMode="auto">
              <a:xfrm>
                <a:off x="2577152" y="1810231"/>
                <a:ext cx="304800" cy="304819"/>
              </a:xfrm>
              <a:prstGeom prst="ellipse">
                <a:avLst/>
              </a:prstGeom>
              <a:noFill/>
              <a:ln w="12700" algn="ctr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</a:pPr>
                <a:endParaRPr lang="en-US"/>
              </a:p>
            </p:txBody>
          </p:sp>
          <p:sp>
            <p:nvSpPr>
              <p:cNvPr id="16406" name="Oval 16"/>
              <p:cNvSpPr>
                <a:spLocks noChangeArrowheads="1"/>
              </p:cNvSpPr>
              <p:nvPr/>
            </p:nvSpPr>
            <p:spPr bwMode="auto">
              <a:xfrm>
                <a:off x="3006090" y="2195094"/>
                <a:ext cx="304800" cy="304819"/>
              </a:xfrm>
              <a:prstGeom prst="ellipse">
                <a:avLst/>
              </a:prstGeom>
              <a:noFill/>
              <a:ln w="12700" algn="ctr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</a:pPr>
                <a:endParaRPr lang="en-US"/>
              </a:p>
            </p:txBody>
          </p:sp>
          <p:sp>
            <p:nvSpPr>
              <p:cNvPr id="16407" name="Oval 16"/>
              <p:cNvSpPr>
                <a:spLocks noChangeArrowheads="1"/>
              </p:cNvSpPr>
              <p:nvPr/>
            </p:nvSpPr>
            <p:spPr bwMode="auto">
              <a:xfrm>
                <a:off x="3048000" y="2515268"/>
                <a:ext cx="304800" cy="304819"/>
              </a:xfrm>
              <a:prstGeom prst="ellipse">
                <a:avLst/>
              </a:prstGeom>
              <a:noFill/>
              <a:ln w="12700" algn="ctr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</a:pPr>
                <a:endParaRPr lang="en-US"/>
              </a:p>
            </p:txBody>
          </p:sp>
        </p:grpSp>
        <p:sp>
          <p:nvSpPr>
            <p:cNvPr id="16402" name="TextBox 17"/>
            <p:cNvSpPr txBox="1">
              <a:spLocks noChangeArrowheads="1"/>
            </p:cNvSpPr>
            <p:nvPr/>
          </p:nvSpPr>
          <p:spPr bwMode="auto">
            <a:xfrm>
              <a:off x="533400" y="4591693"/>
              <a:ext cx="8001000" cy="1323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2000" dirty="0"/>
                <a:t>Waves modify stress through </a:t>
              </a:r>
              <a:r>
                <a:rPr lang="en-US" sz="2000" i="1" dirty="0"/>
                <a:t>C</a:t>
              </a:r>
              <a:r>
                <a:rPr lang="en-US" sz="2000" i="1" baseline="-25000" dirty="0"/>
                <a:t>D</a:t>
              </a:r>
              <a:r>
                <a:rPr lang="en-US" sz="2000" dirty="0"/>
                <a:t> (alternatively U</a:t>
              </a:r>
              <a:r>
                <a:rPr lang="en-US" sz="2000" baseline="-25000" dirty="0"/>
                <a:t>s</a:t>
              </a:r>
              <a:r>
                <a:rPr lang="en-US" sz="2000" dirty="0"/>
                <a:t>) or u</a:t>
              </a:r>
              <a:r>
                <a:rPr lang="en-US" sz="2000" baseline="-25000" dirty="0">
                  <a:latin typeface="Symbol" pitchFamily="18" charset="2"/>
                </a:rPr>
                <a:t>*</a:t>
              </a:r>
            </a:p>
            <a:p>
              <a:pPr>
                <a:buFont typeface="Wingdings" pitchFamily="2" charset="2"/>
                <a:buChar char="Ø"/>
              </a:pPr>
              <a:r>
                <a:rPr lang="en-US" sz="2000" dirty="0"/>
                <a:t>Traditionally, remotely sensed winds are tuned to equivalent neutral winds (Ross et al. 1985), which are directly translatable to friction velocity – not stress (Bourassa et al. 2010)</a:t>
              </a:r>
            </a:p>
          </p:txBody>
        </p:sp>
        <p:sp>
          <p:nvSpPr>
            <p:cNvPr id="16398" name="Oval 16"/>
            <p:cNvSpPr>
              <a:spLocks noChangeArrowheads="1"/>
            </p:cNvSpPr>
            <p:nvPr/>
          </p:nvSpPr>
          <p:spPr bwMode="auto">
            <a:xfrm>
              <a:off x="3200400" y="846442"/>
              <a:ext cx="304800" cy="290163"/>
            </a:xfrm>
            <a:prstGeom prst="ellipse">
              <a:avLst/>
            </a:prstGeom>
            <a:noFill/>
            <a:ln w="12700" algn="ctr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16399" name="Oval 16"/>
            <p:cNvSpPr>
              <a:spLocks noChangeArrowheads="1"/>
            </p:cNvSpPr>
            <p:nvPr/>
          </p:nvSpPr>
          <p:spPr bwMode="auto">
            <a:xfrm>
              <a:off x="3352800" y="1193124"/>
              <a:ext cx="304800" cy="290163"/>
            </a:xfrm>
            <a:prstGeom prst="ellipse">
              <a:avLst/>
            </a:prstGeom>
            <a:noFill/>
            <a:ln w="12700" algn="ctr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16400" name="Oval 16"/>
            <p:cNvSpPr>
              <a:spLocks noChangeArrowheads="1"/>
            </p:cNvSpPr>
            <p:nvPr/>
          </p:nvSpPr>
          <p:spPr bwMode="auto">
            <a:xfrm>
              <a:off x="3429000" y="1535371"/>
              <a:ext cx="304800" cy="290163"/>
            </a:xfrm>
            <a:prstGeom prst="ellipse">
              <a:avLst/>
            </a:prstGeom>
            <a:noFill/>
            <a:ln w="12700" algn="ctr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861300" cy="11525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Small Scale (&lt;600km) Variability in Fluxes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638800" y="762000"/>
            <a:ext cx="3124200" cy="5181600"/>
          </a:xfrm>
        </p:spPr>
        <p:txBody>
          <a:bodyPr/>
          <a:lstStyle/>
          <a:p>
            <a:pPr eaLnBrk="1" hangingPunct="1">
              <a:lnSpc>
                <a:spcPts val="2000"/>
              </a:lnSpc>
            </a:pPr>
            <a:r>
              <a:rPr lang="en-US" sz="2000" dirty="0" smtClean="0">
                <a:ea typeface="ＭＳ Ｐゴシック" pitchFamily="34" charset="-128"/>
              </a:rPr>
              <a:t>Modeled changes in fluxes due to changes in wind speed caused by SST gradients</a:t>
            </a:r>
          </a:p>
          <a:p>
            <a:pPr eaLnBrk="1" hangingPunct="1">
              <a:lnSpc>
                <a:spcPts val="2000"/>
              </a:lnSpc>
            </a:pPr>
            <a:r>
              <a:rPr lang="en-US" sz="2000" dirty="0" smtClean="0">
                <a:ea typeface="ＭＳ Ｐゴシック" pitchFamily="34" charset="-128"/>
              </a:rPr>
              <a:t>Monthly average for December</a:t>
            </a:r>
          </a:p>
          <a:p>
            <a:pPr eaLnBrk="1" hangingPunct="1">
              <a:lnSpc>
                <a:spcPts val="2000"/>
              </a:lnSpc>
            </a:pPr>
            <a:r>
              <a:rPr lang="en-US" sz="2000" dirty="0" smtClean="0">
                <a:ea typeface="ＭＳ Ｐゴシック" pitchFamily="34" charset="-128"/>
              </a:rPr>
              <a:t>Small scale changes are large compared to accuracy requirements</a:t>
            </a:r>
          </a:p>
          <a:p>
            <a:pPr eaLnBrk="1" hangingPunct="1">
              <a:lnSpc>
                <a:spcPts val="2000"/>
              </a:lnSpc>
            </a:pPr>
            <a:r>
              <a:rPr lang="en-US" sz="2000" dirty="0" smtClean="0">
                <a:ea typeface="ＭＳ Ｐゴシック" pitchFamily="34" charset="-128"/>
              </a:rPr>
              <a:t>This spatial variability is currently not in </a:t>
            </a:r>
            <a:r>
              <a:rPr lang="en-US" sz="2000" dirty="0" err="1" smtClean="0">
                <a:ea typeface="ＭＳ Ｐゴシック" pitchFamily="34" charset="-128"/>
              </a:rPr>
              <a:t>reanalyses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ts val="2000"/>
              </a:lnSpc>
            </a:pPr>
            <a:r>
              <a:rPr lang="en-US" sz="2000" dirty="0" smtClean="0">
                <a:ea typeface="ＭＳ Ｐゴシック" pitchFamily="34" charset="-128"/>
              </a:rPr>
              <a:t>This spatial variability should be considered in evaluating the observing system</a:t>
            </a:r>
          </a:p>
        </p:txBody>
      </p:sp>
      <p:pic>
        <p:nvPicPr>
          <p:cNvPr id="17412" name="Picture 3" descr="C:\Users\SteffenJ\Desktop\Thesis\Monthly\j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0425"/>
            <a:ext cx="5791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0" y="685800"/>
            <a:ext cx="1981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Sensible Heat Flux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0" y="2460625"/>
            <a:ext cx="1981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Latent Heat Flux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0" y="4213225"/>
            <a:ext cx="1981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Stress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60960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/>
              <a:t>Graphic courtesy of John Steffen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70900" cy="11525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Evaluation of Satellite Retrievals of 10m Ta and </a:t>
            </a:r>
            <a:r>
              <a:rPr lang="en-US" dirty="0" err="1" smtClean="0">
                <a:ea typeface="ＭＳ Ｐゴシック" pitchFamily="34" charset="-128"/>
              </a:rPr>
              <a:t>Qa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28600" y="3200400"/>
            <a:ext cx="2895600" cy="3276600"/>
          </a:xfrm>
        </p:spPr>
        <p:txBody>
          <a:bodyPr/>
          <a:lstStyle/>
          <a:p>
            <a:pPr eaLnBrk="1" hangingPunct="1">
              <a:lnSpc>
                <a:spcPts val="2000"/>
              </a:lnSpc>
            </a:pPr>
            <a:r>
              <a:rPr lang="en-US" sz="2000" dirty="0" smtClean="0">
                <a:ea typeface="ＭＳ Ｐゴシック" pitchFamily="34" charset="-128"/>
              </a:rPr>
              <a:t>We need coincident observations of air/sea differences in temperature and humidity</a:t>
            </a:r>
          </a:p>
          <a:p>
            <a:pPr eaLnBrk="1" hangingPunct="1">
              <a:lnSpc>
                <a:spcPts val="2000"/>
              </a:lnSpc>
            </a:pPr>
            <a:r>
              <a:rPr lang="en-US" sz="2000" dirty="0" smtClean="0">
                <a:ea typeface="ＭＳ Ｐゴシック" pitchFamily="34" charset="-128"/>
              </a:rPr>
              <a:t>Figures show comparison to research vessel observations from SAMOS R/Vs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print"/>
          <a:srcRect l="35625" t="24001" r="41875" b="53000"/>
          <a:stretch>
            <a:fillRect/>
          </a:stretch>
        </p:blipFill>
        <p:spPr bwMode="auto">
          <a:xfrm>
            <a:off x="46038" y="914400"/>
            <a:ext cx="3459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 cstate="print"/>
          <a:srcRect l="30624" t="46001" r="41875" b="8000"/>
          <a:stretch>
            <a:fillRect/>
          </a:stretch>
        </p:blipFill>
        <p:spPr bwMode="auto">
          <a:xfrm>
            <a:off x="3429000" y="914400"/>
            <a:ext cx="5105400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0" y="62484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kern="0" dirty="0">
                <a:cs typeface="ＭＳ Ｐゴシック" pitchFamily="-65" charset="-128"/>
              </a:rPr>
              <a:t>Jackson et al., </a:t>
            </a:r>
            <a:r>
              <a:rPr lang="en-US" sz="2000" kern="0" dirty="0" smtClean="0">
                <a:cs typeface="ＭＳ Ｐゴシック" pitchFamily="-65" charset="-128"/>
              </a:rPr>
              <a:t>2012 </a:t>
            </a:r>
            <a:endParaRPr lang="en-US" sz="2000" kern="0" dirty="0">
              <a:cs typeface="ＭＳ Ｐゴシック" pitchFamily="-65" charset="-128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914400"/>
            <a:ext cx="5105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394700" cy="11525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Comparison of Two Retrieval Techniques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867400" y="931862"/>
            <a:ext cx="3048000" cy="4830763"/>
          </a:xfrm>
        </p:spPr>
        <p:txBody>
          <a:bodyPr/>
          <a:lstStyle/>
          <a:p>
            <a:pPr eaLnBrk="1" hangingPunct="1">
              <a:lnSpc>
                <a:spcPts val="2200"/>
              </a:lnSpc>
            </a:pPr>
            <a:r>
              <a:rPr lang="en-US" dirty="0" smtClean="0">
                <a:solidFill>
                  <a:srgbClr val="0033CC"/>
                </a:solidFill>
                <a:ea typeface="ＭＳ Ｐゴシック" pitchFamily="34" charset="-128"/>
              </a:rPr>
              <a:t>Blue – Roberts et al. (</a:t>
            </a:r>
            <a:r>
              <a:rPr lang="en-US" dirty="0" err="1" smtClean="0">
                <a:solidFill>
                  <a:srgbClr val="0033CC"/>
                </a:solidFill>
                <a:ea typeface="ＭＳ Ｐゴシック" pitchFamily="34" charset="-128"/>
              </a:rPr>
              <a:t>SeaFlux</a:t>
            </a:r>
            <a:r>
              <a:rPr lang="en-US" dirty="0" smtClean="0">
                <a:solidFill>
                  <a:srgbClr val="0033CC"/>
                </a:solidFill>
                <a:ea typeface="ＭＳ Ｐゴシック" pitchFamily="34" charset="-128"/>
              </a:rPr>
              <a:t>;</a:t>
            </a:r>
            <a:r>
              <a:rPr lang="en-US" dirty="0" smtClean="0">
                <a:solidFill>
                  <a:srgbClr val="0033CC"/>
                </a:solidFill>
                <a:ea typeface="ＭＳ Ｐゴシック" pitchFamily="34" charset="-128"/>
              </a:rPr>
              <a:t> JGR </a:t>
            </a:r>
            <a:r>
              <a:rPr lang="en-US" dirty="0" smtClean="0">
                <a:solidFill>
                  <a:srgbClr val="0033CC"/>
                </a:solidFill>
                <a:ea typeface="ＭＳ Ｐゴシック" pitchFamily="34" charset="-128"/>
              </a:rPr>
              <a:t>2010)</a:t>
            </a:r>
            <a:endParaRPr lang="en-US" dirty="0" smtClean="0">
              <a:solidFill>
                <a:srgbClr val="0033CC"/>
              </a:solidFill>
              <a:ea typeface="ＭＳ Ｐゴシック" pitchFamily="34" charset="-128"/>
            </a:endParaRPr>
          </a:p>
          <a:p>
            <a:pPr eaLnBrk="1" hangingPunct="1">
              <a:lnSpc>
                <a:spcPts val="2200"/>
              </a:lnSpc>
            </a:pP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Red – Jackson and 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Wick (JAOT, 2010)</a:t>
            </a:r>
            <a:endParaRPr lang="en-U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ts val="2200"/>
              </a:lnSpc>
            </a:pPr>
            <a:r>
              <a:rPr lang="en-US" dirty="0" smtClean="0">
                <a:ea typeface="ＭＳ Ｐゴシック" pitchFamily="34" charset="-128"/>
              </a:rPr>
              <a:t>Compared to independent ICOADS observations</a:t>
            </a:r>
          </a:p>
          <a:p>
            <a:pPr eaLnBrk="1" hangingPunct="1">
              <a:lnSpc>
                <a:spcPts val="2200"/>
              </a:lnSpc>
            </a:pPr>
            <a:r>
              <a:rPr lang="en-US" dirty="0" smtClean="0">
                <a:ea typeface="ＭＳ Ｐゴシック" pitchFamily="34" charset="-128"/>
              </a:rPr>
              <a:t>Need more data to improve extremes</a:t>
            </a:r>
          </a:p>
        </p:txBody>
      </p:sp>
      <p:pic>
        <p:nvPicPr>
          <p:cNvPr id="19460" name="Content Placeholder 3" descr="qa_icoads_scatter_ammi_fsu_2006.png"/>
          <p:cNvPicPr>
            <a:picLocks noChangeAspect="1"/>
          </p:cNvPicPr>
          <p:nvPr/>
        </p:nvPicPr>
        <p:blipFill>
          <a:blip r:embed="rId3" cstate="print"/>
          <a:srcRect l="3947" t="2850" r="2632" b="1645"/>
          <a:stretch>
            <a:fillRect/>
          </a:stretch>
        </p:blipFill>
        <p:spPr bwMode="auto">
          <a:xfrm>
            <a:off x="533400" y="838200"/>
            <a:ext cx="5410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0" y="59537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/>
              <a:t>Graphic courtesy of Darren </a:t>
            </a:r>
            <a:r>
              <a:rPr lang="en-US" sz="1400" b="0" dirty="0" err="1" smtClean="0"/>
              <a:t>Jackon</a:t>
            </a:r>
            <a:r>
              <a:rPr lang="en-US" sz="1400" b="0" dirty="0" smtClean="0"/>
              <a:t> in </a:t>
            </a:r>
          </a:p>
          <a:p>
            <a:r>
              <a:rPr lang="en-US" sz="1400" b="0" dirty="0" smtClean="0"/>
              <a:t>Bourassa et al. (TOS, 2010)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Summary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39150" cy="5029200"/>
          </a:xfrm>
        </p:spPr>
        <p:txBody>
          <a:bodyPr/>
          <a:lstStyle/>
          <a:p>
            <a:pPr eaLnBrk="1" hangingPunct="1">
              <a:lnSpc>
                <a:spcPts val="2200"/>
              </a:lnSpc>
              <a:spcAft>
                <a:spcPts val="600"/>
              </a:spcAft>
            </a:pPr>
            <a:r>
              <a:rPr lang="en-US" sz="2200" dirty="0" smtClean="0">
                <a:ea typeface="ＭＳ Ｐゴシック" pitchFamily="34" charset="-128"/>
              </a:rPr>
              <a:t>Multiple networks must be combined to produce climate quality flux </a:t>
            </a:r>
            <a:r>
              <a:rPr lang="en-US" sz="2200" dirty="0" smtClean="0">
                <a:ea typeface="ＭＳ Ｐゴシック" pitchFamily="34" charset="-128"/>
              </a:rPr>
              <a:t>products</a:t>
            </a:r>
          </a:p>
          <a:p>
            <a:pPr lvl="1" eaLnBrk="1" hangingPunct="1">
              <a:lnSpc>
                <a:spcPts val="2200"/>
              </a:lnSpc>
              <a:spcAft>
                <a:spcPts val="600"/>
              </a:spcAft>
            </a:pPr>
            <a:r>
              <a:rPr lang="en-US" sz="2000" dirty="0" smtClean="0">
                <a:ea typeface="ＭＳ Ｐゴシック" pitchFamily="34" charset="-128"/>
              </a:rPr>
              <a:t>Coincident observations are critical by not yet required</a:t>
            </a:r>
          </a:p>
          <a:p>
            <a:pPr lvl="1" eaLnBrk="1" hangingPunct="1">
              <a:lnSpc>
                <a:spcPts val="2200"/>
              </a:lnSpc>
              <a:spcAft>
                <a:spcPts val="600"/>
              </a:spcAft>
            </a:pPr>
            <a:r>
              <a:rPr lang="en-US" sz="2000" dirty="0" smtClean="0">
                <a:ea typeface="ＭＳ Ｐゴシック" pitchFamily="34" charset="-128"/>
              </a:rPr>
              <a:t>Needed to meet spatial and temporal sampling requirements</a:t>
            </a: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ts val="2200"/>
              </a:lnSpc>
              <a:spcAft>
                <a:spcPts val="600"/>
              </a:spcAft>
            </a:pPr>
            <a:r>
              <a:rPr lang="en-US" sz="2200" dirty="0" smtClean="0">
                <a:ea typeface="ＭＳ Ｐゴシック" pitchFamily="34" charset="-128"/>
              </a:rPr>
              <a:t>Current practice does not adequately measure sea state (waves) which have a substantial impact on fluxes</a:t>
            </a:r>
          </a:p>
          <a:p>
            <a:pPr eaLnBrk="1" hangingPunct="1">
              <a:lnSpc>
                <a:spcPts val="2200"/>
              </a:lnSpc>
              <a:spcAft>
                <a:spcPts val="600"/>
              </a:spcAft>
            </a:pPr>
            <a:r>
              <a:rPr lang="en-US" sz="2200" dirty="0" smtClean="0">
                <a:ea typeface="ＭＳ Ｐゴシック" pitchFamily="34" charset="-128"/>
              </a:rPr>
              <a:t>Small spatial scale variability is substantial compared to flux accuracy requirements</a:t>
            </a:r>
          </a:p>
          <a:p>
            <a:pPr eaLnBrk="1" hangingPunct="1">
              <a:lnSpc>
                <a:spcPts val="2200"/>
              </a:lnSpc>
              <a:spcAft>
                <a:spcPts val="600"/>
              </a:spcAft>
            </a:pPr>
            <a:r>
              <a:rPr lang="en-US" sz="2200" dirty="0" smtClean="0">
                <a:ea typeface="ＭＳ Ｐゴシック" pitchFamily="34" charset="-128"/>
              </a:rPr>
              <a:t>OOPC would like to draw on input from CLIVAR, WDAC, SOLAS, and others to characterize the observational needs</a:t>
            </a:r>
          </a:p>
          <a:p>
            <a:pPr lvl="1" eaLnBrk="1" hangingPunct="1">
              <a:lnSpc>
                <a:spcPts val="2200"/>
              </a:lnSpc>
              <a:spcAft>
                <a:spcPts val="600"/>
              </a:spcAft>
            </a:pPr>
            <a:r>
              <a:rPr lang="en-US" dirty="0" smtClean="0">
                <a:ea typeface="ＭＳ Ｐゴシック" pitchFamily="34" charset="-128"/>
              </a:rPr>
              <a:t>Accuracy of the network</a:t>
            </a:r>
          </a:p>
          <a:p>
            <a:pPr lvl="1" eaLnBrk="1" hangingPunct="1">
              <a:lnSpc>
                <a:spcPts val="2200"/>
              </a:lnSpc>
              <a:spcAft>
                <a:spcPts val="600"/>
              </a:spcAft>
            </a:pPr>
            <a:r>
              <a:rPr lang="en-US" dirty="0" smtClean="0">
                <a:ea typeface="ＭＳ Ｐゴシック" pitchFamily="34" charset="-128"/>
              </a:rPr>
              <a:t>Sampling requirements in space and time</a:t>
            </a:r>
          </a:p>
          <a:p>
            <a:pPr eaLnBrk="1" hangingPunct="1">
              <a:lnSpc>
                <a:spcPts val="2200"/>
              </a:lnSpc>
              <a:spcAft>
                <a:spcPts val="600"/>
              </a:spcAft>
            </a:pPr>
            <a:r>
              <a:rPr lang="en-US" sz="2200" dirty="0" smtClean="0">
                <a:ea typeface="ＭＳ Ｐゴシック" pitchFamily="34" charset="-128"/>
              </a:rPr>
              <a:t>OOPC will work on statistical assessments of system accuracy</a:t>
            </a:r>
          </a:p>
          <a:p>
            <a:pPr lvl="1" eaLnBrk="1" hangingPunct="1">
              <a:lnSpc>
                <a:spcPts val="2200"/>
              </a:lnSpc>
              <a:spcAft>
                <a:spcPts val="600"/>
              </a:spcAft>
            </a:pPr>
            <a:r>
              <a:rPr lang="en-US" dirty="0" smtClean="0">
                <a:ea typeface="ＭＳ Ｐゴシック" pitchFamily="34" charset="-128"/>
              </a:rPr>
              <a:t>Work with GOV and GSOP on model assessments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COS_graph"/>
          <p:cNvPicPr>
            <a:picLocks noChangeAspect="1" noChangeArrowheads="1"/>
          </p:cNvPicPr>
          <p:nvPr/>
        </p:nvPicPr>
        <p:blipFill>
          <a:blip r:embed="rId2" cstate="print"/>
          <a:srcRect l="1897" r="2295"/>
          <a:stretch>
            <a:fillRect/>
          </a:stretch>
        </p:blipFill>
        <p:spPr bwMode="auto">
          <a:xfrm>
            <a:off x="0" y="1562100"/>
            <a:ext cx="91440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077200" cy="1143000"/>
          </a:xfrm>
        </p:spPr>
        <p:txBody>
          <a:bodyPr/>
          <a:lstStyle/>
          <a:p>
            <a:pPr eaLnBrk="1" hangingPunct="1"/>
            <a:r>
              <a:rPr lang="en-GB" smtClean="0"/>
              <a:t>Continuous improvement and assessment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3384550" y="0"/>
            <a:ext cx="554355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/>
          <a:lstStyle/>
          <a:p>
            <a:pPr algn="r" defTabSz="762000" eaLnBrk="0" hangingPunct="0"/>
            <a:r>
              <a:rPr lang="en-GB" sz="2400">
                <a:solidFill>
                  <a:srgbClr val="0050A0"/>
                </a:solidFill>
              </a:rPr>
              <a:t>GCOS Expert Panels</a:t>
            </a:r>
          </a:p>
        </p:txBody>
      </p:sp>
      <p:sp>
        <p:nvSpPr>
          <p:cNvPr id="4099" name="Content Placeholder 2"/>
          <p:cNvSpPr txBox="1">
            <a:spLocks/>
          </p:cNvSpPr>
          <p:nvPr/>
        </p:nvSpPr>
        <p:spPr bwMode="auto">
          <a:xfrm>
            <a:off x="228600" y="1295400"/>
            <a:ext cx="815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defTabSz="762000" eaLnBrk="0" hangingPunct="0"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GB">
                <a:solidFill>
                  <a:srgbClr val="003366"/>
                </a:solidFill>
              </a:rPr>
              <a:t>Terrestrial Observation Panel for Climate (TOPC)</a:t>
            </a:r>
          </a:p>
          <a:p>
            <a:pPr defTabSz="762000"/>
            <a:r>
              <a:rPr lang="en-GB" sz="1400" b="0">
                <a:solidFill>
                  <a:srgbClr val="003366"/>
                </a:solidFill>
              </a:rPr>
              <a:t>Chairman Konrad Steffen (Switzerland)</a:t>
            </a:r>
          </a:p>
          <a:p>
            <a:pPr marL="269875" lvl="1" indent="-176213" defTabSz="762000" eaLnBrk="0" hangingPunct="0">
              <a:buClr>
                <a:schemeClr val="tx1"/>
              </a:buClr>
              <a:buFontTx/>
              <a:buChar char="•"/>
            </a:pPr>
            <a:r>
              <a:rPr lang="en-GB" sz="1400">
                <a:solidFill>
                  <a:srgbClr val="003366"/>
                </a:solidFill>
              </a:rPr>
              <a:t>Meeting of TOPC-16: 10-11 March 2014, JRC, Ispra, Italy</a:t>
            </a:r>
          </a:p>
          <a:p>
            <a:pPr marL="269875" lvl="1" indent="-176213" defTabSz="762000" eaLnBrk="0" hangingPunct="0">
              <a:buClr>
                <a:schemeClr val="tx1"/>
              </a:buClr>
              <a:buFontTx/>
              <a:buChar char="•"/>
            </a:pPr>
            <a:endParaRPr lang="en-GB" sz="1400">
              <a:solidFill>
                <a:srgbClr val="003366"/>
              </a:solidFill>
            </a:endParaRPr>
          </a:p>
          <a:p>
            <a:pPr marL="269875" lvl="1" indent="-176213" defTabSz="762000"/>
            <a:r>
              <a:rPr lang="en-GB" sz="1400">
                <a:solidFill>
                  <a:srgbClr val="003366"/>
                </a:solidFill>
              </a:rPr>
              <a:t>Next meeting TOPC-17: back-to-back with AOPC 9-13 March or 16-20 March 2015, Zürich</a:t>
            </a:r>
          </a:p>
        </p:txBody>
      </p:sp>
      <p:pic>
        <p:nvPicPr>
          <p:cNvPr id="4100" name="Picture 6" descr="AOPC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971800"/>
            <a:ext cx="2284413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TOPC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447800"/>
            <a:ext cx="27019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0" descr="OOPC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572000"/>
            <a:ext cx="265747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Content Placeholder 2"/>
          <p:cNvSpPr txBox="1">
            <a:spLocks/>
          </p:cNvSpPr>
          <p:nvPr/>
        </p:nvSpPr>
        <p:spPr bwMode="auto">
          <a:xfrm>
            <a:off x="152400" y="4648200"/>
            <a:ext cx="87487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269875" lvl="1" indent="-176213" defTabSz="762000" eaLnBrk="0" hangingPunct="0">
              <a:spcAft>
                <a:spcPts val="300"/>
              </a:spcAft>
              <a:buClr>
                <a:schemeClr val="tx1"/>
              </a:buClr>
            </a:pPr>
            <a:r>
              <a:rPr lang="en-GB">
                <a:solidFill>
                  <a:srgbClr val="003366"/>
                </a:solidFill>
              </a:rPr>
              <a:t>Ocean Observations Panel for Climate (OOPC)</a:t>
            </a:r>
            <a:endParaRPr lang="en-GB" sz="1400" b="0">
              <a:solidFill>
                <a:srgbClr val="003366"/>
              </a:solidFill>
            </a:endParaRPr>
          </a:p>
          <a:p>
            <a:pPr marL="269875" lvl="1" indent="-176213" defTabSz="762000" eaLnBrk="0" hangingPunct="0">
              <a:spcAft>
                <a:spcPts val="300"/>
              </a:spcAft>
              <a:buClr>
                <a:schemeClr val="tx1"/>
              </a:buClr>
              <a:buFontTx/>
              <a:buChar char="•"/>
            </a:pPr>
            <a:r>
              <a:rPr lang="en-GB" sz="1400" b="0">
                <a:solidFill>
                  <a:srgbClr val="003366"/>
                </a:solidFill>
              </a:rPr>
              <a:t>Mark Bourassa (US) and Toshio Suga (Japan) co-Chairs since 2013 </a:t>
            </a:r>
          </a:p>
          <a:p>
            <a:pPr marL="269875" lvl="1" indent="-176213" defTabSz="762000" eaLnBrk="0" hangingPunct="0">
              <a:spcAft>
                <a:spcPts val="300"/>
              </a:spcAft>
              <a:buClr>
                <a:schemeClr val="tx1"/>
              </a:buClr>
              <a:buFontTx/>
              <a:buChar char="•"/>
            </a:pPr>
            <a:r>
              <a:rPr lang="en-GB" sz="1400">
                <a:solidFill>
                  <a:srgbClr val="003366"/>
                </a:solidFill>
              </a:rPr>
              <a:t>Next meeting of OOPC-17: 22-24 July 2014, Barcelona, Spain</a:t>
            </a:r>
          </a:p>
          <a:p>
            <a:pPr marL="269875" lvl="1" indent="-176213" defTabSz="762000" eaLnBrk="0" hangingPunct="0">
              <a:spcAft>
                <a:spcPts val="300"/>
              </a:spcAft>
              <a:buClr>
                <a:schemeClr val="tx1"/>
              </a:buClr>
              <a:buFontTx/>
              <a:buChar char="•"/>
            </a:pPr>
            <a:r>
              <a:rPr lang="en-GB" sz="1400">
                <a:solidFill>
                  <a:srgbClr val="003366"/>
                </a:solidFill>
              </a:rPr>
              <a:t>Back-to back with GOOS Steering Committee:  25 July 2014, Barcelona</a:t>
            </a:r>
          </a:p>
        </p:txBody>
      </p:sp>
      <p:sp>
        <p:nvSpPr>
          <p:cNvPr id="4104" name="Content Placeholder 2"/>
          <p:cNvSpPr txBox="1">
            <a:spLocks/>
          </p:cNvSpPr>
          <p:nvPr/>
        </p:nvSpPr>
        <p:spPr bwMode="auto">
          <a:xfrm>
            <a:off x="152400" y="2971800"/>
            <a:ext cx="87487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269875" lvl="1" indent="-176213" defTabSz="762000" eaLnBrk="0" hangingPunct="0">
              <a:spcAft>
                <a:spcPts val="300"/>
              </a:spcAft>
              <a:buClr>
                <a:schemeClr val="tx1"/>
              </a:buClr>
            </a:pPr>
            <a:r>
              <a:rPr lang="en-GB">
                <a:solidFill>
                  <a:srgbClr val="003366"/>
                </a:solidFill>
              </a:rPr>
              <a:t>Atmospheric Observation Panel for Climate (AOPC)</a:t>
            </a:r>
            <a:endParaRPr lang="en-GB" sz="1400" b="0">
              <a:solidFill>
                <a:srgbClr val="003366"/>
              </a:solidFill>
            </a:endParaRPr>
          </a:p>
          <a:p>
            <a:pPr marL="269875" lvl="1" indent="-176213" defTabSz="762000" eaLnBrk="0" hangingPunct="0">
              <a:spcAft>
                <a:spcPts val="300"/>
              </a:spcAft>
              <a:buClr>
                <a:schemeClr val="tx1"/>
              </a:buClr>
              <a:buFontTx/>
              <a:buChar char="•"/>
            </a:pPr>
            <a:r>
              <a:rPr lang="en-GB" sz="1400" b="0">
                <a:solidFill>
                  <a:srgbClr val="003366"/>
                </a:solidFill>
              </a:rPr>
              <a:t>Kenneth Holmlund (Finland) and Albert Klein-Tank (The Netherlands),</a:t>
            </a:r>
          </a:p>
          <a:p>
            <a:pPr marL="269875" lvl="1" indent="-176213" defTabSz="762000" eaLnBrk="0" hangingPunct="0">
              <a:spcAft>
                <a:spcPts val="300"/>
              </a:spcAft>
              <a:buClr>
                <a:schemeClr val="tx1"/>
              </a:buClr>
            </a:pPr>
            <a:r>
              <a:rPr lang="en-GB" sz="1400" b="0">
                <a:solidFill>
                  <a:srgbClr val="003366"/>
                </a:solidFill>
              </a:rPr>
              <a:t>    Chair and Deputy-Chair since April, 2014 </a:t>
            </a:r>
          </a:p>
          <a:p>
            <a:pPr marL="269875" lvl="1" indent="-176213" defTabSz="762000" eaLnBrk="0" hangingPunct="0">
              <a:spcAft>
                <a:spcPts val="300"/>
              </a:spcAft>
              <a:buClr>
                <a:schemeClr val="tx1"/>
              </a:buClr>
              <a:buFontTx/>
              <a:buChar char="•"/>
            </a:pPr>
            <a:r>
              <a:rPr lang="en-GB" sz="1400">
                <a:solidFill>
                  <a:srgbClr val="003366"/>
                </a:solidFill>
              </a:rPr>
              <a:t>Next meeting of AOPC-20: back-to-back with TOPC 9-13 March or 16-20 March 2015, Zürich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215900" y="0"/>
            <a:ext cx="8712200" cy="792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 anchor="ctr"/>
          <a:lstStyle/>
          <a:p>
            <a:pPr algn="r" defTabSz="762000" eaLnBrk="0" hangingPunct="0">
              <a:buClr>
                <a:schemeClr val="tx1"/>
              </a:buClr>
            </a:pPr>
            <a:r>
              <a:rPr lang="en-GB" sz="2600">
                <a:solidFill>
                  <a:srgbClr val="0050A0"/>
                </a:solidFill>
                <a:ea typeface="ＭＳ Ｐゴシック" pitchFamily="34" charset="-128"/>
              </a:rPr>
              <a:t>GCOS Continuous Improvement &amp; Assessment Cycle </a:t>
            </a:r>
          </a:p>
        </p:txBody>
      </p:sp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339725" y="919163"/>
            <a:ext cx="8640763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Aft>
                <a:spcPts val="900"/>
              </a:spcAft>
              <a:buFont typeface="Arial" charset="0"/>
              <a:buNone/>
            </a:pPr>
            <a:r>
              <a:rPr lang="en-GB" altLang="en-US" sz="2000">
                <a:solidFill>
                  <a:srgbClr val="003366"/>
                </a:solidFill>
                <a:ea typeface="ＭＳ Ｐゴシック" pitchFamily="34" charset="-128"/>
              </a:rPr>
              <a:t>The GCOS programme has started the process for</a:t>
            </a:r>
            <a:r>
              <a:rPr lang="en-US" altLang="en-US" sz="2000">
                <a:solidFill>
                  <a:srgbClr val="003366"/>
                </a:solidFill>
                <a:ea typeface="ＭＳ Ｐゴシック" pitchFamily="34" charset="-128"/>
              </a:rPr>
              <a:t>:</a:t>
            </a:r>
          </a:p>
          <a:p>
            <a:pPr marL="360363" lvl="1" indent="-185738" eaLnBrk="0" hangingPunct="0">
              <a:spcBef>
                <a:spcPct val="20000"/>
              </a:spcBef>
              <a:spcAft>
                <a:spcPts val="900"/>
              </a:spcAft>
              <a:buFontTx/>
              <a:buChar char="•"/>
            </a:pPr>
            <a:r>
              <a:rPr lang="en-GB" sz="2000" b="0">
                <a:solidFill>
                  <a:srgbClr val="003366"/>
                </a:solidFill>
                <a:ea typeface="ＭＳ Ｐゴシック" pitchFamily="34" charset="-128"/>
              </a:rPr>
              <a:t>a 2015 report on the progress and status of climate observation</a:t>
            </a:r>
          </a:p>
          <a:p>
            <a:pPr marL="360363" lvl="1" indent="-185738" eaLnBrk="0" hangingPunct="0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GB" sz="2000" b="0">
                <a:solidFill>
                  <a:srgbClr val="003366"/>
                </a:solidFill>
                <a:ea typeface="ＭＳ Ｐゴシック" pitchFamily="34" charset="-128"/>
              </a:rPr>
              <a:t>a new “Implementation Plan” in 2016, which should identify:</a:t>
            </a:r>
          </a:p>
          <a:p>
            <a:pPr marL="804863" lvl="2" indent="-230188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−"/>
            </a:pPr>
            <a:r>
              <a:rPr lang="en-GB" b="0">
                <a:solidFill>
                  <a:srgbClr val="003366"/>
                </a:solidFill>
                <a:ea typeface="ＭＳ Ｐゴシック" pitchFamily="34" charset="-128"/>
              </a:rPr>
              <a:t>continuing and new requirements, including a restatement of the rationale for the list of ECVs and possible amendment of the list</a:t>
            </a:r>
          </a:p>
          <a:p>
            <a:pPr marL="804863" lvl="2" indent="-230188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−"/>
            </a:pPr>
            <a:r>
              <a:rPr lang="en-GB" b="0">
                <a:solidFill>
                  <a:srgbClr val="003366"/>
                </a:solidFill>
                <a:ea typeface="ＭＳ Ｐゴシック" pitchFamily="34" charset="-128"/>
              </a:rPr>
              <a:t>the adequacy of present arrangements for meeting the requirements</a:t>
            </a:r>
          </a:p>
          <a:p>
            <a:pPr marL="804863" lvl="2" indent="-230188" eaLnBrk="0" hangingPunct="0">
              <a:spcBef>
                <a:spcPct val="20000"/>
              </a:spcBef>
              <a:spcAft>
                <a:spcPts val="900"/>
              </a:spcAft>
              <a:buFont typeface="Arial" charset="0"/>
              <a:buChar char="−"/>
            </a:pPr>
            <a:r>
              <a:rPr lang="en-GB" b="0">
                <a:solidFill>
                  <a:srgbClr val="003366"/>
                </a:solidFill>
                <a:ea typeface="ＭＳ Ｐゴシック" pitchFamily="34" charset="-128"/>
              </a:rPr>
              <a:t>the additional actions needed, with indicative costs, performance indicators and potential agents for implementation</a:t>
            </a:r>
          </a:p>
          <a:p>
            <a:pPr marL="360363" lvl="1" indent="-185738" eaLnBrk="0" hangingPunct="0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GB" sz="2000" b="0">
                <a:solidFill>
                  <a:srgbClr val="003366"/>
                </a:solidFill>
                <a:ea typeface="ＭＳ Ｐゴシック" pitchFamily="34" charset="-128"/>
              </a:rPr>
              <a:t>statements of specific requirements for products</a:t>
            </a:r>
          </a:p>
          <a:p>
            <a:pPr marL="804863" lvl="2" indent="-230188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−"/>
            </a:pPr>
            <a:r>
              <a:rPr lang="en-GB" b="0">
                <a:solidFill>
                  <a:srgbClr val="003366"/>
                </a:solidFill>
                <a:ea typeface="ＭＳ Ｐゴシック" pitchFamily="34" charset="-128"/>
              </a:rPr>
              <a:t>from both </a:t>
            </a:r>
            <a:r>
              <a:rPr lang="en-GB" b="0" i="1">
                <a:solidFill>
                  <a:srgbClr val="003366"/>
                </a:solidFill>
                <a:ea typeface="ＭＳ Ｐゴシック" pitchFamily="34" charset="-128"/>
              </a:rPr>
              <a:t>in situ </a:t>
            </a:r>
            <a:r>
              <a:rPr lang="en-GB" b="0">
                <a:solidFill>
                  <a:srgbClr val="003366"/>
                </a:solidFill>
                <a:ea typeface="ＭＳ Ｐゴシック" pitchFamily="34" charset="-128"/>
              </a:rPr>
              <a:t>networks and the space-based component</a:t>
            </a:r>
          </a:p>
          <a:p>
            <a:pPr marL="804863" lvl="2" indent="-230188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−"/>
            </a:pPr>
            <a:r>
              <a:rPr lang="en-GB" b="0">
                <a:solidFill>
                  <a:srgbClr val="003366"/>
                </a:solidFill>
                <a:ea typeface="ＭＳ Ｐゴシック" pitchFamily="34" charset="-128"/>
              </a:rPr>
              <a:t>and from integration of the data provided by both</a:t>
            </a:r>
          </a:p>
          <a:p>
            <a:pPr marL="360363" lvl="1" indent="-185738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None/>
            </a:pPr>
            <a:r>
              <a:rPr lang="en-GB" sz="2000" b="0">
                <a:solidFill>
                  <a:srgbClr val="003366"/>
                </a:solidFill>
                <a:ea typeface="ＭＳ Ｐゴシック" pitchFamily="34" charset="-128"/>
              </a:rPr>
              <a:t>either embedded in the main Plan or as separate supplement(s)</a:t>
            </a:r>
          </a:p>
          <a:p>
            <a:pPr>
              <a:spcAft>
                <a:spcPts val="600"/>
              </a:spcAft>
              <a:buFont typeface="Arial" charset="0"/>
              <a:buNone/>
            </a:pPr>
            <a:endParaRPr lang="en-US" altLang="en-US" sz="500">
              <a:solidFill>
                <a:srgbClr val="003366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838200"/>
            <a:ext cx="9144000" cy="2362200"/>
          </a:xfrm>
          <a:prstGeom prst="rect">
            <a:avLst/>
          </a:prstGeom>
          <a:gradFill rotWithShape="1">
            <a:gsLst>
              <a:gs pos="0">
                <a:schemeClr val="bg2">
                  <a:alpha val="49001"/>
                </a:schemeClr>
              </a:gs>
              <a:gs pos="50000">
                <a:schemeClr val="folHlink">
                  <a:alpha val="49001"/>
                </a:schemeClr>
              </a:gs>
              <a:gs pos="100000">
                <a:schemeClr val="bg2">
                  <a:alpha val="49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smtClean="0"/>
              <a:t>Road Map for 2014 to 2016</a:t>
            </a:r>
            <a:endParaRPr lang="en-US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1447800"/>
            <a:ext cx="1619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000"/>
              <a:t>WCRP Conference 2011</a:t>
            </a:r>
            <a:endParaRPr lang="en-US" sz="1000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6324600" y="3200400"/>
            <a:ext cx="2819400" cy="762000"/>
          </a:xfrm>
          <a:prstGeom prst="rect">
            <a:avLst/>
          </a:prstGeom>
          <a:gradFill rotWithShape="1">
            <a:gsLst>
              <a:gs pos="0">
                <a:srgbClr val="CCFF33">
                  <a:alpha val="60001"/>
                </a:srgbClr>
              </a:gs>
              <a:gs pos="50000">
                <a:schemeClr val="bg1">
                  <a:alpha val="58000"/>
                </a:schemeClr>
              </a:gs>
              <a:gs pos="100000">
                <a:srgbClr val="CCFF33">
                  <a:alpha val="60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2819400" y="3200400"/>
            <a:ext cx="3505200" cy="762000"/>
          </a:xfrm>
          <a:prstGeom prst="rect">
            <a:avLst/>
          </a:prstGeom>
          <a:gradFill rotWithShape="1">
            <a:gsLst>
              <a:gs pos="0">
                <a:srgbClr val="FFFF00">
                  <a:alpha val="60001"/>
                </a:srgbClr>
              </a:gs>
              <a:gs pos="50000">
                <a:schemeClr val="bg1">
                  <a:alpha val="58000"/>
                </a:schemeClr>
              </a:gs>
              <a:gs pos="100000">
                <a:srgbClr val="FFFF00">
                  <a:alpha val="60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00400"/>
            <a:ext cx="2819400" cy="762000"/>
          </a:xfrm>
          <a:prstGeom prst="rect">
            <a:avLst/>
          </a:prstGeom>
          <a:gradFill rotWithShape="1">
            <a:gsLst>
              <a:gs pos="0">
                <a:srgbClr val="FF9900">
                  <a:alpha val="60001"/>
                </a:srgbClr>
              </a:gs>
              <a:gs pos="50000">
                <a:schemeClr val="bg1">
                  <a:alpha val="58000"/>
                </a:schemeClr>
              </a:gs>
              <a:gs pos="100000">
                <a:srgbClr val="FF9900">
                  <a:alpha val="60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8" name="Text Box 8"/>
          <p:cNvSpPr txBox="1">
            <a:spLocks noChangeArrowheads="1"/>
          </p:cNvSpPr>
          <p:nvPr/>
        </p:nvSpPr>
        <p:spPr bwMode="auto">
          <a:xfrm>
            <a:off x="381000" y="4343400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/>
              <a:t>Progress report</a:t>
            </a:r>
            <a:endParaRPr lang="en-US"/>
          </a:p>
        </p:txBody>
      </p:sp>
      <p:sp>
        <p:nvSpPr>
          <p:cNvPr id="6159" name="Text Box 9"/>
          <p:cNvSpPr txBox="1">
            <a:spLocks noChangeArrowheads="1"/>
          </p:cNvSpPr>
          <p:nvPr/>
        </p:nvSpPr>
        <p:spPr bwMode="auto">
          <a:xfrm>
            <a:off x="1066800" y="3352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/>
              <a:t>2014</a:t>
            </a:r>
            <a:endParaRPr lang="en-US"/>
          </a:p>
        </p:txBody>
      </p:sp>
      <p:sp>
        <p:nvSpPr>
          <p:cNvPr id="6160" name="Text Box 10"/>
          <p:cNvSpPr txBox="1">
            <a:spLocks noChangeArrowheads="1"/>
          </p:cNvSpPr>
          <p:nvPr/>
        </p:nvSpPr>
        <p:spPr bwMode="auto">
          <a:xfrm>
            <a:off x="3886200" y="3352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/>
              <a:t>2015</a:t>
            </a:r>
            <a:endParaRPr lang="en-US"/>
          </a:p>
        </p:txBody>
      </p:sp>
      <p:sp>
        <p:nvSpPr>
          <p:cNvPr id="6161" name="Text Box 11"/>
          <p:cNvSpPr txBox="1">
            <a:spLocks noChangeArrowheads="1"/>
          </p:cNvSpPr>
          <p:nvPr/>
        </p:nvSpPr>
        <p:spPr bwMode="auto">
          <a:xfrm>
            <a:off x="7391400" y="3352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/>
              <a:t>2016</a:t>
            </a:r>
            <a:endParaRPr lang="en-US"/>
          </a:p>
        </p:txBody>
      </p:sp>
      <p:sp>
        <p:nvSpPr>
          <p:cNvPr id="6162" name="Oval 12"/>
          <p:cNvSpPr>
            <a:spLocks noChangeArrowheads="1"/>
          </p:cNvSpPr>
          <p:nvPr/>
        </p:nvSpPr>
        <p:spPr bwMode="auto">
          <a:xfrm>
            <a:off x="5791200" y="3657600"/>
            <a:ext cx="609600" cy="60960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1400">
                <a:solidFill>
                  <a:schemeClr val="bg1"/>
                </a:solidFill>
              </a:rPr>
              <a:t>COP21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163" name="Oval 13"/>
          <p:cNvSpPr>
            <a:spLocks noChangeArrowheads="1"/>
          </p:cNvSpPr>
          <p:nvPr/>
        </p:nvSpPr>
        <p:spPr bwMode="auto">
          <a:xfrm>
            <a:off x="8534400" y="3581400"/>
            <a:ext cx="609600" cy="60960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1400">
                <a:solidFill>
                  <a:schemeClr val="bg1"/>
                </a:solidFill>
              </a:rPr>
              <a:t>COP22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164" name="Oval 14"/>
          <p:cNvSpPr>
            <a:spLocks noChangeArrowheads="1"/>
          </p:cNvSpPr>
          <p:nvPr/>
        </p:nvSpPr>
        <p:spPr bwMode="auto">
          <a:xfrm>
            <a:off x="2209800" y="3657600"/>
            <a:ext cx="609600" cy="60960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1400">
                <a:solidFill>
                  <a:schemeClr val="bg1"/>
                </a:solidFill>
              </a:rPr>
              <a:t>COP20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165" name="Line 15"/>
          <p:cNvSpPr>
            <a:spLocks noChangeShapeType="1"/>
          </p:cNvSpPr>
          <p:nvPr/>
        </p:nvSpPr>
        <p:spPr bwMode="auto">
          <a:xfrm>
            <a:off x="76200" y="4495800"/>
            <a:ext cx="304800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6" name="Line 16"/>
          <p:cNvSpPr>
            <a:spLocks noChangeShapeType="1"/>
          </p:cNvSpPr>
          <p:nvPr/>
        </p:nvSpPr>
        <p:spPr bwMode="auto">
          <a:xfrm>
            <a:off x="2362200" y="4495800"/>
            <a:ext cx="2286000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7" name="Line 17"/>
          <p:cNvSpPr>
            <a:spLocks noChangeShapeType="1"/>
          </p:cNvSpPr>
          <p:nvPr/>
        </p:nvSpPr>
        <p:spPr bwMode="auto">
          <a:xfrm flipV="1">
            <a:off x="6096000" y="4267200"/>
            <a:ext cx="0" cy="22860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8" name="Text Box 18"/>
          <p:cNvSpPr txBox="1">
            <a:spLocks noChangeArrowheads="1"/>
          </p:cNvSpPr>
          <p:nvPr/>
        </p:nvSpPr>
        <p:spPr bwMode="auto">
          <a:xfrm>
            <a:off x="4648200" y="5715000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/>
              <a:t>New Plan</a:t>
            </a:r>
            <a:endParaRPr lang="en-US"/>
          </a:p>
        </p:txBody>
      </p:sp>
      <p:sp>
        <p:nvSpPr>
          <p:cNvPr id="6169" name="Line 19"/>
          <p:cNvSpPr>
            <a:spLocks noChangeShapeType="1"/>
          </p:cNvSpPr>
          <p:nvPr/>
        </p:nvSpPr>
        <p:spPr bwMode="auto">
          <a:xfrm>
            <a:off x="2286000" y="5791200"/>
            <a:ext cx="2362200" cy="0"/>
          </a:xfrm>
          <a:prstGeom prst="line">
            <a:avLst/>
          </a:prstGeom>
          <a:noFill/>
          <a:ln w="57150">
            <a:solidFill>
              <a:srgbClr val="0033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0" name="Line 20"/>
          <p:cNvSpPr>
            <a:spLocks noChangeShapeType="1"/>
          </p:cNvSpPr>
          <p:nvPr/>
        </p:nvSpPr>
        <p:spPr bwMode="auto">
          <a:xfrm>
            <a:off x="5410200" y="5715000"/>
            <a:ext cx="2590800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1" name="Line 21"/>
          <p:cNvSpPr>
            <a:spLocks noChangeShapeType="1"/>
          </p:cNvSpPr>
          <p:nvPr/>
        </p:nvSpPr>
        <p:spPr bwMode="auto">
          <a:xfrm flipV="1">
            <a:off x="8839200" y="4191000"/>
            <a:ext cx="0" cy="152400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2" name="Line 22"/>
          <p:cNvSpPr>
            <a:spLocks noChangeShapeType="1"/>
          </p:cNvSpPr>
          <p:nvPr/>
        </p:nvSpPr>
        <p:spPr bwMode="auto">
          <a:xfrm flipV="1">
            <a:off x="4876800" y="5029200"/>
            <a:ext cx="0" cy="3048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3" name="Text Box 23"/>
          <p:cNvSpPr txBox="1">
            <a:spLocks noChangeArrowheads="1"/>
          </p:cNvSpPr>
          <p:nvPr/>
        </p:nvSpPr>
        <p:spPr bwMode="auto">
          <a:xfrm>
            <a:off x="4267200" y="3733800"/>
            <a:ext cx="17176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000"/>
              <a:t>Aug/Sep</a:t>
            </a:r>
          </a:p>
          <a:p>
            <a:endParaRPr lang="fr-CH" sz="1000"/>
          </a:p>
          <a:p>
            <a:endParaRPr lang="fr-CH" sz="1000"/>
          </a:p>
          <a:p>
            <a:endParaRPr lang="fr-CH" sz="1000"/>
          </a:p>
          <a:p>
            <a:endParaRPr lang="fr-CH" sz="1000"/>
          </a:p>
          <a:p>
            <a:endParaRPr lang="fr-CH" sz="1000"/>
          </a:p>
          <a:p>
            <a:r>
              <a:rPr lang="fr-CH" sz="1000"/>
              <a:t>Workshop</a:t>
            </a:r>
          </a:p>
          <a:p>
            <a:r>
              <a:rPr lang="fr-CH" sz="1000"/>
              <a:t>finalising progress report</a:t>
            </a:r>
            <a:endParaRPr lang="en-US" sz="1000"/>
          </a:p>
        </p:txBody>
      </p:sp>
      <p:sp>
        <p:nvSpPr>
          <p:cNvPr id="6174" name="Line 24"/>
          <p:cNvSpPr>
            <a:spLocks noChangeShapeType="1"/>
          </p:cNvSpPr>
          <p:nvPr/>
        </p:nvSpPr>
        <p:spPr bwMode="auto">
          <a:xfrm flipV="1">
            <a:off x="5334000" y="3810000"/>
            <a:ext cx="0" cy="19050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5" name="Text Box 25"/>
          <p:cNvSpPr txBox="1">
            <a:spLocks noChangeArrowheads="1"/>
          </p:cNvSpPr>
          <p:nvPr/>
        </p:nvSpPr>
        <p:spPr bwMode="auto">
          <a:xfrm>
            <a:off x="5029200" y="3581400"/>
            <a:ext cx="669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000"/>
              <a:t>October</a:t>
            </a:r>
            <a:endParaRPr lang="en-US" sz="1000"/>
          </a:p>
        </p:txBody>
      </p:sp>
      <p:sp>
        <p:nvSpPr>
          <p:cNvPr id="6176" name="Line 26"/>
          <p:cNvSpPr>
            <a:spLocks noChangeShapeType="1"/>
          </p:cNvSpPr>
          <p:nvPr/>
        </p:nvSpPr>
        <p:spPr bwMode="auto">
          <a:xfrm>
            <a:off x="4724400" y="4495800"/>
            <a:ext cx="1371600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7" name="Text Box 27"/>
          <p:cNvSpPr txBox="1">
            <a:spLocks noChangeArrowheads="1"/>
          </p:cNvSpPr>
          <p:nvPr/>
        </p:nvSpPr>
        <p:spPr bwMode="auto">
          <a:xfrm>
            <a:off x="4648200" y="5486400"/>
            <a:ext cx="671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CH" sz="1000"/>
          </a:p>
          <a:p>
            <a:r>
              <a:rPr lang="fr-CH" sz="1000"/>
              <a:t>Draft of </a:t>
            </a:r>
            <a:endParaRPr lang="en-US" sz="1000"/>
          </a:p>
        </p:txBody>
      </p:sp>
      <p:sp>
        <p:nvSpPr>
          <p:cNvPr id="6178" name="Text Box 28"/>
          <p:cNvSpPr txBox="1">
            <a:spLocks noChangeArrowheads="1"/>
          </p:cNvSpPr>
          <p:nvPr/>
        </p:nvSpPr>
        <p:spPr bwMode="auto">
          <a:xfrm>
            <a:off x="4419600" y="5257800"/>
            <a:ext cx="1500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000"/>
              <a:t>Final progress Report</a:t>
            </a:r>
            <a:endParaRPr lang="en-US" sz="1000"/>
          </a:p>
        </p:txBody>
      </p:sp>
      <p:sp>
        <p:nvSpPr>
          <p:cNvPr id="6179" name="Line 30"/>
          <p:cNvSpPr>
            <a:spLocks noChangeShapeType="1"/>
          </p:cNvSpPr>
          <p:nvPr/>
        </p:nvSpPr>
        <p:spPr bwMode="auto">
          <a:xfrm flipV="1">
            <a:off x="7924800" y="4038600"/>
            <a:ext cx="0" cy="6096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0" name="Text Box 31"/>
          <p:cNvSpPr txBox="1">
            <a:spLocks noChangeArrowheads="1"/>
          </p:cNvSpPr>
          <p:nvPr/>
        </p:nvSpPr>
        <p:spPr bwMode="auto">
          <a:xfrm>
            <a:off x="7620000" y="3810000"/>
            <a:ext cx="690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000"/>
              <a:t>Summer</a:t>
            </a:r>
            <a:endParaRPr lang="en-US" sz="1000"/>
          </a:p>
        </p:txBody>
      </p:sp>
      <p:sp>
        <p:nvSpPr>
          <p:cNvPr id="6181" name="Text Box 32"/>
          <p:cNvSpPr txBox="1">
            <a:spLocks noChangeArrowheads="1"/>
          </p:cNvSpPr>
          <p:nvPr/>
        </p:nvSpPr>
        <p:spPr bwMode="auto">
          <a:xfrm>
            <a:off x="7467600" y="4648200"/>
            <a:ext cx="887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000"/>
              <a:t>Finalisation</a:t>
            </a:r>
            <a:endParaRPr lang="en-US" sz="1000"/>
          </a:p>
        </p:txBody>
      </p:sp>
      <p:sp>
        <p:nvSpPr>
          <p:cNvPr id="6182" name="Line 33"/>
          <p:cNvSpPr>
            <a:spLocks noChangeShapeType="1"/>
          </p:cNvSpPr>
          <p:nvPr/>
        </p:nvSpPr>
        <p:spPr bwMode="auto">
          <a:xfrm flipV="1">
            <a:off x="7924800" y="4876800"/>
            <a:ext cx="0" cy="6858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3" name="Line 34"/>
          <p:cNvSpPr>
            <a:spLocks noChangeShapeType="1"/>
          </p:cNvSpPr>
          <p:nvPr/>
        </p:nvSpPr>
        <p:spPr bwMode="auto">
          <a:xfrm>
            <a:off x="8001000" y="5715000"/>
            <a:ext cx="838200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4" name="Text Box 35"/>
          <p:cNvSpPr txBox="1">
            <a:spLocks noChangeArrowheads="1"/>
          </p:cNvSpPr>
          <p:nvPr/>
        </p:nvSpPr>
        <p:spPr bwMode="auto">
          <a:xfrm>
            <a:off x="0" y="1600200"/>
            <a:ext cx="1908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000"/>
              <a:t>SPARC Data Workshop 2013</a:t>
            </a:r>
            <a:endParaRPr lang="en-US" sz="1000"/>
          </a:p>
        </p:txBody>
      </p:sp>
      <p:sp>
        <p:nvSpPr>
          <p:cNvPr id="6185" name="Text Box 36"/>
          <p:cNvSpPr txBox="1">
            <a:spLocks noChangeArrowheads="1"/>
          </p:cNvSpPr>
          <p:nvPr/>
        </p:nvSpPr>
        <p:spPr bwMode="auto">
          <a:xfrm>
            <a:off x="457200" y="2743200"/>
            <a:ext cx="1404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000"/>
              <a:t>IPCC AR5 2013/2014</a:t>
            </a:r>
            <a:endParaRPr lang="en-US" sz="1000"/>
          </a:p>
        </p:txBody>
      </p:sp>
      <p:sp>
        <p:nvSpPr>
          <p:cNvPr id="6186" name="Text Box 37"/>
          <p:cNvSpPr txBox="1">
            <a:spLocks noChangeArrowheads="1"/>
          </p:cNvSpPr>
          <p:nvPr/>
        </p:nvSpPr>
        <p:spPr bwMode="auto">
          <a:xfrm>
            <a:off x="304800" y="1828800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1000"/>
              <a:t>UNFCCC National Reports</a:t>
            </a:r>
            <a:endParaRPr lang="en-US" sz="1000"/>
          </a:p>
        </p:txBody>
      </p:sp>
      <p:sp>
        <p:nvSpPr>
          <p:cNvPr id="6187" name="Text Box 38"/>
          <p:cNvSpPr txBox="1">
            <a:spLocks noChangeArrowheads="1"/>
          </p:cNvSpPr>
          <p:nvPr/>
        </p:nvSpPr>
        <p:spPr bwMode="auto">
          <a:xfrm>
            <a:off x="1219200" y="2971800"/>
            <a:ext cx="1754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000"/>
              <a:t>GCOS AOPC TOPC OOPC</a:t>
            </a:r>
            <a:endParaRPr lang="en-US" sz="1000"/>
          </a:p>
        </p:txBody>
      </p:sp>
      <p:sp>
        <p:nvSpPr>
          <p:cNvPr id="6188" name="Text Box 39"/>
          <p:cNvSpPr txBox="1">
            <a:spLocks noChangeArrowheads="1"/>
          </p:cNvSpPr>
          <p:nvPr/>
        </p:nvSpPr>
        <p:spPr bwMode="auto">
          <a:xfrm>
            <a:off x="838200" y="2286000"/>
            <a:ext cx="2595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000"/>
              <a:t>GEO Work Plan Symposium (April 2014)</a:t>
            </a:r>
            <a:endParaRPr lang="en-US" sz="1000"/>
          </a:p>
        </p:txBody>
      </p:sp>
      <p:sp>
        <p:nvSpPr>
          <p:cNvPr id="6189" name="Text Box 40"/>
          <p:cNvSpPr txBox="1">
            <a:spLocks noChangeArrowheads="1"/>
          </p:cNvSpPr>
          <p:nvPr/>
        </p:nvSpPr>
        <p:spPr bwMode="auto">
          <a:xfrm>
            <a:off x="2057400" y="1371600"/>
            <a:ext cx="1190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000"/>
              <a:t>WIGOS Planning</a:t>
            </a:r>
            <a:endParaRPr lang="en-US" sz="1000"/>
          </a:p>
        </p:txBody>
      </p:sp>
      <p:sp>
        <p:nvSpPr>
          <p:cNvPr id="6190" name="Text Box 41"/>
          <p:cNvSpPr txBox="1">
            <a:spLocks noChangeArrowheads="1"/>
          </p:cNvSpPr>
          <p:nvPr/>
        </p:nvSpPr>
        <p:spPr bwMode="auto">
          <a:xfrm>
            <a:off x="3276600" y="1371600"/>
            <a:ext cx="1393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000"/>
              <a:t>IOC GOOS Planning</a:t>
            </a:r>
            <a:endParaRPr lang="en-US" sz="1000"/>
          </a:p>
        </p:txBody>
      </p:sp>
      <p:sp>
        <p:nvSpPr>
          <p:cNvPr id="6191" name="Text Box 42"/>
          <p:cNvSpPr txBox="1">
            <a:spLocks noChangeArrowheads="1"/>
          </p:cNvSpPr>
          <p:nvPr/>
        </p:nvSpPr>
        <p:spPr bwMode="auto">
          <a:xfrm>
            <a:off x="2971800" y="2971800"/>
            <a:ext cx="1919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000"/>
              <a:t>Space Architecture–ECV Inv.</a:t>
            </a:r>
            <a:endParaRPr lang="en-US" sz="1000"/>
          </a:p>
        </p:txBody>
      </p:sp>
      <p:sp>
        <p:nvSpPr>
          <p:cNvPr id="6192" name="Text Box 43"/>
          <p:cNvSpPr txBox="1">
            <a:spLocks noChangeArrowheads="1"/>
          </p:cNvSpPr>
          <p:nvPr/>
        </p:nvSpPr>
        <p:spPr bwMode="auto">
          <a:xfrm>
            <a:off x="2057400" y="1600200"/>
            <a:ext cx="698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000"/>
              <a:t>ESA CCI</a:t>
            </a:r>
            <a:endParaRPr lang="en-US" sz="1000"/>
          </a:p>
        </p:txBody>
      </p:sp>
      <p:sp>
        <p:nvSpPr>
          <p:cNvPr id="6193" name="Text Box 44"/>
          <p:cNvSpPr txBox="1">
            <a:spLocks noChangeArrowheads="1"/>
          </p:cNvSpPr>
          <p:nvPr/>
        </p:nvSpPr>
        <p:spPr bwMode="auto">
          <a:xfrm>
            <a:off x="3886200" y="1600200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000"/>
              <a:t>QA4ECV</a:t>
            </a:r>
            <a:endParaRPr lang="en-US" sz="1000"/>
          </a:p>
        </p:txBody>
      </p:sp>
      <p:sp>
        <p:nvSpPr>
          <p:cNvPr id="6194" name="Text Box 45"/>
          <p:cNvSpPr txBox="1">
            <a:spLocks noChangeArrowheads="1"/>
          </p:cNvSpPr>
          <p:nvPr/>
        </p:nvSpPr>
        <p:spPr bwMode="auto">
          <a:xfrm>
            <a:off x="2819400" y="1600200"/>
            <a:ext cx="1081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000"/>
              <a:t>CORE-CLIMAX</a:t>
            </a:r>
            <a:endParaRPr lang="en-US" sz="1000"/>
          </a:p>
        </p:txBody>
      </p:sp>
      <p:sp>
        <p:nvSpPr>
          <p:cNvPr id="6195" name="Text Box 46"/>
          <p:cNvSpPr txBox="1">
            <a:spLocks noChangeArrowheads="1"/>
          </p:cNvSpPr>
          <p:nvPr/>
        </p:nvSpPr>
        <p:spPr bwMode="auto">
          <a:xfrm>
            <a:off x="0" y="2133600"/>
            <a:ext cx="2225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000"/>
              <a:t>GCOS Adaptation Workshop 2013</a:t>
            </a:r>
            <a:endParaRPr lang="en-US" sz="1000"/>
          </a:p>
        </p:txBody>
      </p:sp>
      <p:sp>
        <p:nvSpPr>
          <p:cNvPr id="6196" name="Text Box 47"/>
          <p:cNvSpPr txBox="1">
            <a:spLocks noChangeArrowheads="1"/>
          </p:cNvSpPr>
          <p:nvPr/>
        </p:nvSpPr>
        <p:spPr bwMode="auto">
          <a:xfrm>
            <a:off x="0" y="2514600"/>
            <a:ext cx="35575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000"/>
              <a:t>GCOS GOFC-GOLD Mitigation Workshop (5-7 May 2014)</a:t>
            </a:r>
            <a:endParaRPr lang="en-US" sz="1000"/>
          </a:p>
        </p:txBody>
      </p:sp>
      <p:sp>
        <p:nvSpPr>
          <p:cNvPr id="6197" name="Text Box 48"/>
          <p:cNvSpPr txBox="1">
            <a:spLocks noChangeArrowheads="1"/>
          </p:cNvSpPr>
          <p:nvPr/>
        </p:nvSpPr>
        <p:spPr bwMode="auto">
          <a:xfrm>
            <a:off x="1828800" y="2743200"/>
            <a:ext cx="256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000"/>
              <a:t>WCRP-IPCC WG I Workshop (Sep 2014)</a:t>
            </a:r>
            <a:endParaRPr lang="en-US" sz="1000"/>
          </a:p>
        </p:txBody>
      </p:sp>
      <p:sp>
        <p:nvSpPr>
          <p:cNvPr id="6198" name="Text Box 49"/>
          <p:cNvSpPr txBox="1">
            <a:spLocks noChangeArrowheads="1"/>
          </p:cNvSpPr>
          <p:nvPr/>
        </p:nvSpPr>
        <p:spPr bwMode="auto">
          <a:xfrm>
            <a:off x="3505200" y="2514600"/>
            <a:ext cx="3163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000"/>
              <a:t>GCOS-IPCC WG II and DRR Workshop (Nov 2014)</a:t>
            </a:r>
            <a:endParaRPr lang="en-US" sz="1000"/>
          </a:p>
        </p:txBody>
      </p:sp>
      <p:sp>
        <p:nvSpPr>
          <p:cNvPr id="6199" name="Text Box 50"/>
          <p:cNvSpPr txBox="1">
            <a:spLocks noChangeArrowheads="1"/>
          </p:cNvSpPr>
          <p:nvPr/>
        </p:nvSpPr>
        <p:spPr bwMode="auto">
          <a:xfrm>
            <a:off x="2590800" y="2057400"/>
            <a:ext cx="1685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000"/>
              <a:t>WCRP WDAC (May 2014)</a:t>
            </a:r>
            <a:endParaRPr lang="en-US" sz="1000"/>
          </a:p>
        </p:txBody>
      </p:sp>
      <p:sp>
        <p:nvSpPr>
          <p:cNvPr id="6200" name="Text Box 51"/>
          <p:cNvSpPr txBox="1">
            <a:spLocks noChangeArrowheads="1"/>
          </p:cNvSpPr>
          <p:nvPr/>
        </p:nvSpPr>
        <p:spPr bwMode="auto">
          <a:xfrm>
            <a:off x="2041525" y="874713"/>
            <a:ext cx="283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>
                <a:solidFill>
                  <a:schemeClr val="bg1"/>
                </a:solidFill>
              </a:rPr>
              <a:t>Input to the Assessment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201" name="Text Box 52"/>
          <p:cNvSpPr txBox="1">
            <a:spLocks noChangeArrowheads="1"/>
          </p:cNvSpPr>
          <p:nvPr/>
        </p:nvSpPr>
        <p:spPr bwMode="auto">
          <a:xfrm>
            <a:off x="3505200" y="2286000"/>
            <a:ext cx="1606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000"/>
              <a:t>CEOS-CGMS Response</a:t>
            </a:r>
            <a:endParaRPr lang="en-US" sz="1000"/>
          </a:p>
        </p:txBody>
      </p:sp>
      <p:sp>
        <p:nvSpPr>
          <p:cNvPr id="6202" name="Line 53"/>
          <p:cNvSpPr>
            <a:spLocks noChangeShapeType="1"/>
          </p:cNvSpPr>
          <p:nvPr/>
        </p:nvSpPr>
        <p:spPr bwMode="auto">
          <a:xfrm flipV="1">
            <a:off x="2514600" y="4267200"/>
            <a:ext cx="0" cy="22860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03" name="Line 54"/>
          <p:cNvSpPr>
            <a:spLocks noChangeShapeType="1"/>
          </p:cNvSpPr>
          <p:nvPr/>
        </p:nvSpPr>
        <p:spPr bwMode="auto">
          <a:xfrm flipV="1">
            <a:off x="2514600" y="4572000"/>
            <a:ext cx="0" cy="6858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4" name="Text Box 55"/>
          <p:cNvSpPr txBox="1">
            <a:spLocks noChangeArrowheads="1"/>
          </p:cNvSpPr>
          <p:nvPr/>
        </p:nvSpPr>
        <p:spPr bwMode="auto">
          <a:xfrm>
            <a:off x="1981200" y="5257800"/>
            <a:ext cx="1382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000"/>
              <a:t>Report to SBSTA41</a:t>
            </a:r>
          </a:p>
          <a:p>
            <a:r>
              <a:rPr lang="fr-CH" sz="1000"/>
              <a:t>on status</a:t>
            </a:r>
          </a:p>
          <a:p>
            <a:r>
              <a:rPr lang="fr-CH" sz="1000"/>
              <a:t>1-15 Dec 2014, Lima</a:t>
            </a:r>
            <a:endParaRPr lang="en-US" sz="1000"/>
          </a:p>
        </p:txBody>
      </p:sp>
      <p:sp>
        <p:nvSpPr>
          <p:cNvPr id="6205" name="Line 56"/>
          <p:cNvSpPr>
            <a:spLocks noChangeShapeType="1"/>
          </p:cNvSpPr>
          <p:nvPr/>
        </p:nvSpPr>
        <p:spPr bwMode="auto">
          <a:xfrm flipV="1">
            <a:off x="6096000" y="4495800"/>
            <a:ext cx="0" cy="5334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6" name="Text Box 57"/>
          <p:cNvSpPr txBox="1">
            <a:spLocks noChangeArrowheads="1"/>
          </p:cNvSpPr>
          <p:nvPr/>
        </p:nvSpPr>
        <p:spPr bwMode="auto">
          <a:xfrm>
            <a:off x="5791200" y="5029200"/>
            <a:ext cx="2084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000"/>
              <a:t>Report to SBSTA43</a:t>
            </a:r>
          </a:p>
          <a:p>
            <a:r>
              <a:rPr lang="fr-CH" sz="1000"/>
              <a:t>Submission of Progress Report</a:t>
            </a:r>
            <a:endParaRPr lang="en-US" sz="1000"/>
          </a:p>
        </p:txBody>
      </p:sp>
      <p:sp>
        <p:nvSpPr>
          <p:cNvPr id="6207" name="Text Box 59"/>
          <p:cNvSpPr txBox="1">
            <a:spLocks noChangeArrowheads="1"/>
          </p:cNvSpPr>
          <p:nvPr/>
        </p:nvSpPr>
        <p:spPr bwMode="auto">
          <a:xfrm>
            <a:off x="7504113" y="5791200"/>
            <a:ext cx="1639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000"/>
              <a:t>Report to SBSTA45</a:t>
            </a:r>
          </a:p>
          <a:p>
            <a:r>
              <a:rPr lang="fr-CH" sz="1000"/>
              <a:t>Submission of new Plan</a:t>
            </a:r>
            <a:endParaRPr lang="en-US" sz="1000"/>
          </a:p>
        </p:txBody>
      </p:sp>
      <p:sp>
        <p:nvSpPr>
          <p:cNvPr id="6208" name="Text Box 60"/>
          <p:cNvSpPr txBox="1">
            <a:spLocks noChangeArrowheads="1"/>
          </p:cNvSpPr>
          <p:nvPr/>
        </p:nvSpPr>
        <p:spPr bwMode="auto">
          <a:xfrm>
            <a:off x="2133600" y="1828800"/>
            <a:ext cx="3205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000"/>
              <a:t>EUMETSAT-WCRP Climate Symposium (Oct 2014)</a:t>
            </a:r>
            <a:endParaRPr lang="en-US" sz="1000"/>
          </a:p>
        </p:txBody>
      </p:sp>
      <p:sp>
        <p:nvSpPr>
          <p:cNvPr id="6209" name="Oval 61"/>
          <p:cNvSpPr>
            <a:spLocks noChangeArrowheads="1"/>
          </p:cNvSpPr>
          <p:nvPr/>
        </p:nvSpPr>
        <p:spPr bwMode="auto">
          <a:xfrm>
            <a:off x="30480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0" name="Text Box 63"/>
          <p:cNvSpPr txBox="1">
            <a:spLocks noChangeArrowheads="1"/>
          </p:cNvSpPr>
          <p:nvPr/>
        </p:nvSpPr>
        <p:spPr bwMode="auto">
          <a:xfrm>
            <a:off x="2819400" y="3733800"/>
            <a:ext cx="2012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000"/>
              <a:t>12-16 January</a:t>
            </a:r>
          </a:p>
          <a:p>
            <a:r>
              <a:rPr lang="fr-CH" sz="1000"/>
              <a:t>Workshops</a:t>
            </a:r>
          </a:p>
          <a:p>
            <a:r>
              <a:rPr lang="fr-CH" sz="1000"/>
              <a:t>2 days-status progress report;</a:t>
            </a:r>
          </a:p>
          <a:p>
            <a:r>
              <a:rPr lang="fr-CH" sz="1000"/>
              <a:t>3 days-draft impl. plan</a:t>
            </a:r>
            <a:endParaRPr lang="en-US" sz="1000"/>
          </a:p>
        </p:txBody>
      </p:sp>
      <p:sp>
        <p:nvSpPr>
          <p:cNvPr id="6211" name="Oval 64"/>
          <p:cNvSpPr>
            <a:spLocks noChangeArrowheads="1"/>
          </p:cNvSpPr>
          <p:nvPr/>
        </p:nvSpPr>
        <p:spPr bwMode="auto">
          <a:xfrm>
            <a:off x="35814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2" name="Text Box 66"/>
          <p:cNvSpPr txBox="1">
            <a:spLocks noChangeArrowheads="1"/>
          </p:cNvSpPr>
          <p:nvPr/>
        </p:nvSpPr>
        <p:spPr bwMode="auto">
          <a:xfrm>
            <a:off x="3352800" y="4572000"/>
            <a:ext cx="14160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000"/>
              <a:t>end April/</a:t>
            </a:r>
          </a:p>
          <a:p>
            <a:r>
              <a:rPr lang="fr-CH" sz="1000"/>
              <a:t>begin May</a:t>
            </a:r>
          </a:p>
          <a:p>
            <a:r>
              <a:rPr lang="fr-CH" sz="1000"/>
              <a:t>Workshop</a:t>
            </a:r>
          </a:p>
          <a:p>
            <a:r>
              <a:rPr lang="fr-CH" sz="1000"/>
              <a:t>(final draft progress </a:t>
            </a:r>
          </a:p>
          <a:p>
            <a:r>
              <a:rPr lang="fr-CH" sz="1000"/>
              <a:t>report)</a:t>
            </a:r>
            <a:endParaRPr lang="en-US" sz="1000"/>
          </a:p>
        </p:txBody>
      </p:sp>
      <p:sp>
        <p:nvSpPr>
          <p:cNvPr id="6213" name="Oval 67"/>
          <p:cNvSpPr>
            <a:spLocks noChangeArrowheads="1"/>
          </p:cNvSpPr>
          <p:nvPr/>
        </p:nvSpPr>
        <p:spPr bwMode="auto">
          <a:xfrm>
            <a:off x="31242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4" name="Line 68"/>
          <p:cNvSpPr>
            <a:spLocks noChangeShapeType="1"/>
          </p:cNvSpPr>
          <p:nvPr/>
        </p:nvSpPr>
        <p:spPr bwMode="auto">
          <a:xfrm flipV="1">
            <a:off x="3657600" y="3657600"/>
            <a:ext cx="0" cy="9906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5" name="Line 69"/>
          <p:cNvSpPr>
            <a:spLocks noChangeShapeType="1"/>
          </p:cNvSpPr>
          <p:nvPr/>
        </p:nvSpPr>
        <p:spPr bwMode="auto">
          <a:xfrm flipV="1">
            <a:off x="3200400" y="3657600"/>
            <a:ext cx="0" cy="1524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6" name="Oval 70"/>
          <p:cNvSpPr>
            <a:spLocks noChangeArrowheads="1"/>
          </p:cNvSpPr>
          <p:nvPr/>
        </p:nvSpPr>
        <p:spPr bwMode="auto">
          <a:xfrm>
            <a:off x="45720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7" name="Line 71"/>
          <p:cNvSpPr>
            <a:spLocks noChangeShapeType="1"/>
          </p:cNvSpPr>
          <p:nvPr/>
        </p:nvSpPr>
        <p:spPr bwMode="auto">
          <a:xfrm flipV="1">
            <a:off x="4648200" y="3657600"/>
            <a:ext cx="0" cy="9906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8" name="Oval 72"/>
          <p:cNvSpPr>
            <a:spLocks noChangeArrowheads="1"/>
          </p:cNvSpPr>
          <p:nvPr/>
        </p:nvSpPr>
        <p:spPr bwMode="auto">
          <a:xfrm>
            <a:off x="6553200" y="3505200"/>
            <a:ext cx="152400" cy="1524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9" name="Oval 73"/>
          <p:cNvSpPr>
            <a:spLocks noChangeArrowheads="1"/>
          </p:cNvSpPr>
          <p:nvPr/>
        </p:nvSpPr>
        <p:spPr bwMode="auto">
          <a:xfrm>
            <a:off x="7162800" y="3505200"/>
            <a:ext cx="152400" cy="1524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0" name="Text Box 74"/>
          <p:cNvSpPr txBox="1">
            <a:spLocks noChangeArrowheads="1"/>
          </p:cNvSpPr>
          <p:nvPr/>
        </p:nvSpPr>
        <p:spPr bwMode="auto">
          <a:xfrm>
            <a:off x="6400800" y="3886200"/>
            <a:ext cx="8048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CH" sz="1000"/>
          </a:p>
          <a:p>
            <a:r>
              <a:rPr lang="fr-CH" sz="1000"/>
              <a:t>Workshop</a:t>
            </a:r>
          </a:p>
          <a:p>
            <a:r>
              <a:rPr lang="fr-CH" sz="1000"/>
              <a:t>Draft plan</a:t>
            </a:r>
            <a:endParaRPr lang="en-US" sz="1000"/>
          </a:p>
        </p:txBody>
      </p:sp>
      <p:sp>
        <p:nvSpPr>
          <p:cNvPr id="6221" name="Line 75"/>
          <p:cNvSpPr>
            <a:spLocks noChangeShapeType="1"/>
          </p:cNvSpPr>
          <p:nvPr/>
        </p:nvSpPr>
        <p:spPr bwMode="auto">
          <a:xfrm flipV="1">
            <a:off x="6629400" y="3657600"/>
            <a:ext cx="0" cy="381000"/>
          </a:xfrm>
          <a:prstGeom prst="line">
            <a:avLst/>
          </a:prstGeom>
          <a:noFill/>
          <a:ln w="9525">
            <a:solidFill>
              <a:srgbClr val="0033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2" name="Text Box 76"/>
          <p:cNvSpPr txBox="1">
            <a:spLocks noChangeArrowheads="1"/>
          </p:cNvSpPr>
          <p:nvPr/>
        </p:nvSpPr>
        <p:spPr bwMode="auto">
          <a:xfrm>
            <a:off x="7086600" y="3886200"/>
            <a:ext cx="10699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CH" sz="1000"/>
          </a:p>
          <a:p>
            <a:r>
              <a:rPr lang="fr-CH" sz="1000"/>
              <a:t>Workshop</a:t>
            </a:r>
          </a:p>
          <a:p>
            <a:r>
              <a:rPr lang="fr-CH" sz="1000"/>
              <a:t>Finalising plan</a:t>
            </a:r>
            <a:endParaRPr lang="en-US" sz="1000"/>
          </a:p>
        </p:txBody>
      </p:sp>
      <p:sp>
        <p:nvSpPr>
          <p:cNvPr id="6223" name="Line 77"/>
          <p:cNvSpPr>
            <a:spLocks noChangeShapeType="1"/>
          </p:cNvSpPr>
          <p:nvPr/>
        </p:nvSpPr>
        <p:spPr bwMode="auto">
          <a:xfrm flipV="1">
            <a:off x="7239000" y="3657600"/>
            <a:ext cx="0" cy="381000"/>
          </a:xfrm>
          <a:prstGeom prst="line">
            <a:avLst/>
          </a:prstGeom>
          <a:noFill/>
          <a:ln w="9525">
            <a:solidFill>
              <a:srgbClr val="0033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4" name="Text Box 78"/>
          <p:cNvSpPr txBox="1">
            <a:spLocks noChangeArrowheads="1"/>
          </p:cNvSpPr>
          <p:nvPr/>
        </p:nvSpPr>
        <p:spPr bwMode="auto">
          <a:xfrm>
            <a:off x="457200" y="3733800"/>
            <a:ext cx="163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000"/>
              <a:t>Assembling information</a:t>
            </a:r>
          </a:p>
          <a:p>
            <a:endParaRPr lang="en-US" sz="1000"/>
          </a:p>
        </p:txBody>
      </p:sp>
      <p:sp>
        <p:nvSpPr>
          <p:cNvPr id="6225" name="Text Box 79"/>
          <p:cNvSpPr txBox="1">
            <a:spLocks noChangeArrowheads="1"/>
          </p:cNvSpPr>
          <p:nvPr/>
        </p:nvSpPr>
        <p:spPr bwMode="auto">
          <a:xfrm>
            <a:off x="4648200" y="5943600"/>
            <a:ext cx="1238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000"/>
              <a:t>for Public Review</a:t>
            </a:r>
          </a:p>
          <a:p>
            <a:endParaRPr lang="en-US"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COS_graph"/>
          <p:cNvPicPr>
            <a:picLocks noChangeAspect="1" noChangeArrowheads="1"/>
          </p:cNvPicPr>
          <p:nvPr/>
        </p:nvPicPr>
        <p:blipFill>
          <a:blip r:embed="rId2" cstate="print"/>
          <a:srcRect l="1897" r="2295"/>
          <a:stretch>
            <a:fillRect/>
          </a:stretch>
        </p:blipFill>
        <p:spPr bwMode="auto">
          <a:xfrm>
            <a:off x="228600" y="2209800"/>
            <a:ext cx="7543800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077200" cy="1143000"/>
          </a:xfrm>
        </p:spPr>
        <p:txBody>
          <a:bodyPr/>
          <a:lstStyle/>
          <a:p>
            <a:pPr eaLnBrk="1" hangingPunct="1"/>
            <a:r>
              <a:rPr lang="en-GB" smtClean="0"/>
              <a:t>Continuous improvement and assessment cycle</a:t>
            </a: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1752600" y="1219200"/>
            <a:ext cx="7467600" cy="5029200"/>
            <a:chOff x="1056" y="1056"/>
            <a:chExt cx="4704" cy="3168"/>
          </a:xfrm>
        </p:grpSpPr>
        <p:sp>
          <p:nvSpPr>
            <p:cNvPr id="7174" name="Text Box 5"/>
            <p:cNvSpPr txBox="1">
              <a:spLocks noChangeArrowheads="1"/>
            </p:cNvSpPr>
            <p:nvPr/>
          </p:nvSpPr>
          <p:spPr bwMode="auto">
            <a:xfrm>
              <a:off x="4272" y="2064"/>
              <a:ext cx="1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H" sz="1200">
                  <a:solidFill>
                    <a:srgbClr val="FF0000"/>
                  </a:solidFill>
                </a:rPr>
                <a:t>New Plan 2016</a:t>
              </a:r>
              <a:endParaRPr lang="en-US" sz="1200">
                <a:solidFill>
                  <a:srgbClr val="FF0000"/>
                </a:solidFill>
              </a:endParaRPr>
            </a:p>
          </p:txBody>
        </p:sp>
        <p:sp>
          <p:nvSpPr>
            <p:cNvPr id="7175" name="Text Box 6"/>
            <p:cNvSpPr txBox="1">
              <a:spLocks noChangeArrowheads="1"/>
            </p:cNvSpPr>
            <p:nvPr/>
          </p:nvSpPr>
          <p:spPr bwMode="auto">
            <a:xfrm>
              <a:off x="1958" y="3143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b="0"/>
            </a:p>
          </p:txBody>
        </p:sp>
        <p:sp>
          <p:nvSpPr>
            <p:cNvPr id="7176" name="Oval 7"/>
            <p:cNvSpPr>
              <a:spLocks noChangeArrowheads="1"/>
            </p:cNvSpPr>
            <p:nvPr/>
          </p:nvSpPr>
          <p:spPr bwMode="auto">
            <a:xfrm>
              <a:off x="3888" y="1056"/>
              <a:ext cx="1152" cy="864"/>
            </a:xfrm>
            <a:prstGeom prst="ellipse">
              <a:avLst/>
            </a:prstGeom>
            <a:solidFill>
              <a:srgbClr val="FFCCFF">
                <a:alpha val="56078"/>
              </a:srgbClr>
            </a:solidFill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Text Box 8"/>
            <p:cNvSpPr txBox="1">
              <a:spLocks noChangeArrowheads="1"/>
            </p:cNvSpPr>
            <p:nvPr/>
          </p:nvSpPr>
          <p:spPr bwMode="auto">
            <a:xfrm>
              <a:off x="3984" y="1344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rgbClr val="CC00CC"/>
                  </a:solidFill>
                </a:rPr>
                <a:t>Variable</a:t>
              </a:r>
              <a:r>
                <a:rPr lang="en-US" sz="1200"/>
                <a:t> </a:t>
              </a:r>
            </a:p>
            <a:p>
              <a:pPr algn="ctr"/>
              <a:r>
                <a:rPr lang="en-US" sz="1200">
                  <a:solidFill>
                    <a:srgbClr val="CC00CC"/>
                  </a:solidFill>
                </a:rPr>
                <a:t>Pool</a:t>
              </a:r>
            </a:p>
          </p:txBody>
        </p:sp>
        <p:sp>
          <p:nvSpPr>
            <p:cNvPr id="7178" name="Oval 9"/>
            <p:cNvSpPr>
              <a:spLocks noChangeArrowheads="1"/>
            </p:cNvSpPr>
            <p:nvPr/>
          </p:nvSpPr>
          <p:spPr bwMode="auto">
            <a:xfrm>
              <a:off x="1968" y="3696"/>
              <a:ext cx="1008" cy="528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" name="Text Box 10"/>
            <p:cNvSpPr txBox="1">
              <a:spLocks noChangeArrowheads="1"/>
            </p:cNvSpPr>
            <p:nvPr/>
          </p:nvSpPr>
          <p:spPr bwMode="auto">
            <a:xfrm>
              <a:off x="1920" y="3696"/>
              <a:ext cx="1100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CC6600"/>
                  </a:solidFill>
                </a:rPr>
                <a:t>Data set generation &amp; exploitation</a:t>
              </a:r>
            </a:p>
          </p:txBody>
        </p:sp>
        <p:sp>
          <p:nvSpPr>
            <p:cNvPr id="7180" name="Oval 11"/>
            <p:cNvSpPr>
              <a:spLocks noChangeArrowheads="1"/>
            </p:cNvSpPr>
            <p:nvPr/>
          </p:nvSpPr>
          <p:spPr bwMode="auto">
            <a:xfrm>
              <a:off x="2544" y="2160"/>
              <a:ext cx="192" cy="192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Oval 12"/>
            <p:cNvSpPr>
              <a:spLocks noChangeArrowheads="1"/>
            </p:cNvSpPr>
            <p:nvPr/>
          </p:nvSpPr>
          <p:spPr bwMode="auto">
            <a:xfrm>
              <a:off x="2352" y="3216"/>
              <a:ext cx="192" cy="192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Line 13"/>
            <p:cNvSpPr>
              <a:spLocks noChangeShapeType="1"/>
            </p:cNvSpPr>
            <p:nvPr/>
          </p:nvSpPr>
          <p:spPr bwMode="auto">
            <a:xfrm>
              <a:off x="2448" y="34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Text Box 14"/>
            <p:cNvSpPr txBox="1">
              <a:spLocks noChangeArrowheads="1"/>
            </p:cNvSpPr>
            <p:nvPr/>
          </p:nvSpPr>
          <p:spPr bwMode="auto">
            <a:xfrm>
              <a:off x="1440" y="2256"/>
              <a:ext cx="3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1400">
                  <a:solidFill>
                    <a:srgbClr val="FF0000"/>
                  </a:solidFill>
                </a:rPr>
                <a:t>2015</a:t>
              </a:r>
              <a:endParaRPr lang="en-US" sz="1400">
                <a:solidFill>
                  <a:srgbClr val="FF0000"/>
                </a:solidFill>
              </a:endParaRPr>
            </a:p>
          </p:txBody>
        </p:sp>
        <p:cxnSp>
          <p:nvCxnSpPr>
            <p:cNvPr id="7184" name="AutoShape 15"/>
            <p:cNvCxnSpPr>
              <a:cxnSpLocks noChangeShapeType="1"/>
              <a:stCxn id="7180" idx="7"/>
              <a:endCxn id="7176" idx="2"/>
            </p:cNvCxnSpPr>
            <p:nvPr/>
          </p:nvCxnSpPr>
          <p:spPr bwMode="auto">
            <a:xfrm flipV="1">
              <a:off x="2708" y="1488"/>
              <a:ext cx="1180" cy="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7185" name="Oval 16"/>
            <p:cNvSpPr>
              <a:spLocks noChangeArrowheads="1"/>
            </p:cNvSpPr>
            <p:nvPr/>
          </p:nvSpPr>
          <p:spPr bwMode="auto">
            <a:xfrm>
              <a:off x="4560" y="1104"/>
              <a:ext cx="192" cy="192"/>
            </a:xfrm>
            <a:prstGeom prst="ellipse">
              <a:avLst/>
            </a:prstGeom>
            <a:solidFill>
              <a:srgbClr val="FF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17"/>
            <p:cNvSpPr>
              <a:spLocks noChangeArrowheads="1"/>
            </p:cNvSpPr>
            <p:nvPr/>
          </p:nvSpPr>
          <p:spPr bwMode="auto">
            <a:xfrm>
              <a:off x="4560" y="1392"/>
              <a:ext cx="192" cy="192"/>
            </a:xfrm>
            <a:prstGeom prst="ellipse">
              <a:avLst/>
            </a:prstGeom>
            <a:solidFill>
              <a:srgbClr val="FF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Oval 18"/>
            <p:cNvSpPr>
              <a:spLocks noChangeArrowheads="1"/>
            </p:cNvSpPr>
            <p:nvPr/>
          </p:nvSpPr>
          <p:spPr bwMode="auto">
            <a:xfrm>
              <a:off x="4560" y="1680"/>
              <a:ext cx="192" cy="192"/>
            </a:xfrm>
            <a:prstGeom prst="ellipse">
              <a:avLst/>
            </a:prstGeom>
            <a:solidFill>
              <a:srgbClr val="FF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Text Box 19"/>
            <p:cNvSpPr txBox="1">
              <a:spLocks noChangeArrowheads="1"/>
            </p:cNvSpPr>
            <p:nvPr/>
          </p:nvSpPr>
          <p:spPr bwMode="auto">
            <a:xfrm>
              <a:off x="4704" y="1056"/>
              <a:ext cx="10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CC00CC"/>
                  </a:solidFill>
                </a:rPr>
                <a:t>meeting all criteria</a:t>
              </a:r>
            </a:p>
          </p:txBody>
        </p:sp>
        <p:sp>
          <p:nvSpPr>
            <p:cNvPr id="7189" name="Text Box 20"/>
            <p:cNvSpPr txBox="1">
              <a:spLocks noChangeArrowheads="1"/>
            </p:cNvSpPr>
            <p:nvPr/>
          </p:nvSpPr>
          <p:spPr bwMode="auto">
            <a:xfrm>
              <a:off x="4704" y="1392"/>
              <a:ext cx="5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rgbClr val="CC00CC"/>
                  </a:solidFill>
                </a:rPr>
                <a:t>emerging</a:t>
              </a:r>
            </a:p>
          </p:txBody>
        </p:sp>
        <p:sp>
          <p:nvSpPr>
            <p:cNvPr id="7190" name="Text Box 21"/>
            <p:cNvSpPr txBox="1">
              <a:spLocks noChangeArrowheads="1"/>
            </p:cNvSpPr>
            <p:nvPr/>
          </p:nvSpPr>
          <p:spPr bwMode="auto">
            <a:xfrm>
              <a:off x="4704" y="1680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rgbClr val="CC00CC"/>
                  </a:solidFill>
                </a:rPr>
                <a:t>not feasible</a:t>
              </a:r>
            </a:p>
          </p:txBody>
        </p:sp>
        <p:sp>
          <p:nvSpPr>
            <p:cNvPr id="7191" name="Oval 22"/>
            <p:cNvSpPr>
              <a:spLocks noChangeArrowheads="1"/>
            </p:cNvSpPr>
            <p:nvPr/>
          </p:nvSpPr>
          <p:spPr bwMode="auto">
            <a:xfrm>
              <a:off x="1344" y="3696"/>
              <a:ext cx="528" cy="528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2" name="Line 23"/>
            <p:cNvSpPr>
              <a:spLocks noChangeShapeType="1"/>
            </p:cNvSpPr>
            <p:nvPr/>
          </p:nvSpPr>
          <p:spPr bwMode="auto">
            <a:xfrm flipH="1">
              <a:off x="1872" y="398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Text Box 24"/>
            <p:cNvSpPr txBox="1">
              <a:spLocks noChangeArrowheads="1"/>
            </p:cNvSpPr>
            <p:nvPr/>
          </p:nvSpPr>
          <p:spPr bwMode="auto">
            <a:xfrm>
              <a:off x="1056" y="3792"/>
              <a:ext cx="110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CC6600"/>
                  </a:solidFill>
                </a:rPr>
                <a:t>Heritage </a:t>
              </a:r>
            </a:p>
            <a:p>
              <a:pPr algn="ctr"/>
              <a:r>
                <a:rPr lang="fr-CH" sz="1400">
                  <a:solidFill>
                    <a:srgbClr val="CC6600"/>
                  </a:solidFill>
                </a:rPr>
                <a:t>record</a:t>
              </a:r>
              <a:endParaRPr lang="en-US" sz="1400">
                <a:solidFill>
                  <a:srgbClr val="CC6600"/>
                </a:solidFill>
              </a:endParaRPr>
            </a:p>
          </p:txBody>
        </p:sp>
      </p:grpSp>
      <p:sp>
        <p:nvSpPr>
          <p:cNvPr id="59417" name="AutoShape 25"/>
          <p:cNvSpPr>
            <a:spLocks noChangeArrowheads="1"/>
          </p:cNvSpPr>
          <p:nvPr/>
        </p:nvSpPr>
        <p:spPr bwMode="auto">
          <a:xfrm>
            <a:off x="2362200" y="2590800"/>
            <a:ext cx="8382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33CC"/>
              </a:gs>
              <a:gs pos="50000">
                <a:schemeClr val="bg1"/>
              </a:gs>
              <a:gs pos="100000">
                <a:srgbClr val="0033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70900" cy="1152525"/>
          </a:xfrm>
        </p:spPr>
        <p:txBody>
          <a:bodyPr/>
          <a:lstStyle/>
          <a:p>
            <a:pPr eaLnBrk="1" hangingPunct="1"/>
            <a:r>
              <a:rPr lang="fr-CH" smtClean="0"/>
              <a:t>Essential Climate Variables</a:t>
            </a:r>
            <a:endParaRPr lang="en-US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l="4762" t="21428" r="12500" b="10001"/>
          <a:stretch>
            <a:fillRect/>
          </a:stretch>
        </p:blipFill>
        <p:spPr bwMode="auto">
          <a:xfrm>
            <a:off x="0" y="1066800"/>
            <a:ext cx="91440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smtClean="0"/>
              <a:t>GCOS and Fluxes (General)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791575" cy="5530850"/>
          </a:xfrm>
        </p:spPr>
        <p:txBody>
          <a:bodyPr/>
          <a:lstStyle/>
          <a:p>
            <a:pPr eaLnBrk="1" hangingPunct="1"/>
            <a:r>
              <a:rPr lang="fr-CH" smtClean="0"/>
              <a:t>GCOS Organised around domains (atmosphere, ocean, land): </a:t>
            </a:r>
          </a:p>
          <a:p>
            <a:pPr eaLnBrk="1" hangingPunct="1"/>
            <a:r>
              <a:rPr lang="fr-CH" smtClean="0"/>
              <a:t>Most ECVs are state (rather than rate/process) variables. Do these deliver WCRP requirements for Fluxes? </a:t>
            </a:r>
          </a:p>
          <a:p>
            <a:pPr lvl="1" eaLnBrk="1" hangingPunct="1"/>
            <a:r>
              <a:rPr lang="fr-CH" smtClean="0"/>
              <a:t>Exceptions: Rainfall, river discharge. </a:t>
            </a:r>
          </a:p>
          <a:p>
            <a:pPr eaLnBrk="1" hangingPunct="1"/>
            <a:r>
              <a:rPr lang="fr-CH" smtClean="0"/>
              <a:t>Addressing integration (requirements, and data) through discussions on major climate budgets and cycles (Water, Carbon, Energy)</a:t>
            </a:r>
          </a:p>
          <a:p>
            <a:pPr eaLnBrk="1" hangingPunct="1"/>
            <a:r>
              <a:rPr lang="fr-CH" smtClean="0"/>
              <a:t>Connection to WCRP projects (focus on interfaces) ìs a powerful combination (potentially)</a:t>
            </a:r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6794500" cy="1152525"/>
          </a:xfrm>
        </p:spPr>
        <p:txBody>
          <a:bodyPr/>
          <a:lstStyle/>
          <a:p>
            <a:pPr eaLnBrk="1" hangingPunct="1"/>
            <a:r>
              <a:rPr lang="fr-CH" smtClean="0"/>
              <a:t>Connections between GCOS and WCRP *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530850"/>
          </a:xfrm>
        </p:spPr>
        <p:txBody>
          <a:bodyPr/>
          <a:lstStyle/>
          <a:p>
            <a:pPr eaLnBrk="1" hangingPunct="1"/>
            <a:r>
              <a:rPr lang="fr-CH" smtClean="0"/>
              <a:t>AOPC: Connection to SPARC </a:t>
            </a:r>
          </a:p>
          <a:p>
            <a:pPr lvl="1" eaLnBrk="1" hangingPunct="1"/>
            <a:r>
              <a:rPr lang="fr-CH" sz="2000" smtClean="0"/>
              <a:t>SPARC represented at AOPC meetings</a:t>
            </a:r>
          </a:p>
          <a:p>
            <a:pPr eaLnBrk="1" hangingPunct="1"/>
            <a:r>
              <a:rPr lang="fr-CH" smtClean="0"/>
              <a:t>OOPC: Strong connection to CLIVAR:</a:t>
            </a:r>
          </a:p>
          <a:p>
            <a:pPr lvl="1" eaLnBrk="1" hangingPunct="1"/>
            <a:r>
              <a:rPr lang="fr-CH" sz="2000" smtClean="0"/>
              <a:t>CLIVAR Basin Panels and GSOP at OOPC meetings: very fruitful relationship. </a:t>
            </a:r>
          </a:p>
          <a:p>
            <a:pPr lvl="1" eaLnBrk="1" hangingPunct="1"/>
            <a:r>
              <a:rPr lang="fr-CH" sz="2000" smtClean="0"/>
              <a:t>OOPC focus on systems based observing system design and evaluations. E.g. Tropical Pacific Observing System 2020 Workshop. </a:t>
            </a:r>
          </a:p>
          <a:p>
            <a:pPr lvl="1" eaLnBrk="1" hangingPunct="1"/>
            <a:r>
              <a:rPr lang="fr-CH" sz="2000" smtClean="0"/>
              <a:t>CLIVAR connection: requirements, process studies and feedbacks into the sustained observing system. See: CLIVAR-OOPC session on sustained obs at Pan-CLIVAR Meeting. </a:t>
            </a:r>
          </a:p>
          <a:p>
            <a:pPr eaLnBrk="1" hangingPunct="1"/>
            <a:r>
              <a:rPr lang="fr-CH" smtClean="0"/>
              <a:t>TOPC: Potential for strengthened connection to GEWEX? </a:t>
            </a:r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R_talk_01_0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HR_talk_01_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HR_talk_01_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_talk_01_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_talk_01_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_talk_01_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_talk_01_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_talk_01_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_talk_01_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2054</Words>
  <Application>Microsoft Office PowerPoint</Application>
  <PresentationFormat>On-screen Show (4:3)</PresentationFormat>
  <Paragraphs>344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Unicode MS</vt:lpstr>
      <vt:lpstr>ＭＳ Ｐゴシック</vt:lpstr>
      <vt:lpstr>Times New Roman</vt:lpstr>
      <vt:lpstr>Cambria</vt:lpstr>
      <vt:lpstr>MS Mincho</vt:lpstr>
      <vt:lpstr>Symbol</vt:lpstr>
      <vt:lpstr>HR_talk_01_01</vt:lpstr>
      <vt:lpstr>Slide 1</vt:lpstr>
      <vt:lpstr>Continuous improvement and assessment cycle</vt:lpstr>
      <vt:lpstr>Slide 3</vt:lpstr>
      <vt:lpstr>Slide 4</vt:lpstr>
      <vt:lpstr>Road Map for 2014 to 2016</vt:lpstr>
      <vt:lpstr>Continuous improvement and assessment cycle</vt:lpstr>
      <vt:lpstr>Essential Climate Variables</vt:lpstr>
      <vt:lpstr>GCOS and Fluxes (General)</vt:lpstr>
      <vt:lpstr>Connections between GCOS and WCRP *</vt:lpstr>
      <vt:lpstr>GCOS Actions Related to Surface Fluxes</vt:lpstr>
      <vt:lpstr>Specifics on Fluxes: the road forward </vt:lpstr>
      <vt:lpstr>High-Latitude Example of  Flux Accuracies and Applications</vt:lpstr>
      <vt:lpstr>Example: Requirements for fluxes from TAO buoys</vt:lpstr>
      <vt:lpstr>Outstanding Flux Issues in the Observing System</vt:lpstr>
      <vt:lpstr>Wave Influences on Flux Parameterizations</vt:lpstr>
      <vt:lpstr>Small Scale (&lt;600km) Variability in Fluxes</vt:lpstr>
      <vt:lpstr>Evaluation of Satellite Retrievals of 10m Ta and Qa</vt:lpstr>
      <vt:lpstr>Comparison of Two Retrieval Techniques</vt:lpstr>
      <vt:lpstr>Summary </vt:lpstr>
    </vt:vector>
  </TitlesOfParts>
  <Company>WMO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CRichter</dc:creator>
  <cp:lastModifiedBy>Mark Bourassa</cp:lastModifiedBy>
  <cp:revision>50</cp:revision>
  <dcterms:created xsi:type="dcterms:W3CDTF">2013-11-27T09:59:37Z</dcterms:created>
  <dcterms:modified xsi:type="dcterms:W3CDTF">2014-05-05T19:57:42Z</dcterms:modified>
</cp:coreProperties>
</file>