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tif" ContentType="image/tif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327" r:id="rId2"/>
    <p:sldId id="265" r:id="rId3"/>
    <p:sldId id="271" r:id="rId4"/>
    <p:sldId id="298" r:id="rId5"/>
    <p:sldId id="270" r:id="rId6"/>
    <p:sldId id="275" r:id="rId7"/>
    <p:sldId id="274" r:id="rId8"/>
    <p:sldId id="315" r:id="rId9"/>
    <p:sldId id="272" r:id="rId10"/>
    <p:sldId id="273" r:id="rId11"/>
    <p:sldId id="302" r:id="rId12"/>
    <p:sldId id="316" r:id="rId13"/>
    <p:sldId id="317" r:id="rId14"/>
    <p:sldId id="296" r:id="rId15"/>
    <p:sldId id="276" r:id="rId16"/>
    <p:sldId id="277" r:id="rId17"/>
    <p:sldId id="304" r:id="rId18"/>
    <p:sldId id="305" r:id="rId19"/>
    <p:sldId id="321" r:id="rId20"/>
    <p:sldId id="266" r:id="rId21"/>
    <p:sldId id="267" r:id="rId22"/>
    <p:sldId id="269" r:id="rId23"/>
    <p:sldId id="257" r:id="rId24"/>
    <p:sldId id="307" r:id="rId25"/>
    <p:sldId id="260" r:id="rId26"/>
    <p:sldId id="264" r:id="rId27"/>
    <p:sldId id="320" r:id="rId28"/>
    <p:sldId id="326" r:id="rId29"/>
    <p:sldId id="325" r:id="rId30"/>
    <p:sldId id="289" r:id="rId31"/>
    <p:sldId id="293" r:id="rId32"/>
    <p:sldId id="323" r:id="rId33"/>
    <p:sldId id="284" r:id="rId34"/>
    <p:sldId id="285" r:id="rId35"/>
    <p:sldId id="283" r:id="rId36"/>
    <p:sldId id="324" r:id="rId37"/>
    <p:sldId id="299" r:id="rId38"/>
    <p:sldId id="300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12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2295E7-2AE4-6640-BA1D-BC5AE67F62A2}" type="datetimeFigureOut">
              <a:rPr lang="en-US" smtClean="0"/>
              <a:t>5/5/14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3F338-F666-7747-A9A4-4887E816A6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63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11B7CB-B6FF-E249-94D9-0C58C0AA2C7A}" type="slidenum">
              <a:rPr lang="en-US"/>
              <a:pPr/>
              <a:t>20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E2F5D5-53FA-DF4F-94F3-6E489AB0971C}" type="slidenum">
              <a:rPr lang="en-US"/>
              <a:pPr/>
              <a:t>21</a:t>
            </a:fld>
            <a:endParaRPr lang="en-US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5B3511-BF8F-134E-902C-7EE18BAF086A}" type="slidenum">
              <a:rPr lang="en-US"/>
              <a:pPr/>
              <a:t>22</a:t>
            </a:fld>
            <a:endParaRPr lang="en-US"/>
          </a:p>
        </p:txBody>
      </p:sp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25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6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89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687586" y="383977"/>
            <a:ext cx="7768828" cy="1598414"/>
          </a:xfrm>
          <a:prstGeom prst="rect">
            <a:avLst/>
          </a:prstGeom>
        </p:spPr>
        <p:txBody>
          <a:bodyPr/>
          <a:lstStyle>
            <a:lvl1pPr algn="ctr">
              <a:defRPr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sz="4400" b="1" i="1">
                <a:uFill>
                  <a:solidFill/>
                </a:u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687586" y="1982391"/>
            <a:ext cx="7768828" cy="4875609"/>
          </a:xfrm>
          <a:prstGeom prst="rect">
            <a:avLst/>
          </a:prstGeom>
        </p:spPr>
        <p:txBody>
          <a:bodyPr/>
          <a:lstStyle>
            <a:lvl1pPr>
              <a:buClr>
                <a:srgbClr val="000000"/>
              </a:buClr>
              <a:buSzPct val="100000"/>
              <a:buFont typeface="Arial"/>
              <a:defRPr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514555" indent="-200911">
              <a:spcBef>
                <a:spcPts val="633"/>
              </a:spcBef>
              <a:buClr>
                <a:srgbClr val="000000"/>
              </a:buClr>
              <a:buFont typeface="Arial"/>
              <a:buChar char="–"/>
              <a:defRPr sz="2700"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795830" indent="-160729">
              <a:spcBef>
                <a:spcPts val="562"/>
              </a:spcBef>
              <a:buClr>
                <a:srgbClr val="000000"/>
              </a:buClr>
              <a:buSzPct val="100000"/>
              <a:buFont typeface="Arial"/>
              <a:defRPr sz="2400"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117287" indent="-160729">
              <a:spcBef>
                <a:spcPts val="492"/>
              </a:spcBef>
              <a:buClr>
                <a:srgbClr val="000000"/>
              </a:buClr>
              <a:buFont typeface="Arial"/>
              <a:buChar char="–"/>
              <a:defRPr sz="2000"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1438744" indent="-160729">
              <a:spcBef>
                <a:spcPts val="492"/>
              </a:spcBef>
              <a:buClr>
                <a:srgbClr val="000000"/>
              </a:buClr>
              <a:buSzPct val="100000"/>
              <a:buFont typeface="Arial"/>
              <a:buChar char="»"/>
              <a:defRPr sz="2000" b="1" i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 b="0" i="0">
                <a:uFillTx/>
              </a:defRPr>
            </a:pPr>
            <a:r>
              <a:rPr sz="3100" b="1" i="1">
                <a:uFill>
                  <a:solidFill/>
                </a:uFill>
              </a:rPr>
              <a:t>Body Level One</a:t>
            </a:r>
          </a:p>
          <a:p>
            <a:pPr lvl="1">
              <a:defRPr sz="1800" b="0" i="0">
                <a:uFillTx/>
              </a:defRPr>
            </a:pPr>
            <a:r>
              <a:rPr sz="2700" b="1" i="1">
                <a:uFill>
                  <a:solidFill/>
                </a:uFill>
              </a:rPr>
              <a:t>Body Level Two</a:t>
            </a:r>
          </a:p>
          <a:p>
            <a:pPr lvl="2">
              <a:defRPr sz="1800" b="0" i="0">
                <a:uFillTx/>
              </a:defRPr>
            </a:pPr>
            <a:r>
              <a:rPr sz="2400" b="1" i="1">
                <a:uFill>
                  <a:solidFill/>
                </a:uFill>
              </a:rPr>
              <a:t>Body Level Three</a:t>
            </a:r>
          </a:p>
          <a:p>
            <a:pPr lvl="3">
              <a:defRPr sz="1800" b="0" i="0">
                <a:uFillTx/>
              </a:defRPr>
            </a:pPr>
            <a:r>
              <a:rPr sz="2000" b="1" i="1">
                <a:uFill>
                  <a:solidFill/>
                </a:uFill>
              </a:rPr>
              <a:t>Body Level Four</a:t>
            </a:r>
          </a:p>
          <a:p>
            <a:pPr lvl="4">
              <a:defRPr sz="1800" b="0" i="0">
                <a:uFillTx/>
              </a:defRPr>
            </a:pPr>
            <a:r>
              <a:rPr sz="2000" b="1" i="1">
                <a:uFill>
                  <a:solidFill/>
                </a:u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21942965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67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22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4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19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88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1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9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919B1-777A-964C-A439-6F16E4AF7634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D1E60-C77F-A841-AD1A-2B0A27599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5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4" Type="http://schemas.openxmlformats.org/officeDocument/2006/relationships/image" Target="../media/image39.tif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3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4" Type="http://schemas.openxmlformats.org/officeDocument/2006/relationships/image" Target="../media/image40.ti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eaflux.org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4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30" cy="683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AutoShape 2"/>
          <p:cNvSpPr>
            <a:spLocks/>
          </p:cNvSpPr>
          <p:nvPr/>
        </p:nvSpPr>
        <p:spPr bwMode="auto">
          <a:xfrm>
            <a:off x="285750" y="2802806"/>
            <a:ext cx="1117" cy="303609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717541 h 21600"/>
              <a:gd name="T4" fmla="*/ 4 w 21600"/>
              <a:gd name="T5" fmla="*/ 27094850 h 21600"/>
              <a:gd name="T6" fmla="*/ 117 w 21600"/>
              <a:gd name="T7" fmla="*/ 863200185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68" y="68"/>
                </a:lnTo>
                <a:lnTo>
                  <a:pt x="678" y="678"/>
                </a:lnTo>
                <a:lnTo>
                  <a:pt x="2160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>
          <a:xfrm>
            <a:off x="62508" y="431800"/>
            <a:ext cx="8858250" cy="2160984"/>
          </a:xfrm>
          <a:ln>
            <a:noFill/>
          </a:ln>
        </p:spPr>
        <p:txBody>
          <a:bodyPr rIns="81276" anchor="b"/>
          <a:lstStyle/>
          <a:p>
            <a:r>
              <a:rPr lang="en-US" sz="4000" dirty="0" smtClean="0">
                <a:solidFill>
                  <a:schemeClr val="tx2"/>
                </a:solidFill>
              </a:rPr>
              <a:t>Air-sea fluxes: Introduction</a:t>
            </a:r>
            <a:endParaRPr lang="en-US" sz="4000" dirty="0" smtClean="0">
              <a:solidFill>
                <a:schemeClr val="tx2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34008" y="3238500"/>
            <a:ext cx="7768828" cy="3619500"/>
          </a:xfrm>
        </p:spPr>
        <p:txBody>
          <a:bodyPr rIns="81276"/>
          <a:lstStyle/>
          <a:p>
            <a:pPr marL="40182" indent="0" algn="ctr">
              <a:lnSpc>
                <a:spcPct val="90000"/>
              </a:lnSpc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Carol Anne Clayson</a:t>
            </a:r>
          </a:p>
          <a:p>
            <a:pPr marL="40182" indent="0" algn="ctr">
              <a:lnSpc>
                <a:spcPct val="90000"/>
              </a:lnSpc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Woods Hole Oceanographic Institution</a:t>
            </a:r>
          </a:p>
          <a:p>
            <a:pPr marL="40182" indent="0" algn="ctr">
              <a:lnSpc>
                <a:spcPct val="90000"/>
              </a:lnSpc>
              <a:buNone/>
              <a:defRPr/>
            </a:pPr>
            <a:endParaRPr lang="en-US" dirty="0">
              <a:solidFill>
                <a:schemeClr val="tx1"/>
              </a:solidFill>
            </a:endParaRPr>
          </a:p>
          <a:p>
            <a:pPr marL="40182" indent="0" algn="ctr">
              <a:lnSpc>
                <a:spcPct val="90000"/>
              </a:lnSpc>
              <a:buNone/>
              <a:defRPr/>
            </a:pPr>
            <a:endParaRPr lang="en-US" dirty="0"/>
          </a:p>
        </p:txBody>
      </p:sp>
      <p:sp>
        <p:nvSpPr>
          <p:cNvPr id="81925" name="Rectangle 5"/>
          <p:cNvSpPr>
            <a:spLocks/>
          </p:cNvSpPr>
          <p:nvPr/>
        </p:nvSpPr>
        <p:spPr bwMode="auto">
          <a:xfrm>
            <a:off x="544711" y="4927600"/>
            <a:ext cx="8027789" cy="1656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>
              <a:spcBef>
                <a:spcPts val="141"/>
              </a:spcBef>
            </a:pPr>
            <a:r>
              <a:rPr lang="en-US" sz="2400" dirty="0" smtClean="0">
                <a:latin typeface="Monotype Corsiva" charset="0"/>
                <a:ea typeface="ＭＳ Ｐゴシック" charset="0"/>
                <a:cs typeface="ＭＳ Ｐゴシック" charset="0"/>
                <a:sym typeface="Monotype Corsiva" charset="0"/>
              </a:rPr>
              <a:t>WCRP Data Advisory Council 3rd Session</a:t>
            </a:r>
          </a:p>
          <a:p>
            <a:pPr algn="ctr">
              <a:spcBef>
                <a:spcPts val="141"/>
              </a:spcBef>
            </a:pPr>
            <a:r>
              <a:rPr lang="en-US" sz="2400" dirty="0" smtClean="0">
                <a:latin typeface="Monotype Corsiva" charset="0"/>
                <a:ea typeface="ＭＳ Ｐゴシック" charset="0"/>
                <a:cs typeface="ＭＳ Ｐゴシック" charset="0"/>
                <a:sym typeface="Monotype Corsiva" charset="0"/>
              </a:rPr>
              <a:t> </a:t>
            </a:r>
            <a:endParaRPr lang="en-US" sz="2400" dirty="0" smtClean="0">
              <a:latin typeface="Monotype Corsiva" charset="0"/>
              <a:ea typeface="ＭＳ Ｐゴシック" charset="0"/>
              <a:cs typeface="ＭＳ Ｐゴシック" charset="0"/>
              <a:sym typeface="Monotype Corsiva" charset="0"/>
            </a:endParaRPr>
          </a:p>
          <a:p>
            <a:pPr algn="ctr">
              <a:lnSpc>
                <a:spcPts val="1055"/>
              </a:lnSpc>
              <a:spcBef>
                <a:spcPts val="141"/>
              </a:spcBef>
            </a:pPr>
            <a:endParaRPr lang="en-US" sz="2400" dirty="0">
              <a:latin typeface="Monotype Corsiva" charset="0"/>
              <a:ea typeface="ＭＳ Ｐゴシック" charset="0"/>
              <a:cs typeface="ＭＳ Ｐゴシック" charset="0"/>
              <a:sym typeface="Monotype Corsiva" charset="0"/>
            </a:endParaRPr>
          </a:p>
          <a:p>
            <a:pPr algn="ctr">
              <a:lnSpc>
                <a:spcPts val="1055"/>
              </a:lnSpc>
              <a:spcBef>
                <a:spcPts val="141"/>
              </a:spcBef>
            </a:pPr>
            <a:r>
              <a:rPr lang="en-US" sz="2400" dirty="0" smtClean="0">
                <a:latin typeface="Monotype Corsiva" charset="0"/>
                <a:ea typeface="ＭＳ Ｐゴシック" charset="0"/>
                <a:cs typeface="ＭＳ Ｐゴシック" charset="0"/>
                <a:sym typeface="Monotype Corsiva" charset="0"/>
              </a:rPr>
              <a:t>Galway, Ireland</a:t>
            </a:r>
            <a:endParaRPr lang="en-US" sz="2400" dirty="0" smtClean="0">
              <a:latin typeface="Monotype Corsiva" charset="0"/>
              <a:ea typeface="ＭＳ Ｐゴシック" charset="0"/>
              <a:cs typeface="ＭＳ Ｐゴシック" charset="0"/>
              <a:sym typeface="Monotype Corsiva" charset="0"/>
            </a:endParaRPr>
          </a:p>
          <a:p>
            <a:pPr algn="ctr">
              <a:lnSpc>
                <a:spcPts val="1055"/>
              </a:lnSpc>
              <a:spcBef>
                <a:spcPts val="141"/>
              </a:spcBef>
            </a:pPr>
            <a:endParaRPr lang="en-US" sz="2400" dirty="0">
              <a:latin typeface="Monotype Corsiva" charset="0"/>
              <a:ea typeface="ＭＳ Ｐゴシック" charset="0"/>
              <a:cs typeface="ＭＳ Ｐゴシック" charset="0"/>
              <a:sym typeface="Monotype Corsiva" charset="0"/>
            </a:endParaRPr>
          </a:p>
          <a:p>
            <a:pPr algn="ctr">
              <a:lnSpc>
                <a:spcPts val="1055"/>
              </a:lnSpc>
              <a:spcBef>
                <a:spcPts val="141"/>
              </a:spcBef>
            </a:pPr>
            <a:r>
              <a:rPr lang="en-US" sz="2400" dirty="0" smtClean="0">
                <a:latin typeface="Monotype Corsiva" charset="0"/>
                <a:ea typeface="ＭＳ Ｐゴシック" charset="0"/>
                <a:cs typeface="ＭＳ Ｐゴシック" charset="0"/>
                <a:sym typeface="Monotype Corsiva" charset="0"/>
              </a:rPr>
              <a:t>6 May 2014</a:t>
            </a:r>
            <a:endParaRPr lang="en-US" sz="2400" dirty="0">
              <a:latin typeface="Monotype Corsiva" charset="0"/>
              <a:ea typeface="ＭＳ Ｐゴシック" charset="0"/>
              <a:cs typeface="ＭＳ Ｐゴシック" charset="0"/>
              <a:sym typeface="Monotype Corsiva" charset="0"/>
            </a:endParaRPr>
          </a:p>
        </p:txBody>
      </p: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5962799"/>
            <a:ext cx="937617" cy="8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9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2854" r="6427" b="17159"/>
          <a:stretch>
            <a:fillRect/>
          </a:stretch>
        </p:blipFill>
        <p:spPr bwMode="auto">
          <a:xfrm>
            <a:off x="5856759" y="5001741"/>
            <a:ext cx="3321844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12773" r="6429" b="17418"/>
          <a:stretch>
            <a:fillRect/>
          </a:stretch>
        </p:blipFill>
        <p:spPr bwMode="auto">
          <a:xfrm>
            <a:off x="2946797" y="5000625"/>
            <a:ext cx="3321844" cy="189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t="10712" r="6436" b="19284"/>
          <a:stretch>
            <a:fillRect/>
          </a:stretch>
        </p:blipFill>
        <p:spPr bwMode="auto">
          <a:xfrm>
            <a:off x="2969121" y="3115345"/>
            <a:ext cx="3321844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2856" r="6491" b="17140"/>
          <a:stretch>
            <a:fillRect/>
          </a:stretch>
        </p:blipFill>
        <p:spPr bwMode="auto">
          <a:xfrm>
            <a:off x="2955727" y="1321594"/>
            <a:ext cx="3330773" cy="191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" t="17142" r="19264" b="21425"/>
          <a:stretch>
            <a:fillRect/>
          </a:stretch>
        </p:blipFill>
        <p:spPr bwMode="auto">
          <a:xfrm>
            <a:off x="-80367" y="1286992"/>
            <a:ext cx="3321844" cy="197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12744" r="6473" b="19411"/>
          <a:stretch>
            <a:fillRect/>
          </a:stretch>
        </p:blipFill>
        <p:spPr bwMode="auto">
          <a:xfrm>
            <a:off x="-89297" y="5000625"/>
            <a:ext cx="3330773" cy="186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8" t="17113" r="6537" b="21454"/>
          <a:stretch>
            <a:fillRect/>
          </a:stretch>
        </p:blipFill>
        <p:spPr bwMode="auto">
          <a:xfrm>
            <a:off x="7295555" y="1910953"/>
            <a:ext cx="776883" cy="26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8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 t="12756" r="6429" b="17241"/>
          <a:stretch>
            <a:fillRect/>
          </a:stretch>
        </p:blipFill>
        <p:spPr bwMode="auto">
          <a:xfrm>
            <a:off x="-62508" y="3170039"/>
            <a:ext cx="3330773" cy="19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Rectangle 9"/>
          <p:cNvSpPr>
            <a:spLocks/>
          </p:cNvSpPr>
          <p:nvPr/>
        </p:nvSpPr>
        <p:spPr bwMode="auto">
          <a:xfrm>
            <a:off x="7235279" y="1758033"/>
            <a:ext cx="910828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 m</a:t>
            </a:r>
            <a:r>
              <a:rPr lang="en-US" sz="2000" baseline="310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-2</a:t>
            </a:r>
          </a:p>
        </p:txBody>
      </p:sp>
      <p:sp>
        <p:nvSpPr>
          <p:cNvPr id="57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5414" y="-232172"/>
            <a:ext cx="8233172" cy="1384102"/>
          </a:xfrm>
          <a:ln/>
        </p:spPr>
        <p:txBody>
          <a:bodyPr>
            <a:normAutofit fontScale="90000"/>
          </a:bodyPr>
          <a:lstStyle/>
          <a:p>
            <a:r>
              <a:rPr lang="en-US" sz="5000"/>
              <a:t>Sensible Heat Flux: 1999 - 2005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0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622105"/>
            <a:ext cx="4464844" cy="32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" y="3613175"/>
            <a:ext cx="4464844" cy="32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012" y="348258"/>
            <a:ext cx="4268391" cy="310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7" y="318121"/>
            <a:ext cx="4349874" cy="31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319" name="Rectangle 7"/>
          <p:cNvSpPr>
            <a:spLocks/>
          </p:cNvSpPr>
          <p:nvPr/>
        </p:nvSpPr>
        <p:spPr bwMode="auto">
          <a:xfrm>
            <a:off x="2668861" y="2527102"/>
            <a:ext cx="305395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Bias: -0.21 m s</a:t>
            </a:r>
            <a:r>
              <a:rPr lang="en-US" sz="1700" baseline="32000">
                <a:ea typeface="ＭＳ Ｐゴシック" charset="0"/>
                <a:cs typeface="Gill Sans" charset="0"/>
              </a:rPr>
              <a:t>-1</a:t>
            </a:r>
          </a:p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Std Error: 2.17 m s</a:t>
            </a:r>
            <a:r>
              <a:rPr lang="en-US" sz="1700" baseline="32000">
                <a:ea typeface="ＭＳ Ｐゴシック" charset="0"/>
                <a:cs typeface="Gill Sans" charset="0"/>
              </a:rPr>
              <a:t>-1</a:t>
            </a:r>
          </a:p>
        </p:txBody>
      </p:sp>
      <p:sp>
        <p:nvSpPr>
          <p:cNvPr id="13320" name="Rectangle 8"/>
          <p:cNvSpPr>
            <a:spLocks/>
          </p:cNvSpPr>
          <p:nvPr/>
        </p:nvSpPr>
        <p:spPr bwMode="auto">
          <a:xfrm>
            <a:off x="6724055" y="2321719"/>
            <a:ext cx="305395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Bias: 0.37 </a:t>
            </a:r>
            <a:r>
              <a:rPr lang="en-US" sz="1700" baseline="32000">
                <a:ea typeface="ＭＳ Ｐゴシック" charset="0"/>
                <a:cs typeface="Gill Sans" charset="0"/>
              </a:rPr>
              <a:t>o</a:t>
            </a:r>
            <a:r>
              <a:rPr lang="en-US" sz="1700">
                <a:ea typeface="ＭＳ Ｐゴシック" charset="0"/>
                <a:cs typeface="Gill Sans" charset="0"/>
              </a:rPr>
              <a:t> C</a:t>
            </a:r>
            <a:endParaRPr lang="en-US" sz="1700" baseline="32000">
              <a:ea typeface="ＭＳ Ｐゴシック" charset="0"/>
              <a:cs typeface="Gill Sans" charset="0"/>
            </a:endParaRPr>
          </a:p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Std Error: 1.67 </a:t>
            </a:r>
            <a:r>
              <a:rPr lang="en-US" sz="1700" baseline="32000">
                <a:ea typeface="ＭＳ Ｐゴシック" charset="0"/>
                <a:cs typeface="Gill Sans" charset="0"/>
              </a:rPr>
              <a:t>o</a:t>
            </a:r>
            <a:r>
              <a:rPr lang="en-US" sz="1700">
                <a:ea typeface="ＭＳ Ｐゴシック" charset="0"/>
                <a:cs typeface="Gill Sans" charset="0"/>
              </a:rPr>
              <a:t> C</a:t>
            </a:r>
          </a:p>
        </p:txBody>
      </p:sp>
      <p:sp>
        <p:nvSpPr>
          <p:cNvPr id="13321" name="Rectangle 9"/>
          <p:cNvSpPr>
            <a:spLocks/>
          </p:cNvSpPr>
          <p:nvPr/>
        </p:nvSpPr>
        <p:spPr bwMode="auto">
          <a:xfrm>
            <a:off x="2286000" y="5670352"/>
            <a:ext cx="305395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Bias: 0.09 </a:t>
            </a:r>
            <a:r>
              <a:rPr lang="en-US" sz="1700" baseline="32000">
                <a:ea typeface="ＭＳ Ｐゴシック" charset="0"/>
                <a:cs typeface="Gill Sans" charset="0"/>
              </a:rPr>
              <a:t>o</a:t>
            </a:r>
            <a:r>
              <a:rPr lang="en-US" sz="1700">
                <a:ea typeface="ＭＳ Ｐゴシック" charset="0"/>
                <a:cs typeface="Gill Sans" charset="0"/>
              </a:rPr>
              <a:t> C</a:t>
            </a:r>
            <a:endParaRPr lang="en-US" sz="1700" baseline="32000">
              <a:ea typeface="ＭＳ Ｐゴシック" charset="0"/>
              <a:cs typeface="Gill Sans" charset="0"/>
            </a:endParaRPr>
          </a:p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Std Error: 1.43 </a:t>
            </a:r>
            <a:r>
              <a:rPr lang="en-US" sz="1700" baseline="32000">
                <a:ea typeface="ＭＳ Ｐゴシック" charset="0"/>
                <a:cs typeface="Gill Sans" charset="0"/>
              </a:rPr>
              <a:t>o</a:t>
            </a:r>
            <a:r>
              <a:rPr lang="en-US" sz="1700">
                <a:ea typeface="ＭＳ Ｐゴシック" charset="0"/>
                <a:cs typeface="Gill Sans" charset="0"/>
              </a:rPr>
              <a:t> C</a:t>
            </a:r>
          </a:p>
        </p:txBody>
      </p:sp>
      <p:sp>
        <p:nvSpPr>
          <p:cNvPr id="13322" name="Rectangle 10"/>
          <p:cNvSpPr>
            <a:spLocks/>
          </p:cNvSpPr>
          <p:nvPr/>
        </p:nvSpPr>
        <p:spPr bwMode="auto">
          <a:xfrm>
            <a:off x="6849070" y="5786438"/>
            <a:ext cx="305395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Bias: 0.33 g kg</a:t>
            </a:r>
            <a:r>
              <a:rPr lang="en-US" sz="1700" baseline="32000">
                <a:ea typeface="ＭＳ Ｐゴシック" charset="0"/>
                <a:cs typeface="Gill Sans" charset="0"/>
              </a:rPr>
              <a:t>-1</a:t>
            </a:r>
          </a:p>
          <a:p>
            <a:pPr marL="27905"/>
            <a:r>
              <a:rPr lang="en-US" sz="1700">
                <a:ea typeface="ＭＳ Ｐゴシック" charset="0"/>
                <a:cs typeface="Gill Sans" charset="0"/>
              </a:rPr>
              <a:t>Std Error: 1.69 g kg</a:t>
            </a:r>
            <a:r>
              <a:rPr lang="en-US" sz="1700" baseline="32000">
                <a:ea typeface="ＭＳ Ｐゴシック" charset="0"/>
                <a:cs typeface="Gill Sans" charset="0"/>
              </a:rPr>
              <a:t>-1</a:t>
            </a:r>
          </a:p>
        </p:txBody>
      </p:sp>
      <p:sp>
        <p:nvSpPr>
          <p:cNvPr id="13323" name="Rectangle 11"/>
          <p:cNvSpPr>
            <a:spLocks/>
          </p:cNvSpPr>
          <p:nvPr/>
        </p:nvSpPr>
        <p:spPr bwMode="auto">
          <a:xfrm>
            <a:off x="26789" y="17859"/>
            <a:ext cx="904538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28573" bIns="0">
            <a:spAutoFit/>
          </a:bodyPr>
          <a:lstStyle/>
          <a:p>
            <a:pPr marL="27905"/>
            <a:r>
              <a:rPr lang="en-US" sz="1700" i="1" dirty="0">
                <a:ea typeface="ＭＳ Ｐゴシック" charset="0"/>
                <a:cs typeface="Gill Sans" charset="0"/>
              </a:rPr>
              <a:t>Comparison of </a:t>
            </a:r>
            <a:r>
              <a:rPr lang="en-US" sz="1700" i="1" dirty="0" err="1">
                <a:ea typeface="ＭＳ Ｐゴシック" charset="0"/>
                <a:cs typeface="Gill Sans" charset="0"/>
              </a:rPr>
              <a:t>SeaFlux</a:t>
            </a:r>
            <a:r>
              <a:rPr lang="en-US" sz="1700" i="1" dirty="0">
                <a:ea typeface="ＭＳ Ｐゴシック" charset="0"/>
                <a:cs typeface="Gill Sans" charset="0"/>
              </a:rPr>
              <a:t> derived parameters with ICOADS Value-Added Database (ships of opportunity)</a:t>
            </a:r>
          </a:p>
        </p:txBody>
      </p:sp>
    </p:spTree>
    <p:extLst>
      <p:ext uri="{BB962C8B-B14F-4D97-AF65-F5344CB8AC3E}">
        <p14:creationId xmlns:p14="http://schemas.microsoft.com/office/powerpoint/2010/main" val="237701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layson_figure7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27" t="34029" r="2537" b="32670"/>
          <a:stretch/>
        </p:blipFill>
        <p:spPr>
          <a:xfrm>
            <a:off x="255757" y="1167348"/>
            <a:ext cx="3522447" cy="2855040"/>
          </a:xfrm>
          <a:prstGeom prst="rect">
            <a:avLst/>
          </a:prstGeom>
        </p:spPr>
      </p:pic>
      <p:pic>
        <p:nvPicPr>
          <p:cNvPr id="13" name="Picture 12" descr="clayson_figure7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41" r="54557"/>
          <a:stretch/>
        </p:blipFill>
        <p:spPr>
          <a:xfrm>
            <a:off x="4952221" y="1107792"/>
            <a:ext cx="3650130" cy="2842745"/>
          </a:xfrm>
          <a:prstGeom prst="rect">
            <a:avLst/>
          </a:prstGeom>
        </p:spPr>
      </p:pic>
      <p:pic>
        <p:nvPicPr>
          <p:cNvPr id="15" name="Picture 14" descr="clayson_figure7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39" t="67641"/>
          <a:stretch/>
        </p:blipFill>
        <p:spPr>
          <a:xfrm>
            <a:off x="2742126" y="3999149"/>
            <a:ext cx="3726859" cy="2820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798"/>
            <a:ext cx="8229600" cy="622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Evaluating uncertainty using IVAD data</a:t>
            </a:r>
            <a:endParaRPr lang="en-US" dirty="0"/>
          </a:p>
        </p:txBody>
      </p:sp>
      <p:sp>
        <p:nvSpPr>
          <p:cNvPr id="5" name="Rectangle 8"/>
          <p:cNvSpPr>
            <a:spLocks/>
          </p:cNvSpPr>
          <p:nvPr/>
        </p:nvSpPr>
        <p:spPr bwMode="auto">
          <a:xfrm>
            <a:off x="1394883" y="954073"/>
            <a:ext cx="1678517" cy="24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5" bIns="0"/>
          <a:lstStyle/>
          <a:p>
            <a:pPr marL="39688"/>
            <a:r>
              <a:rPr lang="en-US" sz="23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Wind Speed</a:t>
            </a:r>
            <a:endParaRPr lang="en-US" sz="23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8"/>
          <p:cNvSpPr>
            <a:spLocks/>
          </p:cNvSpPr>
          <p:nvPr/>
        </p:nvSpPr>
        <p:spPr bwMode="auto">
          <a:xfrm>
            <a:off x="6383602" y="932410"/>
            <a:ext cx="4335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5" bIns="0"/>
          <a:lstStyle/>
          <a:p>
            <a:pPr marL="39688"/>
            <a:r>
              <a:rPr lang="en-US" sz="23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Qs - </a:t>
            </a:r>
            <a:r>
              <a:rPr lang="en-US" sz="2300" dirty="0" err="1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Qa</a:t>
            </a:r>
            <a:endParaRPr lang="en-US" sz="23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2"/>
          <p:cNvSpPr>
            <a:spLocks/>
          </p:cNvSpPr>
          <p:nvPr/>
        </p:nvSpPr>
        <p:spPr bwMode="auto">
          <a:xfrm>
            <a:off x="7134821" y="6588993"/>
            <a:ext cx="168783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sz="1500" dirty="0"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Clayson et al. </a:t>
            </a:r>
            <a:r>
              <a:rPr lang="en-US" sz="1500" dirty="0" smtClean="0">
                <a:latin typeface="Arial Bold Italic" charset="0"/>
                <a:ea typeface="ＭＳ Ｐゴシック" charset="0"/>
                <a:cs typeface="Arial Bold Italic" charset="0"/>
                <a:sym typeface="Arial Bold Italic" charset="0"/>
              </a:rPr>
              <a:t>2014</a:t>
            </a:r>
            <a:endParaRPr lang="en-US" sz="1500" dirty="0">
              <a:latin typeface="Arial Bold Italic" charset="0"/>
              <a:ea typeface="ＭＳ Ｐゴシック" charset="0"/>
              <a:cs typeface="Arial Bold Italic" charset="0"/>
              <a:sym typeface="Arial Bold Italic" charset="0"/>
            </a:endParaRP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4185621" y="3856716"/>
            <a:ext cx="1678517" cy="24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5" bIns="0"/>
          <a:lstStyle/>
          <a:p>
            <a:pPr marL="39688"/>
            <a:r>
              <a:rPr lang="en-US" sz="23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Ts</a:t>
            </a:r>
            <a:r>
              <a:rPr lang="en-US" sz="23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-Ta</a:t>
            </a:r>
            <a:endParaRPr lang="en-US" sz="23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748978" y="776792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41164" y="892878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5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Calculation of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3964"/>
            <a:ext cx="8229600" cy="71247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 need to use propagation of errors</a:t>
            </a:r>
            <a:endParaRPr lang="en-US" sz="2400" dirty="0"/>
          </a:p>
        </p:txBody>
      </p:sp>
      <p:sp>
        <p:nvSpPr>
          <p:cNvPr id="4" name="Text Placeholder 4"/>
          <p:cNvSpPr txBox="1">
            <a:spLocks/>
          </p:cNvSpPr>
          <p:nvPr/>
        </p:nvSpPr>
        <p:spPr>
          <a:xfrm>
            <a:off x="253382" y="1595618"/>
            <a:ext cx="8229823" cy="3235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592" indent="-347094">
              <a:defRPr/>
            </a:pPr>
            <a:r>
              <a:rPr lang="en-US" sz="2400" dirty="0" smtClean="0"/>
              <a:t>If F is a function of two variables, x and y, the uncertainty of F (</a:t>
            </a:r>
            <a:r>
              <a:rPr lang="en-US" sz="2400" dirty="0" err="1" smtClean="0">
                <a:latin typeface="Symbol" charset="2"/>
                <a:cs typeface="Symbol" charset="2"/>
              </a:rPr>
              <a:t>σ</a:t>
            </a:r>
            <a:r>
              <a:rPr lang="en-US" sz="2400" baseline="-25000" dirty="0" err="1" smtClean="0"/>
              <a:t>F</a:t>
            </a:r>
            <a:r>
              <a:rPr lang="en-US" sz="2400" dirty="0" smtClean="0"/>
              <a:t>) due to uncertainties in x (</a:t>
            </a:r>
            <a:r>
              <a:rPr lang="en-US" sz="2400" dirty="0" err="1">
                <a:latin typeface="Symbol" charset="2"/>
                <a:cs typeface="Symbol" charset="2"/>
              </a:rPr>
              <a:t>σ</a:t>
            </a:r>
            <a:r>
              <a:rPr lang="en-US" sz="2400" baseline="-25000" dirty="0" err="1" smtClean="0"/>
              <a:t>x</a:t>
            </a:r>
            <a:r>
              <a:rPr lang="en-US" sz="2400" dirty="0" smtClean="0"/>
              <a:t>) and y (</a:t>
            </a:r>
            <a:r>
              <a:rPr lang="en-US" sz="2400" dirty="0" err="1">
                <a:latin typeface="Symbol" charset="2"/>
                <a:cs typeface="Symbol" charset="2"/>
              </a:rPr>
              <a:t>σ</a:t>
            </a:r>
            <a:r>
              <a:rPr lang="en-US" sz="2400" baseline="-25000" dirty="0" err="1" smtClean="0"/>
              <a:t>y</a:t>
            </a:r>
            <a:r>
              <a:rPr lang="en-US" sz="2400" dirty="0" smtClean="0"/>
              <a:t>) can be written as: </a:t>
            </a:r>
          </a:p>
          <a:p>
            <a:pPr marL="534592" indent="-347094">
              <a:defRPr/>
            </a:pPr>
            <a:endParaRPr lang="en-US" sz="2400" dirty="0" smtClean="0"/>
          </a:p>
          <a:p>
            <a:pPr marL="534592" indent="-347094">
              <a:buFont typeface="Arial"/>
              <a:buNone/>
              <a:defRPr/>
            </a:pPr>
            <a:endParaRPr lang="en-US" sz="2400" dirty="0" smtClean="0"/>
          </a:p>
          <a:p>
            <a:pPr marL="534592" indent="-347094">
              <a:defRPr/>
            </a:pPr>
            <a:r>
              <a:rPr lang="en-US" sz="2400" dirty="0" smtClean="0"/>
              <a:t>For multiple measurements, the terms can be written as (using simple sampling theory):</a:t>
            </a:r>
            <a:endParaRPr lang="en-US" sz="2400" dirty="0"/>
          </a:p>
        </p:txBody>
      </p:sp>
      <p:pic>
        <p:nvPicPr>
          <p:cNvPr id="5" name="Picture 2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56" y="2553332"/>
            <a:ext cx="4631727" cy="87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32" y="4521786"/>
            <a:ext cx="4787428" cy="86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3-07-03 at 5.14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5098"/>
            <a:ext cx="9144000" cy="1292902"/>
          </a:xfrm>
          <a:prstGeom prst="rect">
            <a:avLst/>
          </a:prstGeom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748978" y="996396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41164" y="1112482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1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Line 1"/>
          <p:cNvSpPr>
            <a:spLocks noChangeShapeType="1"/>
          </p:cNvSpPr>
          <p:nvPr/>
        </p:nvSpPr>
        <p:spPr bwMode="auto">
          <a:xfrm>
            <a:off x="747713" y="1117600"/>
            <a:ext cx="7662862" cy="0"/>
          </a:xfrm>
          <a:prstGeom prst="line">
            <a:avLst/>
          </a:prstGeom>
          <a:noFill/>
          <a:ln w="1270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4754" name="Line 2"/>
          <p:cNvSpPr>
            <a:spLocks noChangeShapeType="1"/>
          </p:cNvSpPr>
          <p:nvPr/>
        </p:nvSpPr>
        <p:spPr bwMode="auto">
          <a:xfrm>
            <a:off x="736600" y="1231900"/>
            <a:ext cx="7696200" cy="0"/>
          </a:xfrm>
          <a:prstGeom prst="line">
            <a:avLst/>
          </a:prstGeom>
          <a:noFill/>
          <a:ln w="635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3272"/>
            <a:ext cx="8229600" cy="101432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Instantaneous fields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60413" eaLnBrk="1" hangingPunct="1">
              <a:defRPr/>
            </a:pPr>
            <a:endParaRPr lang="en-US" dirty="0" smtClean="0"/>
          </a:p>
        </p:txBody>
      </p:sp>
      <p:pic>
        <p:nvPicPr>
          <p:cNvPr id="74757" name="Picture 2" descr="wspd01June2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r="7808" b="5669"/>
          <a:stretch>
            <a:fillRect/>
          </a:stretch>
        </p:blipFill>
        <p:spPr bwMode="auto">
          <a:xfrm>
            <a:off x="2165350" y="1219200"/>
            <a:ext cx="5316538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3" descr="wspdRanUncertainty01June2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1" r="8218" b="4958"/>
          <a:stretch>
            <a:fillRect/>
          </a:stretch>
        </p:blipFill>
        <p:spPr bwMode="auto">
          <a:xfrm>
            <a:off x="4953000" y="4316413"/>
            <a:ext cx="4283075" cy="23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9" name="Picture 1" descr="wspdSysUncertainty01June2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r="8723"/>
          <a:stretch>
            <a:fillRect/>
          </a:stretch>
        </p:blipFill>
        <p:spPr bwMode="auto">
          <a:xfrm>
            <a:off x="166688" y="3884613"/>
            <a:ext cx="4854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708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01"/>
            <a:ext cx="8229600" cy="64423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SeaFlux</a:t>
            </a:r>
            <a:r>
              <a:rPr lang="en-US" dirty="0" smtClean="0"/>
              <a:t> Uncertainty Estimates</a:t>
            </a:r>
            <a:endParaRPr lang="en-US" dirty="0"/>
          </a:p>
        </p:txBody>
      </p:sp>
      <p:pic>
        <p:nvPicPr>
          <p:cNvPr id="4" name="Content Placeholder 3" descr="clayson_figure10.tif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2" r="-842" b="50953"/>
          <a:stretch/>
        </p:blipFill>
        <p:spPr>
          <a:xfrm>
            <a:off x="-123720" y="1251699"/>
            <a:ext cx="6363385" cy="3060663"/>
          </a:xfrm>
        </p:spPr>
      </p:pic>
      <p:pic>
        <p:nvPicPr>
          <p:cNvPr id="5" name="Picture 4" descr="clayson_figure8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6" b="23320"/>
          <a:stretch/>
        </p:blipFill>
        <p:spPr>
          <a:xfrm>
            <a:off x="23096" y="4312361"/>
            <a:ext cx="6164944" cy="1692738"/>
          </a:xfrm>
          <a:prstGeom prst="rect">
            <a:avLst/>
          </a:prstGeom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748978" y="853435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41164" y="969521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4684807"/>
              </p:ext>
            </p:extLst>
          </p:nvPr>
        </p:nvGraphicFramePr>
        <p:xfrm>
          <a:off x="6239665" y="1697004"/>
          <a:ext cx="60483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2" name="Document" r:id="rId5" imgW="5905500" imgH="3124200" progId="Word.Document.12">
                  <p:embed/>
                </p:oleObj>
              </mc:Choice>
              <mc:Fallback>
                <p:oleObj name="Document" r:id="rId5" imgW="59055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9665" y="1697004"/>
                        <a:ext cx="6048375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28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501"/>
            <a:ext cx="8229600" cy="64423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SeaFlux</a:t>
            </a:r>
            <a:r>
              <a:rPr lang="en-US" dirty="0" smtClean="0"/>
              <a:t> Uncertainty Estimates</a:t>
            </a:r>
            <a:endParaRPr lang="en-US" dirty="0"/>
          </a:p>
        </p:txBody>
      </p:sp>
      <p:pic>
        <p:nvPicPr>
          <p:cNvPr id="5" name="Picture 4" descr="clayson_figure8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76" b="23320"/>
          <a:stretch/>
        </p:blipFill>
        <p:spPr>
          <a:xfrm>
            <a:off x="23096" y="4312361"/>
            <a:ext cx="6164944" cy="1692738"/>
          </a:xfrm>
          <a:prstGeom prst="rect">
            <a:avLst/>
          </a:prstGeom>
        </p:spPr>
      </p:pic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748978" y="853435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741164" y="969521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0" name="Content Placeholder 9" descr="clayson_figure11.tif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" t="48986" r="-528" b="2668"/>
          <a:stretch/>
        </p:blipFill>
        <p:spPr>
          <a:xfrm>
            <a:off x="20155" y="1209569"/>
            <a:ext cx="6253776" cy="3023920"/>
          </a:xfr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613698"/>
              </p:ext>
            </p:extLst>
          </p:nvPr>
        </p:nvGraphicFramePr>
        <p:xfrm>
          <a:off x="6239665" y="1697004"/>
          <a:ext cx="6048375" cy="320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Document" r:id="rId5" imgW="5905500" imgH="3124200" progId="Word.Document.12">
                  <p:embed/>
                </p:oleObj>
              </mc:Choice>
              <mc:Fallback>
                <p:oleObj name="Document" r:id="rId5" imgW="5905500" imgH="3124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39665" y="1697004"/>
                        <a:ext cx="6048375" cy="320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321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Line 1"/>
          <p:cNvSpPr>
            <a:spLocks noChangeShapeType="1"/>
          </p:cNvSpPr>
          <p:nvPr/>
        </p:nvSpPr>
        <p:spPr bwMode="auto">
          <a:xfrm>
            <a:off x="748978" y="705647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741164" y="821733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>
            <p:ph type="title"/>
          </p:nvPr>
        </p:nvSpPr>
        <p:spPr>
          <a:xfrm>
            <a:off x="457200" y="0"/>
            <a:ext cx="8229600" cy="706567"/>
          </a:xfrm>
          <a:ln/>
        </p:spPr>
        <p:txBody>
          <a:bodyPr>
            <a:normAutofit/>
          </a:bodyPr>
          <a:lstStyle/>
          <a:p>
            <a:r>
              <a:rPr lang="en-US" sz="3400" dirty="0" smtClean="0"/>
              <a:t>Reconciling the global budget</a:t>
            </a:r>
            <a:endParaRPr lang="en-US" sz="3400" dirty="0"/>
          </a:p>
        </p:txBody>
      </p:sp>
      <p:sp>
        <p:nvSpPr>
          <p:cNvPr id="23556" name="Rectangle 4"/>
          <p:cNvSpPr>
            <a:spLocks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534646"/>
            <a:endParaRPr lang="en-US"/>
          </a:p>
        </p:txBody>
      </p:sp>
      <p:pic>
        <p:nvPicPr>
          <p:cNvPr id="23557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64" y="840833"/>
            <a:ext cx="8192718" cy="53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267" y="6175966"/>
            <a:ext cx="93537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SeaFlux</a:t>
            </a:r>
            <a:r>
              <a:rPr lang="en-US" dirty="0" smtClean="0"/>
              <a:t> LHF:  90.3 </a:t>
            </a:r>
            <a:r>
              <a:rPr lang="en-US" dirty="0" smtClean="0"/>
              <a:t>W m</a:t>
            </a:r>
            <a:r>
              <a:rPr lang="en-US" baseline="30000" dirty="0" smtClean="0"/>
              <a:t> -2</a:t>
            </a:r>
            <a:r>
              <a:rPr lang="en-US" dirty="0" smtClean="0"/>
              <a:t>    SHF: 17.8 </a:t>
            </a:r>
            <a:r>
              <a:rPr lang="en-US" dirty="0" smtClean="0"/>
              <a:t>W m</a:t>
            </a:r>
            <a:r>
              <a:rPr lang="en-US" baseline="30000" dirty="0" smtClean="0"/>
              <a:t> -2 </a:t>
            </a:r>
            <a:r>
              <a:rPr lang="en-US" dirty="0" smtClean="0"/>
              <a:t>   combined:  107.6 </a:t>
            </a:r>
            <a:r>
              <a:rPr lang="en-US" dirty="0"/>
              <a:t>W m</a:t>
            </a:r>
            <a:r>
              <a:rPr lang="en-US" baseline="30000" dirty="0"/>
              <a:t> -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Large </a:t>
            </a:r>
            <a:r>
              <a:rPr lang="en-US" dirty="0"/>
              <a:t>and Yeager </a:t>
            </a:r>
            <a:r>
              <a:rPr lang="en-US" dirty="0" smtClean="0"/>
              <a:t>LHF: 96 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/>
              <a:t> </a:t>
            </a:r>
            <a:r>
              <a:rPr lang="en-US" dirty="0" smtClean="0"/>
              <a:t>       SHF: 14 </a:t>
            </a:r>
            <a:r>
              <a:rPr lang="en-US" dirty="0"/>
              <a:t>W m</a:t>
            </a:r>
            <a:r>
              <a:rPr lang="en-US" baseline="30000" dirty="0"/>
              <a:t>-2</a:t>
            </a:r>
            <a:r>
              <a:rPr lang="en-US" dirty="0"/>
              <a:t> </a:t>
            </a:r>
            <a:r>
              <a:rPr lang="en-US" dirty="0" smtClean="0"/>
              <a:t> combined: 110.0 </a:t>
            </a:r>
            <a:r>
              <a:rPr lang="en-US" dirty="0" smtClean="0"/>
              <a:t>W m</a:t>
            </a:r>
            <a:r>
              <a:rPr lang="en-US" baseline="30000" dirty="0" smtClean="0"/>
              <a:t> -2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15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Line 1"/>
          <p:cNvSpPr>
            <a:spLocks noChangeShapeType="1"/>
          </p:cNvSpPr>
          <p:nvPr/>
        </p:nvSpPr>
        <p:spPr bwMode="auto">
          <a:xfrm>
            <a:off x="748978" y="858415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2" name="Line 2"/>
          <p:cNvSpPr>
            <a:spLocks noChangeShapeType="1"/>
          </p:cNvSpPr>
          <p:nvPr/>
        </p:nvSpPr>
        <p:spPr bwMode="auto">
          <a:xfrm>
            <a:off x="741164" y="974501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>
            <p:ph type="title"/>
          </p:nvPr>
        </p:nvSpPr>
        <p:spPr>
          <a:xfrm>
            <a:off x="457200" y="0"/>
            <a:ext cx="8229600" cy="760871"/>
          </a:xfrm>
          <a:ln/>
        </p:spPr>
        <p:txBody>
          <a:bodyPr>
            <a:normAutofit fontScale="90000"/>
          </a:bodyPr>
          <a:lstStyle/>
          <a:p>
            <a:r>
              <a:rPr lang="en-US" sz="4500" dirty="0"/>
              <a:t>Regional Water Budgets</a:t>
            </a:r>
          </a:p>
        </p:txBody>
      </p:sp>
      <p:pic>
        <p:nvPicPr>
          <p:cNvPr id="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41" b="-20441"/>
          <a:stretch>
            <a:fillRect/>
          </a:stretch>
        </p:blipFill>
        <p:spPr>
          <a:xfrm>
            <a:off x="-17154" y="458317"/>
            <a:ext cx="6791306" cy="3870863"/>
          </a:xfr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791" y="3819283"/>
            <a:ext cx="7292210" cy="3038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6033070"/>
            <a:ext cx="19839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9688"/>
            <a:r>
              <a:rPr lang="en-US" i="1" dirty="0">
                <a:latin typeface="Arial Bold Italic" charset="0"/>
                <a:cs typeface="Arial Bold Italic" charset="0"/>
                <a:sym typeface="Arial Bold Italic" charset="0"/>
              </a:rPr>
              <a:t>Brown and </a:t>
            </a:r>
            <a:endParaRPr lang="en-US" i="1" dirty="0" smtClean="0">
              <a:latin typeface="Arial Bold Italic" charset="0"/>
              <a:cs typeface="Arial Bold Italic" charset="0"/>
              <a:sym typeface="Arial Bold Italic" charset="0"/>
            </a:endParaRPr>
          </a:p>
          <a:p>
            <a:pPr marL="39688"/>
            <a:r>
              <a:rPr lang="en-US" i="1" dirty="0" err="1" smtClean="0">
                <a:latin typeface="Arial Bold Italic" charset="0"/>
                <a:cs typeface="Arial Bold Italic" charset="0"/>
                <a:sym typeface="Arial Bold Italic" charset="0"/>
              </a:rPr>
              <a:t>Kummerow</a:t>
            </a:r>
            <a:r>
              <a:rPr lang="en-US" i="1" dirty="0" smtClean="0">
                <a:latin typeface="Arial Bold Italic" charset="0"/>
                <a:cs typeface="Arial Bold Italic" charset="0"/>
                <a:sym typeface="Arial Bold Italic" charset="0"/>
              </a:rPr>
              <a:t> </a:t>
            </a:r>
            <a:r>
              <a:rPr lang="en-US" i="1" dirty="0">
                <a:latin typeface="Arial Bold Italic" charset="0"/>
                <a:cs typeface="Arial Bold Italic" charset="0"/>
                <a:sym typeface="Arial Bold Italic" charset="0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6708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define what accuracy is for</a:t>
            </a:r>
            <a:endParaRPr lang="en-US" dirty="0"/>
          </a:p>
        </p:txBody>
      </p:sp>
      <p:pic>
        <p:nvPicPr>
          <p:cNvPr id="4" name="Content Placeholder 3" descr="Figure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3" r="-907" b="51591"/>
          <a:stretch/>
        </p:blipFill>
        <p:spPr>
          <a:xfrm>
            <a:off x="151213" y="1994352"/>
            <a:ext cx="8956717" cy="3414312"/>
          </a:xfrm>
        </p:spPr>
      </p:pic>
      <p:sp>
        <p:nvSpPr>
          <p:cNvPr id="5" name="Rectangle 4"/>
          <p:cNvSpPr/>
          <p:nvPr/>
        </p:nvSpPr>
        <p:spPr>
          <a:xfrm>
            <a:off x="151214" y="5542854"/>
            <a:ext cx="8992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net heat flux error which would provide a seasonal SST spread less than one-half the peak to trough seasonal SST variability </a:t>
            </a:r>
            <a:r>
              <a:rPr lang="en-US" dirty="0" smtClean="0"/>
              <a:t>(Clayson and </a:t>
            </a:r>
            <a:r>
              <a:rPr lang="en-US" dirty="0" err="1" smtClean="0"/>
              <a:t>Bogdanoff</a:t>
            </a:r>
            <a:r>
              <a:rPr lang="en-US" dirty="0" smtClean="0"/>
              <a:t> 2013)</a:t>
            </a:r>
            <a:r>
              <a:rPr lang="en-US" dirty="0"/>
              <a:t>. 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48978" y="1389936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41164" y="1506022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5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9600" cy="676691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</a:rPr>
              <a:t>SEAFLUX overview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6268"/>
            <a:ext cx="8763000" cy="5181600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International p</a:t>
            </a:r>
            <a:r>
              <a:rPr lang="en-US" sz="2400" dirty="0" smtClean="0">
                <a:effectLst/>
                <a:latin typeface="Calibri"/>
                <a:cs typeface="Calibri"/>
              </a:rPr>
              <a:t>roject under the auspices of the GEWEX </a:t>
            </a:r>
            <a:r>
              <a:rPr lang="en-US" sz="2400" dirty="0" smtClean="0">
                <a:effectLst/>
                <a:latin typeface="Calibri"/>
                <a:cs typeface="Calibri"/>
              </a:rPr>
              <a:t>Data and Assessments Panel: </a:t>
            </a:r>
            <a:r>
              <a:rPr lang="en-US" sz="2400" i="1" dirty="0" smtClean="0">
                <a:effectLst/>
                <a:latin typeface="Calibri"/>
                <a:cs typeface="Calibri"/>
              </a:rPr>
              <a:t>to improve our understanding and determination of ocean surface turbulent fluxes</a:t>
            </a:r>
          </a:p>
          <a:p>
            <a:r>
              <a:rPr lang="en-US" sz="2400" dirty="0" smtClean="0">
                <a:latin typeface="Calibri"/>
                <a:cs typeface="Calibri"/>
              </a:rPr>
              <a:t>Our main questions: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What is feasible in terms of resolution and length-of-time series for satellite data?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Can we produce a high resolution dataset using satellites that is better than conventional climatology and NWP products?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What are the best methods for creating this dataset?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How do the different datasets perform under varying applications?</a:t>
            </a:r>
          </a:p>
          <a:p>
            <a:r>
              <a:rPr lang="en-US" sz="2400" dirty="0" smtClean="0">
                <a:latin typeface="Calibri"/>
                <a:cs typeface="Calibri"/>
              </a:rPr>
              <a:t>Elements of the project include: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Evaluation of bulk turbulent flux models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Evaluation of global flux products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Providing library of flux datasets and in situ data sets for easy comparisons by researchers</a:t>
            </a:r>
          </a:p>
          <a:p>
            <a:pPr lvl="1"/>
            <a:r>
              <a:rPr lang="en-US" sz="2000" dirty="0" smtClean="0">
                <a:latin typeface="Calibri"/>
                <a:cs typeface="Calibri"/>
              </a:rPr>
              <a:t>Production of a high-resolution (1</a:t>
            </a:r>
            <a:r>
              <a:rPr lang="en-US" sz="2000" baseline="30000" dirty="0" smtClean="0">
                <a:latin typeface="Calibri"/>
                <a:cs typeface="Calibri"/>
              </a:rPr>
              <a:t>o</a:t>
            </a:r>
            <a:r>
              <a:rPr lang="en-US" sz="2000" dirty="0" smtClean="0">
                <a:latin typeface="Calibri"/>
                <a:cs typeface="Calibri"/>
              </a:rPr>
              <a:t>, 3 hourly) turbulent flux dataset</a:t>
            </a:r>
          </a:p>
          <a:p>
            <a:endParaRPr lang="en-US" sz="2800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748978" y="824703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41164" y="940789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95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2" name="Text Box 6"/>
          <p:cNvSpPr txBox="1">
            <a:spLocks noChangeArrowheads="1"/>
          </p:cNvSpPr>
          <p:nvPr/>
        </p:nvSpPr>
        <p:spPr bwMode="auto">
          <a:xfrm>
            <a:off x="3590925" y="1035050"/>
            <a:ext cx="2028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Latent Heat Flux</a:t>
            </a:r>
          </a:p>
        </p:txBody>
      </p:sp>
      <p:sp>
        <p:nvSpPr>
          <p:cNvPr id="270343" name="Text Box 7"/>
          <p:cNvSpPr txBox="1">
            <a:spLocks noChangeArrowheads="1"/>
          </p:cNvSpPr>
          <p:nvPr/>
        </p:nvSpPr>
        <p:spPr bwMode="auto">
          <a:xfrm>
            <a:off x="3467100" y="3611563"/>
            <a:ext cx="21526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Specific</a:t>
            </a:r>
            <a:r>
              <a:rPr lang="en-US" sz="3200" dirty="0"/>
              <a:t> </a:t>
            </a:r>
            <a:r>
              <a:rPr lang="en-US" sz="2000" dirty="0"/>
              <a:t>Humidity</a:t>
            </a:r>
            <a:endParaRPr lang="en-US" dirty="0"/>
          </a:p>
        </p:txBody>
      </p:sp>
      <p:sp>
        <p:nvSpPr>
          <p:cNvPr id="270345" name="Rectangle 9"/>
          <p:cNvSpPr>
            <a:spLocks noChangeArrowheads="1"/>
          </p:cNvSpPr>
          <p:nvPr/>
        </p:nvSpPr>
        <p:spPr bwMode="auto">
          <a:xfrm>
            <a:off x="609600" y="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US" sz="4400" dirty="0">
                <a:solidFill>
                  <a:schemeClr val="tx2"/>
                </a:solidFill>
              </a:rPr>
              <a:t>Comparisons with </a:t>
            </a:r>
            <a:r>
              <a:rPr lang="en-US" sz="4400" dirty="0" smtClean="0">
                <a:solidFill>
                  <a:schemeClr val="tx2"/>
                </a:solidFill>
              </a:rPr>
              <a:t>CMIP4 models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7" name="Picture 6" descr="lhf_reg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1820669"/>
          </a:xfrm>
          <a:prstGeom prst="rect">
            <a:avLst/>
          </a:prstGeom>
        </p:spPr>
      </p:pic>
      <p:pic>
        <p:nvPicPr>
          <p:cNvPr id="9" name="Picture 8" descr="hum_region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42152"/>
            <a:ext cx="9144000" cy="1826305"/>
          </a:xfrm>
          <a:prstGeom prst="rect">
            <a:avLst/>
          </a:prstGeom>
        </p:spPr>
      </p:pic>
      <p:sp>
        <p:nvSpPr>
          <p:cNvPr id="10" name="Line 1"/>
          <p:cNvSpPr>
            <a:spLocks noChangeShapeType="1"/>
          </p:cNvSpPr>
          <p:nvPr/>
        </p:nvSpPr>
        <p:spPr bwMode="auto">
          <a:xfrm>
            <a:off x="706286" y="828067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698472" y="944153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9" name="Text Box 3"/>
          <p:cNvSpPr txBox="1">
            <a:spLocks noChangeArrowheads="1"/>
          </p:cNvSpPr>
          <p:nvPr/>
        </p:nvSpPr>
        <p:spPr bwMode="auto">
          <a:xfrm>
            <a:off x="2423129" y="112016"/>
            <a:ext cx="433584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/>
              <a:t>Sea Surface Temperature</a:t>
            </a:r>
            <a:endParaRPr lang="en-US" dirty="0"/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6172200" y="2514600"/>
            <a:ext cx="1276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/>
              <a:t>Winds</a:t>
            </a:r>
            <a:endParaRPr lang="en-US"/>
          </a:p>
        </p:txBody>
      </p:sp>
      <p:pic>
        <p:nvPicPr>
          <p:cNvPr id="7" name="Picture 6" descr="sst_region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9180"/>
            <a:ext cx="9144000" cy="2058820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38600" y="3365212"/>
            <a:ext cx="123563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 smtClean="0"/>
              <a:t>Winds</a:t>
            </a:r>
            <a:endParaRPr lang="en-US" dirty="0"/>
          </a:p>
        </p:txBody>
      </p:sp>
      <p:pic>
        <p:nvPicPr>
          <p:cNvPr id="9" name="Picture 8" descr="wind_daily_dat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429" y="3949988"/>
            <a:ext cx="4288542" cy="2768774"/>
          </a:xfrm>
          <a:prstGeom prst="rect">
            <a:avLst/>
          </a:prstGeom>
        </p:spPr>
      </p:pic>
      <p:sp>
        <p:nvSpPr>
          <p:cNvPr id="11" name="Line 1"/>
          <p:cNvSpPr>
            <a:spLocks noChangeShapeType="1"/>
          </p:cNvSpPr>
          <p:nvPr/>
        </p:nvSpPr>
        <p:spPr bwMode="auto">
          <a:xfrm>
            <a:off x="748978" y="828067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741164" y="944153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95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21" name="Picture 9" descr="corrcoef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87375"/>
            <a:ext cx="8916988" cy="6804025"/>
          </a:xfrm>
          <a:prstGeom prst="rect">
            <a:avLst/>
          </a:prstGeom>
          <a:noFill/>
        </p:spPr>
      </p:pic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48247" y="9323"/>
            <a:ext cx="825303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 dirty="0"/>
              <a:t>Correlation of </a:t>
            </a:r>
            <a:r>
              <a:rPr lang="en-US" sz="4000" dirty="0" smtClean="0"/>
              <a:t>trends: satellites, CMIP4</a:t>
            </a:r>
            <a:endParaRPr lang="en-US" dirty="0"/>
          </a:p>
        </p:txBody>
      </p:sp>
      <p:sp>
        <p:nvSpPr>
          <p:cNvPr id="269317" name="Text Box 5"/>
          <p:cNvSpPr txBox="1">
            <a:spLocks noChangeArrowheads="1"/>
          </p:cNvSpPr>
          <p:nvPr/>
        </p:nvSpPr>
        <p:spPr bwMode="auto">
          <a:xfrm>
            <a:off x="1295400" y="2209800"/>
            <a:ext cx="2024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LHF and wind</a:t>
            </a:r>
            <a:endParaRPr lang="en-US"/>
          </a:p>
        </p:txBody>
      </p:sp>
      <p:sp>
        <p:nvSpPr>
          <p:cNvPr id="269318" name="Text Box 6"/>
          <p:cNvSpPr txBox="1">
            <a:spLocks noChangeArrowheads="1"/>
          </p:cNvSpPr>
          <p:nvPr/>
        </p:nvSpPr>
        <p:spPr bwMode="auto">
          <a:xfrm>
            <a:off x="1371600" y="3124200"/>
            <a:ext cx="2546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LHF and humidity</a:t>
            </a:r>
            <a:endParaRPr lang="en-US"/>
          </a:p>
        </p:txBody>
      </p:sp>
      <p:sp>
        <p:nvSpPr>
          <p:cNvPr id="269320" name="Text Box 8"/>
          <p:cNvSpPr txBox="1">
            <a:spLocks noChangeArrowheads="1"/>
          </p:cNvSpPr>
          <p:nvPr/>
        </p:nvSpPr>
        <p:spPr bwMode="auto">
          <a:xfrm>
            <a:off x="1371600" y="5105400"/>
            <a:ext cx="19065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LHF and SST</a:t>
            </a:r>
            <a:endParaRPr lang="en-US"/>
          </a:p>
        </p:txBody>
      </p:sp>
      <p:sp>
        <p:nvSpPr>
          <p:cNvPr id="8" name="Line 1"/>
          <p:cNvSpPr>
            <a:spLocks noChangeShapeType="1"/>
          </p:cNvSpPr>
          <p:nvPr/>
        </p:nvSpPr>
        <p:spPr bwMode="auto">
          <a:xfrm>
            <a:off x="748978" y="913443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741164" y="1029529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30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50900" y="-164332"/>
            <a:ext cx="7454900" cy="848372"/>
          </a:xfrm>
        </p:spPr>
        <p:txBody>
          <a:bodyPr>
            <a:noAutofit/>
          </a:bodyPr>
          <a:lstStyle/>
          <a:p>
            <a:r>
              <a:rPr lang="en-US" sz="3200" dirty="0" smtClean="0"/>
              <a:t>Motivation and background</a:t>
            </a:r>
            <a:endParaRPr lang="en-US" sz="3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01577"/>
            <a:ext cx="4504420" cy="6356423"/>
          </a:xfrm>
        </p:spPr>
        <p:txBody>
          <a:bodyPr>
            <a:noAutofit/>
          </a:bodyPr>
          <a:lstStyle/>
          <a:p>
            <a:r>
              <a:rPr lang="en-US" sz="1800" dirty="0" smtClean="0"/>
              <a:t>Use of ISCCP cluster weather states (</a:t>
            </a:r>
            <a:r>
              <a:rPr lang="en-US" sz="1800" dirty="0" err="1" smtClean="0"/>
              <a:t>Jakob</a:t>
            </a:r>
            <a:r>
              <a:rPr lang="en-US" sz="1800" dirty="0" smtClean="0"/>
              <a:t> and </a:t>
            </a:r>
            <a:r>
              <a:rPr lang="en-US" sz="1800" dirty="0" err="1" smtClean="0"/>
              <a:t>Tselioudis</a:t>
            </a:r>
            <a:r>
              <a:rPr lang="en-US" sz="1800" dirty="0" smtClean="0"/>
              <a:t> 2003)</a:t>
            </a:r>
          </a:p>
          <a:p>
            <a:r>
              <a:rPr lang="en-US" sz="1800" dirty="0" smtClean="0"/>
              <a:t>Datasets</a:t>
            </a:r>
            <a:r>
              <a:rPr lang="en-US" sz="1800" dirty="0"/>
              <a:t>:</a:t>
            </a:r>
          </a:p>
          <a:p>
            <a:pPr lvl="1"/>
            <a:r>
              <a:rPr lang="en-US" sz="1800" dirty="0"/>
              <a:t>ISCCP </a:t>
            </a:r>
            <a:r>
              <a:rPr lang="en-US" sz="1800" dirty="0" err="1"/>
              <a:t>Extratropical</a:t>
            </a:r>
            <a:r>
              <a:rPr lang="en-US" sz="1800" dirty="0"/>
              <a:t> Cloud Clusters (35N/S, 2.5°x2.5° 1985-2007, 3-hr)</a:t>
            </a:r>
          </a:p>
          <a:p>
            <a:pPr lvl="1"/>
            <a:r>
              <a:rPr lang="en-US" sz="1800" dirty="0" smtClean="0"/>
              <a:t>SEAFLUX </a:t>
            </a:r>
            <a:r>
              <a:rPr lang="en-US" sz="1800" dirty="0"/>
              <a:t>(1998-2007,0.25°x0.25°  3-hr), LHF/SHF/Surface Variables</a:t>
            </a:r>
          </a:p>
          <a:p>
            <a:r>
              <a:rPr lang="en-US" sz="1800" dirty="0"/>
              <a:t>Product Homogenization:</a:t>
            </a:r>
          </a:p>
          <a:p>
            <a:pPr lvl="1"/>
            <a:r>
              <a:rPr lang="en-US" sz="1800" dirty="0"/>
              <a:t>Fluxes </a:t>
            </a:r>
            <a:r>
              <a:rPr lang="en-US" sz="1800" dirty="0" err="1"/>
              <a:t>regridded</a:t>
            </a:r>
            <a:r>
              <a:rPr lang="en-US" sz="1800" dirty="0"/>
              <a:t> and resampled to ISCCP 2.5x2.5</a:t>
            </a:r>
          </a:p>
          <a:p>
            <a:pPr lvl="1"/>
            <a:r>
              <a:rPr lang="en-US" sz="1800" dirty="0" smtClean="0"/>
              <a:t>ISCCP </a:t>
            </a:r>
            <a:r>
              <a:rPr lang="en-US" sz="1800" dirty="0"/>
              <a:t>3-hr used to assign a daily class based on the most frequent </a:t>
            </a:r>
            <a:r>
              <a:rPr lang="en-US" sz="1800" dirty="0" smtClean="0"/>
              <a:t>cluster</a:t>
            </a:r>
          </a:p>
          <a:p>
            <a:r>
              <a:rPr lang="en-US" sz="1800" dirty="0" smtClean="0"/>
              <a:t>Compositing Methodology:</a:t>
            </a:r>
          </a:p>
          <a:p>
            <a:pPr lvl="1"/>
            <a:r>
              <a:rPr lang="en-US" sz="1800" dirty="0" smtClean="0"/>
              <a:t>Conditionally sample data using weather state classification</a:t>
            </a:r>
          </a:p>
          <a:p>
            <a:pPr lvl="1"/>
            <a:r>
              <a:rPr lang="en-US" sz="1800" dirty="0" smtClean="0"/>
              <a:t>Further sampled based on compositing index to evaluate  low-frequency coupled variability</a:t>
            </a:r>
          </a:p>
          <a:p>
            <a:pPr lvl="1"/>
            <a:r>
              <a:rPr lang="en-US" sz="1800" dirty="0" smtClean="0"/>
              <a:t>Use NOAA Climate Prediction Center (CPC) indices for ENSO and MJO</a:t>
            </a:r>
          </a:p>
          <a:p>
            <a:endParaRPr lang="en-US" sz="2200" dirty="0"/>
          </a:p>
          <a:p>
            <a:pPr marL="45720" indent="0">
              <a:buNone/>
            </a:pPr>
            <a:endParaRPr lang="en-US" sz="1800" dirty="0"/>
          </a:p>
        </p:txBody>
      </p:sp>
      <p:pic>
        <p:nvPicPr>
          <p:cNvPr id="6" name="Picture 5" descr="RFO_WxState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019" y="18814"/>
            <a:ext cx="3459574" cy="6839312"/>
          </a:xfrm>
          <a:prstGeom prst="rect">
            <a:avLst/>
          </a:prstGeom>
        </p:spPr>
      </p:pic>
      <p:sp>
        <p:nvSpPr>
          <p:cNvPr id="7" name="Rectangle 7"/>
          <p:cNvSpPr>
            <a:spLocks/>
          </p:cNvSpPr>
          <p:nvPr/>
        </p:nvSpPr>
        <p:spPr bwMode="auto">
          <a:xfrm>
            <a:off x="4382733" y="684040"/>
            <a:ext cx="167234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More convection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rot="10800000">
            <a:off x="5329826" y="1485899"/>
            <a:ext cx="0" cy="3804357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Rectangle 7"/>
          <p:cNvSpPr>
            <a:spLocks/>
          </p:cNvSpPr>
          <p:nvPr/>
        </p:nvSpPr>
        <p:spPr bwMode="auto">
          <a:xfrm>
            <a:off x="4382733" y="5333302"/>
            <a:ext cx="167234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2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Less </a:t>
            </a:r>
            <a:r>
              <a:rPr lang="en-US" sz="2200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convection</a:t>
            </a:r>
          </a:p>
        </p:txBody>
      </p:sp>
    </p:spTree>
    <p:extLst>
      <p:ext uri="{BB962C8B-B14F-4D97-AF65-F5344CB8AC3E}">
        <p14:creationId xmlns:p14="http://schemas.microsoft.com/office/powerpoint/2010/main" val="297335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spdT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624" y="4273913"/>
            <a:ext cx="3453528" cy="25897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2533" y="148643"/>
            <a:ext cx="3069167" cy="1307623"/>
          </a:xfrm>
        </p:spPr>
        <p:txBody>
          <a:bodyPr/>
          <a:lstStyle/>
          <a:p>
            <a:pPr algn="l"/>
            <a:r>
              <a:rPr lang="en-US" sz="2600" dirty="0" smtClean="0"/>
              <a:t>Decomposition of surface fluxes by weather state</a:t>
            </a:r>
            <a:endParaRPr lang="en-US" sz="26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540932"/>
            <a:ext cx="3639490" cy="49995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</a:t>
            </a:r>
            <a:r>
              <a:rPr lang="en-US" dirty="0" smtClean="0"/>
              <a:t>eather regimes result in distributions of fluxes with different mean and extreme characteristics</a:t>
            </a:r>
          </a:p>
          <a:p>
            <a:r>
              <a:rPr lang="en-US" dirty="0" smtClean="0"/>
              <a:t>These are associated with changes in the bulk variables, as should be expected</a:t>
            </a:r>
          </a:p>
          <a:p>
            <a:r>
              <a:rPr lang="en-US" dirty="0" smtClean="0"/>
              <a:t>Both wind speed and near-surface humidity gradients are particularly well stratified, though the latent heat flux means are less so</a:t>
            </a:r>
          </a:p>
          <a:p>
            <a:pPr lvl="1"/>
            <a:r>
              <a:rPr lang="en-US" dirty="0" smtClean="0"/>
              <a:t>Indicates potential compensations</a:t>
            </a:r>
            <a:endParaRPr lang="en-US" dirty="0"/>
          </a:p>
        </p:txBody>
      </p:sp>
      <p:pic>
        <p:nvPicPr>
          <p:cNvPr id="6" name="Picture 5" descr="lhfT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773" y="0"/>
            <a:ext cx="2789710" cy="2214041"/>
          </a:xfrm>
          <a:prstGeom prst="rect">
            <a:avLst/>
          </a:prstGeom>
        </p:spPr>
      </p:pic>
      <p:pic>
        <p:nvPicPr>
          <p:cNvPr id="7" name="Picture 6" descr="shfTr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54" y="0"/>
            <a:ext cx="2519015" cy="2184905"/>
          </a:xfrm>
          <a:prstGeom prst="rect">
            <a:avLst/>
          </a:prstGeom>
        </p:spPr>
      </p:pic>
      <p:pic>
        <p:nvPicPr>
          <p:cNvPr id="8" name="Picture 7" descr="qsqaTrop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23" y="2184905"/>
            <a:ext cx="2732560" cy="2194049"/>
          </a:xfrm>
          <a:prstGeom prst="rect">
            <a:avLst/>
          </a:prstGeom>
        </p:spPr>
      </p:pic>
      <p:pic>
        <p:nvPicPr>
          <p:cNvPr id="9" name="Picture 8" descr="tstaTrop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82" y="2159504"/>
            <a:ext cx="2569468" cy="2241045"/>
          </a:xfrm>
          <a:prstGeom prst="rect">
            <a:avLst/>
          </a:prstGeom>
        </p:spPr>
      </p:pic>
      <p:pic>
        <p:nvPicPr>
          <p:cNvPr id="11" name="Picture 10" descr="legend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0" t="8309" r="9749" b="63708"/>
          <a:stretch/>
        </p:blipFill>
        <p:spPr>
          <a:xfrm>
            <a:off x="3825757" y="4550404"/>
            <a:ext cx="1811867" cy="1189853"/>
          </a:xfrm>
          <a:prstGeom prst="rect">
            <a:avLst/>
          </a:prstGeom>
        </p:spPr>
      </p:pic>
      <p:sp>
        <p:nvSpPr>
          <p:cNvPr id="12" name="Rectangle 7"/>
          <p:cNvSpPr>
            <a:spLocks/>
          </p:cNvSpPr>
          <p:nvPr/>
        </p:nvSpPr>
        <p:spPr bwMode="auto">
          <a:xfrm>
            <a:off x="5050191" y="148643"/>
            <a:ext cx="1672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LHF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7539015" y="160838"/>
            <a:ext cx="1672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SHF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7"/>
          <p:cNvSpPr>
            <a:spLocks/>
          </p:cNvSpPr>
          <p:nvPr/>
        </p:nvSpPr>
        <p:spPr bwMode="auto">
          <a:xfrm>
            <a:off x="5050191" y="2362434"/>
            <a:ext cx="1672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Qs-</a:t>
            </a:r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Qa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7"/>
          <p:cNvSpPr>
            <a:spLocks/>
          </p:cNvSpPr>
          <p:nvPr/>
        </p:nvSpPr>
        <p:spPr bwMode="auto">
          <a:xfrm>
            <a:off x="7539015" y="2408731"/>
            <a:ext cx="1672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 err="1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Ts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-Ta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7"/>
          <p:cNvSpPr>
            <a:spLocks/>
          </p:cNvSpPr>
          <p:nvPr/>
        </p:nvSpPr>
        <p:spPr bwMode="auto">
          <a:xfrm>
            <a:off x="7325608" y="4760740"/>
            <a:ext cx="1672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40639" bIns="0">
            <a:spAutoFit/>
          </a:bodyPr>
          <a:lstStyle/>
          <a:p>
            <a:pPr marL="39688" algn="ctr"/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Wind Speed</a:t>
            </a:r>
            <a:endParaRPr lang="en-US" sz="20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06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037" y="70727"/>
            <a:ext cx="4535821" cy="672313"/>
          </a:xfrm>
        </p:spPr>
        <p:txBody>
          <a:bodyPr/>
          <a:lstStyle/>
          <a:p>
            <a:r>
              <a:rPr lang="en-US" sz="2400" dirty="0" smtClean="0"/>
              <a:t>MJO Composites by strength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757" y="924190"/>
            <a:ext cx="4682696" cy="5840930"/>
          </a:xfrm>
        </p:spPr>
        <p:txBody>
          <a:bodyPr>
            <a:normAutofit/>
          </a:bodyPr>
          <a:lstStyle/>
          <a:p>
            <a:r>
              <a:rPr lang="en-US" sz="2200" dirty="0" smtClean="0"/>
              <a:t>Composite MJO based on index strength not time-lagging</a:t>
            </a:r>
          </a:p>
          <a:p>
            <a:r>
              <a:rPr lang="en-US" sz="2200" dirty="0" smtClean="0"/>
              <a:t>All three regions typically show increased evaporation during convective phase and decreased evaporation during suppressed phase </a:t>
            </a:r>
          </a:p>
          <a:p>
            <a:r>
              <a:rPr lang="en-US" sz="2200" dirty="0" smtClean="0"/>
              <a:t>The Indo-Pacific region changes 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2200" dirty="0" smtClean="0"/>
              <a:t> more wind-driven Eastern Pacific changes </a:t>
            </a:r>
            <a:r>
              <a:rPr lang="en-US" sz="2200" dirty="0" smtClean="0">
                <a:sym typeface="Wingdings"/>
              </a:rPr>
              <a:t></a:t>
            </a:r>
            <a:r>
              <a:rPr lang="en-US" sz="2200" dirty="0" smtClean="0"/>
              <a:t> more near-surface moisture gradient changes</a:t>
            </a:r>
          </a:p>
          <a:p>
            <a:pPr lvl="1"/>
            <a:r>
              <a:rPr lang="en-US" sz="2000" dirty="0" smtClean="0"/>
              <a:t>But: EIO more coherent near-surface moisture changes than WP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829570" y="0"/>
            <a:ext cx="4314432" cy="6858000"/>
            <a:chOff x="6271955" y="1"/>
            <a:chExt cx="2872045" cy="5261760"/>
          </a:xfrm>
        </p:grpSpPr>
        <p:pic>
          <p:nvPicPr>
            <p:cNvPr id="4" name="Picture 3" descr="MJO_EIO_lhf_tota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6" y="1"/>
              <a:ext cx="2872044" cy="1753920"/>
            </a:xfrm>
            <a:prstGeom prst="rect">
              <a:avLst/>
            </a:prstGeom>
          </p:spPr>
        </p:pic>
        <p:pic>
          <p:nvPicPr>
            <p:cNvPr id="5" name="Picture 4" descr="MJO_EP_lhf_tota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5" y="3507841"/>
              <a:ext cx="2872044" cy="1753920"/>
            </a:xfrm>
            <a:prstGeom prst="rect">
              <a:avLst/>
            </a:prstGeom>
          </p:spPr>
        </p:pic>
        <p:pic>
          <p:nvPicPr>
            <p:cNvPr id="6" name="Picture 5" descr="MJO_WP_lhf_total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7" y="1753921"/>
              <a:ext cx="2872043" cy="1753919"/>
            </a:xfrm>
            <a:prstGeom prst="rect">
              <a:avLst/>
            </a:prstGeom>
          </p:spPr>
        </p:pic>
      </p:grpSp>
      <p:cxnSp>
        <p:nvCxnSpPr>
          <p:cNvPr id="9" name="Straight Connector 8"/>
          <p:cNvCxnSpPr/>
          <p:nvPr/>
        </p:nvCxnSpPr>
        <p:spPr>
          <a:xfrm>
            <a:off x="6263753" y="172800"/>
            <a:ext cx="0" cy="64800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789866" y="172800"/>
            <a:ext cx="0" cy="64800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06040" y="1717728"/>
            <a:ext cx="107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Convective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2551" y="1735008"/>
            <a:ext cx="107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Neutral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789866" y="1735008"/>
            <a:ext cx="1178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Suppressed</a:t>
            </a:r>
            <a:endParaRPr lang="en-US" sz="1400" dirty="0">
              <a:solidFill>
                <a:srgbClr val="3366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45093" y="172800"/>
            <a:ext cx="1527310" cy="5187851"/>
            <a:chOff x="6245093" y="172800"/>
            <a:chExt cx="1527310" cy="5187851"/>
          </a:xfrm>
        </p:grpSpPr>
        <p:sp>
          <p:nvSpPr>
            <p:cNvPr id="14" name="TextBox 13"/>
            <p:cNvSpPr txBox="1"/>
            <p:nvPr/>
          </p:nvSpPr>
          <p:spPr>
            <a:xfrm>
              <a:off x="6417352" y="172800"/>
              <a:ext cx="1287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EIO</a:t>
              </a:r>
            </a:p>
            <a:p>
              <a:pPr algn="ctr"/>
              <a:r>
                <a:rPr lang="en-US" b="1" dirty="0" smtClean="0"/>
                <a:t>70E-90E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3753" y="2459280"/>
              <a:ext cx="1440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WP</a:t>
              </a:r>
            </a:p>
            <a:p>
              <a:pPr algn="ctr"/>
              <a:r>
                <a:rPr lang="en-US" b="1" dirty="0" smtClean="0"/>
                <a:t>130E-150E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5093" y="4714320"/>
              <a:ext cx="152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EP</a:t>
              </a:r>
            </a:p>
            <a:p>
              <a:pPr algn="ctr"/>
              <a:r>
                <a:rPr lang="en-US" b="1" dirty="0" smtClean="0"/>
                <a:t>130W-110W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2759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93" y="341923"/>
            <a:ext cx="4731878" cy="631087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EIO and WP: deeper ML in convective; EP: slightly deeper ML in suppressed</a:t>
            </a:r>
          </a:p>
          <a:p>
            <a:r>
              <a:rPr lang="en-US" dirty="0" smtClean="0"/>
              <a:t>WP: LHF variability has roughly same effect on SST tendency throughout MJO. EP: LHF much higher effect on variability during </a:t>
            </a:r>
            <a:r>
              <a:rPr lang="en-US" dirty="0" smtClean="0">
                <a:solidFill>
                  <a:srgbClr val="FF0000"/>
                </a:solidFill>
              </a:rPr>
              <a:t>convective</a:t>
            </a:r>
            <a:r>
              <a:rPr lang="en-US" dirty="0" smtClean="0"/>
              <a:t> phase</a:t>
            </a:r>
          </a:p>
          <a:p>
            <a:r>
              <a:rPr lang="en-US" dirty="0" smtClean="0"/>
              <a:t>EIO: Even shallower ML in suppressed phase, but still large LHF due to Qs-</a:t>
            </a:r>
            <a:r>
              <a:rPr lang="en-US" dirty="0" err="1" smtClean="0"/>
              <a:t>Qa</a:t>
            </a:r>
            <a:r>
              <a:rPr lang="en-US" dirty="0" smtClean="0"/>
              <a:t> difference: LHF variability strongest effect during </a:t>
            </a:r>
            <a:r>
              <a:rPr lang="en-US" dirty="0" smtClean="0">
                <a:solidFill>
                  <a:srgbClr val="FF0000"/>
                </a:solidFill>
              </a:rPr>
              <a:t>suppressed</a:t>
            </a:r>
            <a:r>
              <a:rPr lang="en-US" dirty="0" smtClean="0"/>
              <a:t> phase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29570" y="0"/>
            <a:ext cx="4314432" cy="6858000"/>
            <a:chOff x="6271955" y="1"/>
            <a:chExt cx="2872045" cy="5261760"/>
          </a:xfrm>
        </p:grpSpPr>
        <p:pic>
          <p:nvPicPr>
            <p:cNvPr id="5" name="Picture 4" descr="MJO_EIO_lhf_tota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6" y="1"/>
              <a:ext cx="2872044" cy="1753920"/>
            </a:xfrm>
            <a:prstGeom prst="rect">
              <a:avLst/>
            </a:prstGeom>
          </p:spPr>
        </p:pic>
        <p:pic>
          <p:nvPicPr>
            <p:cNvPr id="6" name="Picture 5" descr="MJO_EP_lhf_total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5" y="3507841"/>
              <a:ext cx="2872044" cy="1753920"/>
            </a:xfrm>
            <a:prstGeom prst="rect">
              <a:avLst/>
            </a:prstGeom>
          </p:spPr>
        </p:pic>
        <p:pic>
          <p:nvPicPr>
            <p:cNvPr id="7" name="Picture 6" descr="MJO_WP_lhf_total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1957" y="1753921"/>
              <a:ext cx="2872043" cy="1753919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>
            <a:off x="6263753" y="172800"/>
            <a:ext cx="0" cy="64800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89866" y="172800"/>
            <a:ext cx="0" cy="648000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106040" y="1717728"/>
            <a:ext cx="107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Convective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02551" y="1735008"/>
            <a:ext cx="1071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Neutral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789866" y="1735008"/>
            <a:ext cx="1178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Suppressed</a:t>
            </a:r>
            <a:endParaRPr lang="en-US" sz="1400" dirty="0">
              <a:solidFill>
                <a:srgbClr val="3366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245093" y="172800"/>
            <a:ext cx="1527310" cy="5187851"/>
            <a:chOff x="6245093" y="172800"/>
            <a:chExt cx="1527310" cy="5187851"/>
          </a:xfrm>
        </p:grpSpPr>
        <p:sp>
          <p:nvSpPr>
            <p:cNvPr id="14" name="TextBox 13"/>
            <p:cNvSpPr txBox="1"/>
            <p:nvPr/>
          </p:nvSpPr>
          <p:spPr>
            <a:xfrm>
              <a:off x="6417352" y="172800"/>
              <a:ext cx="1287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EIO</a:t>
              </a:r>
            </a:p>
            <a:p>
              <a:pPr algn="ctr"/>
              <a:r>
                <a:rPr lang="en-US" b="1" dirty="0" smtClean="0"/>
                <a:t>70E-90E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63753" y="2459280"/>
              <a:ext cx="14409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WP</a:t>
              </a:r>
            </a:p>
            <a:p>
              <a:pPr algn="ctr"/>
              <a:r>
                <a:rPr lang="en-US" b="1" dirty="0" smtClean="0"/>
                <a:t>130E-150E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45093" y="4714320"/>
              <a:ext cx="152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EP</a:t>
              </a:r>
            </a:p>
            <a:p>
              <a:pPr algn="ctr"/>
              <a:r>
                <a:rPr lang="en-US" b="1" dirty="0" smtClean="0"/>
                <a:t>130W-110W</a:t>
              </a:r>
              <a:endParaRPr lang="en-US" b="1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106040" y="3711628"/>
            <a:ext cx="131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Deeper ML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3" y="3930484"/>
            <a:ext cx="143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Shallower ML</a:t>
            </a:r>
            <a:endParaRPr lang="en-US" sz="1400" dirty="0">
              <a:solidFill>
                <a:srgbClr val="3366FF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763989" y="3711629"/>
            <a:ext cx="2344982" cy="377029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35895" y="6188668"/>
            <a:ext cx="131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Deeper ML</a:t>
            </a:r>
            <a:endParaRPr lang="en-US" sz="14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2540" y="6034779"/>
            <a:ext cx="1439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3366FF"/>
                </a:solidFill>
              </a:rPr>
              <a:t>Shallower ML</a:t>
            </a:r>
            <a:endParaRPr lang="en-US" sz="1400" dirty="0">
              <a:solidFill>
                <a:srgbClr val="3366F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763989" y="5943601"/>
            <a:ext cx="2275111" cy="245067"/>
          </a:xfrm>
          <a:prstGeom prst="straightConnector1">
            <a:avLst/>
          </a:prstGeom>
          <a:ln w="190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301858" y="4149496"/>
            <a:ext cx="345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LHF </a:t>
            </a:r>
            <a:r>
              <a:rPr lang="en-US" sz="1400" dirty="0">
                <a:solidFill>
                  <a:srgbClr val="FF0000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ariability roughly same effect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01858" y="6404118"/>
            <a:ext cx="3457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LHF </a:t>
            </a:r>
            <a:r>
              <a:rPr lang="en-US" sz="1400" dirty="0">
                <a:solidFill>
                  <a:srgbClr val="FF0000"/>
                </a:solidFill>
              </a:rPr>
              <a:t>v</a:t>
            </a:r>
            <a:r>
              <a:rPr lang="en-US" sz="1400" dirty="0" smtClean="0">
                <a:solidFill>
                  <a:srgbClr val="FF0000"/>
                </a:solidFill>
              </a:rPr>
              <a:t>ariability very different effect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4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Line 1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6" name="Line 2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2707" name="Rectangle 3"/>
          <p:cNvSpPr>
            <a:spLocks/>
          </p:cNvSpPr>
          <p:nvPr/>
        </p:nvSpPr>
        <p:spPr bwMode="auto">
          <a:xfrm>
            <a:off x="0" y="357188"/>
            <a:ext cx="9144000" cy="56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en-US" sz="3400">
                <a:ea typeface="ＭＳ Ｐゴシック" charset="0"/>
                <a:cs typeface="Gill Sans" charset="0"/>
              </a:rPr>
              <a:t>Strategies for Improving Ocean Turbulent Fluxes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-44648" y="1716628"/>
            <a:ext cx="9108281" cy="5397500"/>
          </a:xfrm>
          <a:ln/>
        </p:spPr>
        <p:txBody>
          <a:bodyPr lIns="0" tIns="0" rIns="0" bIns="0" anchor="ctr">
            <a:normAutofit fontScale="92500" lnSpcReduction="20000"/>
          </a:bodyPr>
          <a:lstStyle/>
          <a:p>
            <a:pPr marL="660773" indent="-401822">
              <a:spcBef>
                <a:spcPct val="0"/>
              </a:spcBef>
            </a:pPr>
            <a:r>
              <a:rPr lang="en-US" sz="2000" u="sng" dirty="0"/>
              <a:t>More routine observations</a:t>
            </a:r>
            <a:r>
              <a:rPr lang="en-US" sz="2000" dirty="0" smtClean="0"/>
              <a:t>:</a:t>
            </a:r>
            <a:endParaRPr lang="en-US" sz="2000" dirty="0"/>
          </a:p>
          <a:p>
            <a:pPr marL="901866" lvl="1" indent="-401822">
              <a:spcBef>
                <a:spcPct val="0"/>
              </a:spcBef>
            </a:pPr>
            <a:r>
              <a:rPr lang="en-US" sz="2000" dirty="0"/>
              <a:t>Extremes: cold air outbreaks, hurricanes</a:t>
            </a:r>
          </a:p>
          <a:p>
            <a:pPr marL="901866" lvl="1" indent="-401822">
              <a:spcBef>
                <a:spcPct val="0"/>
              </a:spcBef>
            </a:pPr>
            <a:r>
              <a:rPr lang="en-US" sz="2000" dirty="0"/>
              <a:t>High-</a:t>
            </a:r>
            <a:r>
              <a:rPr lang="en-US" sz="2000" dirty="0" smtClean="0"/>
              <a:t>latitudes</a:t>
            </a:r>
          </a:p>
          <a:p>
            <a:pPr marL="901866" lvl="1" indent="-401822">
              <a:spcBef>
                <a:spcPct val="0"/>
              </a:spcBef>
            </a:pPr>
            <a:r>
              <a:rPr lang="en-US" sz="2000" dirty="0"/>
              <a:t>B</a:t>
            </a:r>
            <a:r>
              <a:rPr lang="en-US" sz="2000" dirty="0" smtClean="0"/>
              <a:t>oth limited duration focused on physical processes and long time series at given locations</a:t>
            </a:r>
            <a:endParaRPr lang="en-US" sz="2000" dirty="0" smtClean="0"/>
          </a:p>
          <a:p>
            <a:pPr marL="901866" lvl="1" indent="-401822">
              <a:spcBef>
                <a:spcPct val="0"/>
              </a:spcBef>
            </a:pPr>
            <a:r>
              <a:rPr lang="en-US" sz="2000" dirty="0" smtClean="0"/>
              <a:t>Should be noted: we also need the actual turbulent flux measurements as well for continued understanding of bulk flux </a:t>
            </a:r>
            <a:r>
              <a:rPr lang="en-US" sz="2000" dirty="0" err="1" smtClean="0"/>
              <a:t>paramaterizations</a:t>
            </a:r>
            <a:endParaRPr lang="en-US" sz="2000" dirty="0" smtClean="0"/>
          </a:p>
          <a:p>
            <a:pPr marL="901866" lvl="1" indent="-401822">
              <a:spcBef>
                <a:spcPct val="0"/>
              </a:spcBef>
            </a:pPr>
            <a:endParaRPr lang="en-US" sz="2000" dirty="0" smtClean="0"/>
          </a:p>
          <a:p>
            <a:pPr marL="660773" indent="-401822">
              <a:spcBef>
                <a:spcPct val="0"/>
              </a:spcBef>
            </a:pPr>
            <a:r>
              <a:rPr lang="en-US" sz="2000" u="sng" dirty="0" smtClean="0"/>
              <a:t>Clearly defined, common measures of accuracy</a:t>
            </a:r>
            <a:r>
              <a:rPr lang="en-US" sz="2000" dirty="0" smtClean="0"/>
              <a:t>: </a:t>
            </a:r>
          </a:p>
          <a:p>
            <a:pPr marL="901866" lvl="1" indent="-401822">
              <a:spcBef>
                <a:spcPct val="0"/>
              </a:spcBef>
            </a:pPr>
            <a:r>
              <a:rPr lang="en-US" sz="2000" dirty="0" smtClean="0"/>
              <a:t>Tropical array of surface flux moorings (some sub-tropical) – use to benchmark</a:t>
            </a:r>
          </a:p>
          <a:p>
            <a:pPr marL="901866" lvl="1" indent="-401822">
              <a:spcBef>
                <a:spcPct val="0"/>
              </a:spcBef>
            </a:pPr>
            <a:r>
              <a:rPr lang="en-US" sz="2000" dirty="0" smtClean="0"/>
              <a:t>Process studies – why are some biased</a:t>
            </a:r>
            <a:r>
              <a:rPr lang="en-US" sz="2000" dirty="0" smtClean="0"/>
              <a:t>?</a:t>
            </a:r>
          </a:p>
          <a:p>
            <a:pPr marL="901866" lvl="1" indent="-401822">
              <a:spcBef>
                <a:spcPct val="0"/>
              </a:spcBef>
            </a:pPr>
            <a:r>
              <a:rPr lang="en-US" sz="2000" u="sng" dirty="0" smtClean="0"/>
              <a:t>More flux </a:t>
            </a:r>
            <a:r>
              <a:rPr lang="en-US" sz="2000" u="sng" dirty="0" err="1" smtClean="0"/>
              <a:t>intercomparisons</a:t>
            </a:r>
            <a:r>
              <a:rPr lang="en-US" sz="2000" u="sng" dirty="0" smtClean="0"/>
              <a:t> </a:t>
            </a:r>
            <a:r>
              <a:rPr lang="en-US" sz="2000" dirty="0" smtClean="0"/>
              <a:t>with standardized methods</a:t>
            </a:r>
            <a:endParaRPr lang="en-US" sz="2000" dirty="0" smtClean="0"/>
          </a:p>
          <a:p>
            <a:pPr marL="1060823" lvl="1" indent="-401822">
              <a:spcBef>
                <a:spcPct val="0"/>
              </a:spcBef>
            </a:pPr>
            <a:endParaRPr lang="en-US" sz="1600" dirty="0" smtClean="0"/>
          </a:p>
          <a:p>
            <a:pPr marL="660773" indent="-401822">
              <a:spcBef>
                <a:spcPts val="1125"/>
              </a:spcBef>
            </a:pPr>
            <a:r>
              <a:rPr lang="en-US" sz="2000" u="sng" dirty="0" smtClean="0"/>
              <a:t>More process studies</a:t>
            </a:r>
            <a:r>
              <a:rPr lang="en-US" sz="2000" dirty="0" smtClean="0"/>
              <a:t>: put together </a:t>
            </a:r>
            <a:r>
              <a:rPr lang="en-US" sz="2000" dirty="0" err="1" smtClean="0"/>
              <a:t>evap</a:t>
            </a:r>
            <a:r>
              <a:rPr lang="en-US" sz="2000" dirty="0" smtClean="0"/>
              <a:t>, </a:t>
            </a:r>
            <a:r>
              <a:rPr lang="en-US" sz="2000" dirty="0" err="1" smtClean="0"/>
              <a:t>precip</a:t>
            </a:r>
            <a:r>
              <a:rPr lang="en-US" sz="2000" dirty="0" smtClean="0"/>
              <a:t>, latent heating profiles into some case studies</a:t>
            </a:r>
          </a:p>
          <a:p>
            <a:pPr marL="660773" indent="-401822">
              <a:spcBef>
                <a:spcPts val="1125"/>
              </a:spcBef>
            </a:pPr>
            <a:r>
              <a:rPr lang="en-US" sz="2000" u="sng" dirty="0" smtClean="0"/>
              <a:t>Better </a:t>
            </a:r>
            <a:r>
              <a:rPr lang="en-US" sz="2000" u="sng" dirty="0"/>
              <a:t>calibration</a:t>
            </a:r>
            <a:r>
              <a:rPr lang="en-US" sz="2000" dirty="0"/>
              <a:t>: we need to resolve what are appropriate calibrations for multiple uses</a:t>
            </a:r>
          </a:p>
          <a:p>
            <a:pPr marL="660773" indent="-401822">
              <a:spcBef>
                <a:spcPts val="1125"/>
              </a:spcBef>
            </a:pPr>
            <a:r>
              <a:rPr lang="en-US" sz="2000" u="sng" dirty="0" smtClean="0"/>
              <a:t>More </a:t>
            </a:r>
            <a:r>
              <a:rPr lang="en-US" sz="2000" u="sng" dirty="0"/>
              <a:t>global coverage</a:t>
            </a:r>
            <a:r>
              <a:rPr lang="en-US" sz="2000" dirty="0"/>
              <a:t>: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missing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events significant </a:t>
            </a:r>
            <a:r>
              <a:rPr lang="en-US" sz="2000" dirty="0" smtClean="0"/>
              <a:t>problem</a:t>
            </a:r>
          </a:p>
          <a:p>
            <a:pPr marL="660773" indent="-401822">
              <a:spcBef>
                <a:spcPts val="1125"/>
              </a:spcBef>
            </a:pPr>
            <a:r>
              <a:rPr lang="en-US" sz="2000" u="sng" dirty="0" smtClean="0">
                <a:latin typeface="Calibri"/>
                <a:cs typeface="Calibri"/>
              </a:rPr>
              <a:t>More funding</a:t>
            </a:r>
            <a:r>
              <a:rPr lang="en-US" sz="2000" dirty="0" smtClean="0">
                <a:latin typeface="Calibri"/>
                <a:cs typeface="Calibri"/>
              </a:rPr>
              <a:t>: </a:t>
            </a:r>
            <a:r>
              <a:rPr lang="en-US" altLang="ja-JP" sz="2000" dirty="0" smtClean="0">
                <a:latin typeface="Calibri"/>
                <a:cs typeface="Calibri"/>
              </a:rPr>
              <a:t>compare surface turbulent flux with precipitation </a:t>
            </a:r>
            <a:r>
              <a:rPr lang="en-US" altLang="ja-JP" sz="2000" dirty="0" smtClean="0">
                <a:latin typeface="Calibri"/>
                <a:cs typeface="Calibri"/>
              </a:rPr>
              <a:t>groups</a:t>
            </a:r>
          </a:p>
          <a:p>
            <a:pPr marL="660773" indent="-401822">
              <a:spcBef>
                <a:spcPts val="1125"/>
              </a:spcBef>
            </a:pPr>
            <a:r>
              <a:rPr lang="en-US" sz="2000" u="sng" dirty="0" smtClean="0"/>
              <a:t>Increase accessibility</a:t>
            </a:r>
            <a:r>
              <a:rPr lang="en-US" sz="2000" dirty="0" smtClean="0"/>
              <a:t> of available datasets</a:t>
            </a:r>
          </a:p>
          <a:p>
            <a:pPr marL="258951" indent="0">
              <a:spcBef>
                <a:spcPts val="1125"/>
              </a:spcBef>
              <a:buNone/>
            </a:pPr>
            <a:endParaRPr lang="en-US" sz="2000" dirty="0" smtClean="0"/>
          </a:p>
          <a:p>
            <a:pPr marL="660773" indent="-401822">
              <a:spcBef>
                <a:spcPts val="1125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12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0364">
              <a:defRPr/>
            </a:pPr>
            <a:endParaRPr lang="en-US" smtClean="0"/>
          </a:p>
        </p:txBody>
      </p:sp>
      <p:pic>
        <p:nvPicPr>
          <p:cNvPr id="337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9593" r="1028" b="2608"/>
          <a:stretch>
            <a:fillRect/>
          </a:stretch>
        </p:blipFill>
        <p:spPr bwMode="auto">
          <a:xfrm>
            <a:off x="35719" y="1285875"/>
            <a:ext cx="527744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8145" r="2399" b="1286"/>
          <a:stretch>
            <a:fillRect/>
          </a:stretch>
        </p:blipFill>
        <p:spPr bwMode="auto">
          <a:xfrm>
            <a:off x="4027289" y="3696891"/>
            <a:ext cx="50720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241101" y="0"/>
            <a:ext cx="8643938" cy="1178719"/>
          </a:xfrm>
        </p:spPr>
        <p:txBody>
          <a:bodyPr/>
          <a:lstStyle/>
          <a:p>
            <a:pPr eaLnBrk="1" hangingPunct="1">
              <a:defRPr/>
            </a:pPr>
            <a:r>
              <a:rPr lang="en-US" sz="4100"/>
              <a:t>Some sample comparisons with MERRA</a:t>
            </a:r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4918026" y="1227832"/>
            <a:ext cx="4473773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000">
                <a:ea typeface="ＭＳ Ｐゴシック" charset="0"/>
              </a:rPr>
              <a:t>Near-surface specific humidity</a:t>
            </a:r>
          </a:p>
        </p:txBody>
      </p:sp>
    </p:spTree>
    <p:extLst>
      <p:ext uri="{BB962C8B-B14F-4D97-AF65-F5344CB8AC3E}">
        <p14:creationId xmlns:p14="http://schemas.microsoft.com/office/powerpoint/2010/main" val="981822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Line 1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3794" name="Line 2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0364">
              <a:defRPr/>
            </a:pPr>
            <a:endParaRPr lang="en-US" smtClean="0"/>
          </a:p>
        </p:txBody>
      </p:sp>
      <p:pic>
        <p:nvPicPr>
          <p:cNvPr id="3379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" t="9593" r="1028" b="2608"/>
          <a:stretch>
            <a:fillRect/>
          </a:stretch>
        </p:blipFill>
        <p:spPr bwMode="auto">
          <a:xfrm>
            <a:off x="35719" y="1285875"/>
            <a:ext cx="527744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" t="8145" r="2399" b="1286"/>
          <a:stretch>
            <a:fillRect/>
          </a:stretch>
        </p:blipFill>
        <p:spPr bwMode="auto">
          <a:xfrm>
            <a:off x="4027289" y="3696891"/>
            <a:ext cx="507206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6"/>
          <p:cNvSpPr>
            <a:spLocks noGrp="1" noChangeArrowheads="1"/>
          </p:cNvSpPr>
          <p:nvPr>
            <p:ph type="title"/>
          </p:nvPr>
        </p:nvSpPr>
        <p:spPr>
          <a:xfrm>
            <a:off x="241101" y="0"/>
            <a:ext cx="8643938" cy="1178719"/>
          </a:xfrm>
        </p:spPr>
        <p:txBody>
          <a:bodyPr/>
          <a:lstStyle/>
          <a:p>
            <a:pPr eaLnBrk="1" hangingPunct="1">
              <a:defRPr/>
            </a:pPr>
            <a:r>
              <a:rPr lang="en-US" sz="4100"/>
              <a:t>Some sample comparisons with MERRA</a:t>
            </a:r>
          </a:p>
        </p:txBody>
      </p:sp>
      <p:sp>
        <p:nvSpPr>
          <p:cNvPr id="33799" name="Rectangle 7"/>
          <p:cNvSpPr>
            <a:spLocks/>
          </p:cNvSpPr>
          <p:nvPr/>
        </p:nvSpPr>
        <p:spPr bwMode="auto">
          <a:xfrm>
            <a:off x="4918026" y="1227832"/>
            <a:ext cx="4473773" cy="8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3000">
                <a:ea typeface="ＭＳ Ｐゴシック" charset="0"/>
              </a:rPr>
              <a:t>Near-surface specific humidity</a:t>
            </a:r>
          </a:p>
        </p:txBody>
      </p:sp>
      <p:pic>
        <p:nvPicPr>
          <p:cNvPr id="3380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33" y="2044898"/>
            <a:ext cx="5719465" cy="381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06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53578" y="1472181"/>
            <a:ext cx="4875609" cy="5385820"/>
          </a:xfrm>
          <a:ln/>
        </p:spPr>
        <p:txBody>
          <a:bodyPr rIns="40638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000" dirty="0" smtClean="0"/>
              <a:t>Near</a:t>
            </a:r>
            <a:r>
              <a:rPr lang="en-US" sz="2000" dirty="0"/>
              <a:t>-surface air temperature and humidity</a:t>
            </a:r>
            <a:endParaRPr lang="en-US" sz="2000" baseline="-22000" dirty="0"/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Roberts et al. (2010) neural net technique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SSM/I only from CSU brightness temperatures (thus only covers 1997 - 2006)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Gap-filling methodology -- use of MERRA variability – 3 hour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Winds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Uses CCMP winds (cross-calibrated SSM/I, AMSR-E, TMI, </a:t>
            </a:r>
            <a:r>
              <a:rPr lang="en-US" sz="1600" dirty="0" err="1"/>
              <a:t>QuikSCAT</a:t>
            </a:r>
            <a:r>
              <a:rPr lang="en-US" sz="1600" dirty="0"/>
              <a:t>, </a:t>
            </a:r>
            <a:r>
              <a:rPr lang="en-US" sz="1600" dirty="0" err="1"/>
              <a:t>SeaWinds</a:t>
            </a:r>
            <a:r>
              <a:rPr lang="en-US" sz="1600" dirty="0"/>
              <a:t>)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Gap-filling methodology -- use of MERRA variability – 3 hour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SST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Pre-dawn based on Reynolds OISST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Diurnal curve from new parameterization</a:t>
            </a:r>
          </a:p>
          <a:p>
            <a:pPr marL="550273" lvl="1" indent="-200911">
              <a:lnSpc>
                <a:spcPct val="110000"/>
              </a:lnSpc>
              <a:spcBef>
                <a:spcPct val="0"/>
              </a:spcBef>
            </a:pPr>
            <a:r>
              <a:rPr lang="en-US" sz="1600" dirty="0"/>
              <a:t>Needs peak solar, </a:t>
            </a:r>
            <a:r>
              <a:rPr lang="en-US" sz="1600" dirty="0" err="1"/>
              <a:t>precip</a:t>
            </a:r>
            <a:endParaRPr lang="en-US" sz="2000" dirty="0"/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Uses neural net version of COARE</a:t>
            </a:r>
          </a:p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2000" dirty="0"/>
              <a:t>Available at </a:t>
            </a:r>
            <a:r>
              <a:rPr lang="en-US" sz="2000" u="sng" dirty="0">
                <a:hlinkClick r:id="rId2"/>
              </a:rPr>
              <a:t>http://seaflux.org</a:t>
            </a:r>
            <a:endParaRPr lang="en-US" sz="2000" u="sng" dirty="0"/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4" r="46107" b="82014"/>
          <a:stretch>
            <a:fillRect/>
          </a:stretch>
        </p:blipFill>
        <p:spPr bwMode="auto">
          <a:xfrm>
            <a:off x="7199853" y="5998518"/>
            <a:ext cx="2013645" cy="85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t="23567" r="17676" b="23567"/>
          <a:stretch>
            <a:fillRect/>
          </a:stretch>
        </p:blipFill>
        <p:spPr bwMode="auto">
          <a:xfrm>
            <a:off x="4813102" y="1564927"/>
            <a:ext cx="384869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50" t="17140" r="6427" b="23569"/>
          <a:stretch>
            <a:fillRect/>
          </a:stretch>
        </p:blipFill>
        <p:spPr bwMode="auto">
          <a:xfrm>
            <a:off x="8571385" y="1571625"/>
            <a:ext cx="501178" cy="168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23567" r="19283" b="21426"/>
          <a:stretch>
            <a:fillRect/>
          </a:stretch>
        </p:blipFill>
        <p:spPr bwMode="auto">
          <a:xfrm>
            <a:off x="4863331" y="3920133"/>
            <a:ext cx="3768328" cy="200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6" t="17142" r="6427" b="21426"/>
          <a:stretch>
            <a:fillRect/>
          </a:stretch>
        </p:blipFill>
        <p:spPr bwMode="auto">
          <a:xfrm>
            <a:off x="8579198" y="3866555"/>
            <a:ext cx="546943" cy="1842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/>
          </p:cNvSpPr>
          <p:nvPr/>
        </p:nvSpPr>
        <p:spPr bwMode="auto">
          <a:xfrm>
            <a:off x="5740450" y="1265931"/>
            <a:ext cx="22775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r>
              <a:rPr lang="en-US" sz="2000">
                <a:ea typeface="ＭＳ Ｐゴシック" charset="0"/>
                <a:cs typeface="Gill Sans" charset="0"/>
              </a:rPr>
              <a:t>1999 Latent Heat Flux</a:t>
            </a:r>
          </a:p>
        </p:txBody>
      </p:sp>
      <p:sp>
        <p:nvSpPr>
          <p:cNvPr id="51208" name="Rectangle 8"/>
          <p:cNvSpPr>
            <a:spLocks/>
          </p:cNvSpPr>
          <p:nvPr/>
        </p:nvSpPr>
        <p:spPr bwMode="auto">
          <a:xfrm>
            <a:off x="5692383" y="3659088"/>
            <a:ext cx="25142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 anchor="ctr">
            <a:spAutoFit/>
          </a:bodyPr>
          <a:lstStyle/>
          <a:p>
            <a:pPr marL="40182" algn="ctr"/>
            <a:r>
              <a:rPr lang="en-US" sz="2000">
                <a:ea typeface="ＭＳ Ｐゴシック" charset="0"/>
                <a:cs typeface="Gill Sans" charset="0"/>
              </a:rPr>
              <a:t>1999 Sensible Heat Flux</a:t>
            </a:r>
          </a:p>
        </p:txBody>
      </p:sp>
      <p:sp>
        <p:nvSpPr>
          <p:cNvPr id="51209" name="Rectangle 9"/>
          <p:cNvSpPr>
            <a:spLocks noGrp="1" noChangeArrowheads="1"/>
          </p:cNvSpPr>
          <p:nvPr>
            <p:ph type="title"/>
          </p:nvPr>
        </p:nvSpPr>
        <p:spPr>
          <a:xfrm>
            <a:off x="455414" y="-89297"/>
            <a:ext cx="8233172" cy="1384102"/>
          </a:xfrm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500" dirty="0" err="1"/>
              <a:t>SeaFlux</a:t>
            </a:r>
            <a:r>
              <a:rPr lang="en-US" sz="3500" dirty="0"/>
              <a:t> Climatological Data Set </a:t>
            </a:r>
            <a:br>
              <a:rPr lang="en-US" sz="3500" dirty="0"/>
            </a:br>
            <a:r>
              <a:rPr lang="en-US" sz="3500" dirty="0"/>
              <a:t>Version 1.0</a:t>
            </a: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6083300"/>
            <a:ext cx="22113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6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8955" y="4277321"/>
            <a:ext cx="5514007" cy="2652118"/>
          </a:xfrm>
          <a:prstGeom prst="rect">
            <a:avLst/>
          </a:prstGeom>
          <a:ln w="25400">
            <a:round/>
          </a:ln>
        </p:spPr>
      </p:pic>
      <p:pic>
        <p:nvPicPr>
          <p:cNvPr id="292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0572" y="1312664"/>
            <a:ext cx="4568368" cy="3500438"/>
          </a:xfrm>
          <a:prstGeom prst="rect">
            <a:avLst/>
          </a:prstGeom>
          <a:ln w="25400">
            <a:round/>
          </a:ln>
        </p:spPr>
      </p:pic>
      <p:pic>
        <p:nvPicPr>
          <p:cNvPr id="293" name="dropped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32797" y="1482328"/>
            <a:ext cx="3375422" cy="4179094"/>
          </a:xfrm>
          <a:prstGeom prst="rect">
            <a:avLst/>
          </a:prstGeom>
          <a:ln w="25400">
            <a:round/>
          </a:ln>
        </p:spPr>
      </p:pic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464344" y="-169664"/>
            <a:ext cx="8295680" cy="159841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“Transfer coefficient”</a:t>
            </a:r>
          </a:p>
        </p:txBody>
      </p:sp>
      <p:sp>
        <p:nvSpPr>
          <p:cNvPr id="295" name="Shape 295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735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3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6622" y="1418704"/>
            <a:ext cx="8313540" cy="5375673"/>
          </a:xfrm>
          <a:prstGeom prst="rect">
            <a:avLst/>
          </a:prstGeom>
          <a:ln w="25400">
            <a:round/>
          </a:ln>
        </p:spPr>
      </p:pic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359420" y="0"/>
            <a:ext cx="8456414" cy="955477"/>
          </a:xfrm>
          <a:prstGeom prst="rect">
            <a:avLst/>
          </a:prstGeom>
        </p:spPr>
        <p:txBody>
          <a:bodyPr/>
          <a:lstStyle>
            <a:lvl1pPr>
              <a:defRPr sz="6400">
                <a:effectLst>
                  <a:outerShdw blurRad="12700" dist="63500" dir="2700000" rotWithShape="0">
                    <a:srgbClr val="CBCBCB"/>
                  </a:outerShdw>
                </a:effectLst>
              </a:defRPr>
            </a:lvl1pPr>
          </a:lstStyle>
          <a:p>
            <a:pPr lvl="0">
              <a:defRPr sz="1800">
                <a:effectLst/>
                <a:uFillTx/>
              </a:defRPr>
            </a:pPr>
            <a:r>
              <a:rPr sz="4500">
                <a:uFill>
                  <a:solidFill/>
                </a:uFill>
              </a:rPr>
              <a:t>Trends in evaporation</a:t>
            </a:r>
          </a:p>
        </p:txBody>
      </p:sp>
    </p:spTree>
    <p:extLst>
      <p:ext uri="{BB962C8B-B14F-4D97-AF65-F5344CB8AC3E}">
        <p14:creationId xmlns:p14="http://schemas.microsoft.com/office/powerpoint/2010/main" val="13113133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146" name="Content Placeholder 3" descr="Screen Shot 2012-04-03 at 10.56.3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3" t="4031" r="-9329" b="-4031"/>
          <a:stretch>
            <a:fillRect/>
          </a:stretch>
        </p:blipFill>
        <p:spPr>
          <a:xfrm>
            <a:off x="685800" y="593725"/>
            <a:ext cx="7772400" cy="6264275"/>
          </a:xfrm>
        </p:spPr>
      </p:pic>
      <p:pic>
        <p:nvPicPr>
          <p:cNvPr id="6147" name="Picture 1" descr="Screen Shot 2012-04-03 at 9.46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0"/>
            <a:ext cx="7702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4"/>
          <p:cNvSpPr txBox="1">
            <a:spLocks noChangeArrowheads="1"/>
          </p:cNvSpPr>
          <p:nvPr/>
        </p:nvSpPr>
        <p:spPr bwMode="auto">
          <a:xfrm>
            <a:off x="6858000" y="6488113"/>
            <a:ext cx="210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Trenberth et al. 2011</a:t>
            </a:r>
          </a:p>
        </p:txBody>
      </p:sp>
    </p:spTree>
    <p:extLst>
      <p:ext uri="{BB962C8B-B14F-4D97-AF65-F5344CB8AC3E}">
        <p14:creationId xmlns:p14="http://schemas.microsoft.com/office/powerpoint/2010/main" val="3316379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dropped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55789" y="1195889"/>
            <a:ext cx="5902524" cy="4456604"/>
          </a:xfrm>
          <a:prstGeom prst="rect">
            <a:avLst/>
          </a:prstGeom>
          <a:ln w="25400">
            <a:round/>
          </a:ln>
        </p:spPr>
      </p:pic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xfrm>
            <a:off x="464344" y="-169664"/>
            <a:ext cx="8295680" cy="159841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“Transfer coefficient”</a:t>
            </a:r>
          </a:p>
        </p:txBody>
      </p:sp>
      <p:sp>
        <p:nvSpPr>
          <p:cNvPr id="237" name="Shape 237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8930" y="1893094"/>
            <a:ext cx="3795117" cy="3942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268997" marR="40638" lvl="1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Depends on:</a:t>
            </a:r>
          </a:p>
          <a:p>
            <a:pPr marL="554737" marR="40638" lvl="2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Wave breaking</a:t>
            </a:r>
          </a:p>
          <a:p>
            <a:pPr marL="554737" marR="40638" lvl="2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Roughness of sea surface</a:t>
            </a:r>
          </a:p>
          <a:p>
            <a:pPr marL="554737" marR="40638" lvl="2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Air-sea temperature difference</a:t>
            </a:r>
          </a:p>
          <a:p>
            <a:pPr marL="554737" marR="40638" lvl="2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Sea spray</a:t>
            </a:r>
          </a:p>
          <a:p>
            <a:pPr marL="554737" marR="40638" lvl="2" indent="-241093" defTabSz="642915">
              <a:spcBef>
                <a:spcPts val="773"/>
              </a:spcBef>
              <a:buClr>
                <a:srgbClr val="000000"/>
              </a:buClr>
              <a:buSzPct val="100000"/>
              <a:buFont typeface="Arial"/>
              <a:buChar char="•"/>
              <a:defRPr sz="1800"/>
            </a:pPr>
            <a:r>
              <a:rPr sz="2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693354"/>
      </p:ext>
    </p:extLst>
  </p:cSld>
  <p:clrMapOvr>
    <a:masterClrMapping/>
  </p:clrMapOvr>
  <p:transition xmlns:p14="http://schemas.microsoft.com/office/powerpoint/2010/main"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759024" y="0"/>
            <a:ext cx="7768828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>
                <a:uFillTx/>
              </a:defRPr>
            </a:pPr>
            <a:r>
              <a:rPr>
                <a:uFill>
                  <a:solidFill/>
                </a:uFill>
              </a:rPr>
              <a:t>Estimating the fluxes</a:t>
            </a:r>
          </a:p>
        </p:txBody>
      </p:sp>
      <p:sp>
        <p:nvSpPr>
          <p:cNvPr id="244" name="Shape 244"/>
          <p:cNvSpPr/>
          <p:nvPr/>
        </p:nvSpPr>
        <p:spPr>
          <a:xfrm>
            <a:off x="741164" y="848320"/>
            <a:ext cx="739378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02937" marR="27905" indent="-375034" defTabSz="642915">
              <a:lnSpc>
                <a:spcPct val="90000"/>
              </a:lnSpc>
              <a:spcBef>
                <a:spcPts val="492"/>
              </a:spcBef>
              <a:buClr>
                <a:srgbClr val="000000"/>
              </a:buClr>
              <a:buFont typeface="Times New Roman"/>
              <a:defRPr sz="1800"/>
            </a:pPr>
            <a:endParaRPr sz="2000">
              <a:uFill>
                <a:solidFill/>
              </a:uFill>
            </a:endParaRPr>
          </a:p>
          <a:p>
            <a:pPr marL="375034" marR="27905" indent="-375034" defTabSz="642915">
              <a:lnSpc>
                <a:spcPct val="90000"/>
              </a:lnSpc>
              <a:spcBef>
                <a:spcPts val="492"/>
              </a:spcBef>
              <a:buClr>
                <a:srgbClr val="000000"/>
              </a:buClr>
              <a:buSzPct val="100000"/>
              <a:buFont typeface="Times New Roman"/>
              <a:buChar char="•"/>
              <a:defRPr sz="1800"/>
            </a:pPr>
            <a:r>
              <a:rPr sz="2500">
                <a:uFill>
                  <a:solidFill/>
                </a:uFill>
              </a:rPr>
              <a:t>How well we estimate is now both a function of how well we MEASURE and how good our MODEL is</a:t>
            </a:r>
          </a:p>
        </p:txBody>
      </p:sp>
      <p:sp>
        <p:nvSpPr>
          <p:cNvPr id="245" name="Shape 245"/>
          <p:cNvSpPr/>
          <p:nvPr/>
        </p:nvSpPr>
        <p:spPr>
          <a:xfrm>
            <a:off x="748977" y="946547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6" name="Shape 246"/>
          <p:cNvSpPr/>
          <p:nvPr/>
        </p:nvSpPr>
        <p:spPr>
          <a:xfrm>
            <a:off x="741164" y="1062633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247" name="droppedImage.pdf"/>
          <p:cNvPicPr/>
          <p:nvPr/>
        </p:nvPicPr>
        <p:blipFill>
          <a:blip r:embed="rId2">
            <a:extLst/>
          </a:blip>
          <a:srcRect l="2761" t="4963" r="6515" b="3125"/>
          <a:stretch>
            <a:fillRect/>
          </a:stretch>
        </p:blipFill>
        <p:spPr>
          <a:xfrm>
            <a:off x="1214438" y="1951429"/>
            <a:ext cx="6447234" cy="4906571"/>
          </a:xfrm>
          <a:prstGeom prst="rect">
            <a:avLst/>
          </a:prstGeom>
          <a:ln w="25400">
            <a:round/>
          </a:ln>
        </p:spPr>
      </p:pic>
    </p:spTree>
    <p:extLst>
      <p:ext uri="{BB962C8B-B14F-4D97-AF65-F5344CB8AC3E}">
        <p14:creationId xmlns:p14="http://schemas.microsoft.com/office/powerpoint/2010/main" val="3332166437"/>
      </p:ext>
    </p:extLst>
  </p:cSld>
  <p:clrMapOvr>
    <a:masterClrMapping/>
  </p:clrMapOvr>
  <p:transition xmlns:p14="http://schemas.microsoft.com/office/powerpoint/2010/main"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droppedImage.pdf"/>
          <p:cNvPicPr/>
          <p:nvPr/>
        </p:nvPicPr>
        <p:blipFill>
          <a:blip r:embed="rId2">
            <a:extLst/>
          </a:blip>
          <a:srcRect l="797" t="1538" r="7288" b="1978"/>
          <a:stretch>
            <a:fillRect/>
          </a:stretch>
        </p:blipFill>
        <p:spPr>
          <a:xfrm>
            <a:off x="-35719" y="1205508"/>
            <a:ext cx="4973836" cy="5661422"/>
          </a:xfrm>
          <a:prstGeom prst="rect">
            <a:avLst/>
          </a:prstGeom>
          <a:ln w="25400">
            <a:round/>
          </a:ln>
        </p:spPr>
      </p:pic>
      <p:sp>
        <p:nvSpPr>
          <p:cNvPr id="277" name="Shape 277"/>
          <p:cNvSpPr/>
          <p:nvPr/>
        </p:nvSpPr>
        <p:spPr>
          <a:xfrm>
            <a:off x="748977" y="1116211"/>
            <a:ext cx="7662788" cy="1117"/>
          </a:xfrm>
          <a:prstGeom prst="line">
            <a:avLst/>
          </a:prstGeom>
          <a:ln w="1270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8" name="Shape 278"/>
          <p:cNvSpPr/>
          <p:nvPr/>
        </p:nvSpPr>
        <p:spPr>
          <a:xfrm>
            <a:off x="741164" y="1232297"/>
            <a:ext cx="7697391" cy="1117"/>
          </a:xfrm>
          <a:prstGeom prst="line">
            <a:avLst/>
          </a:prstGeom>
          <a:ln w="63500">
            <a:solidFill>
              <a:srgbClr val="2B3BFF"/>
            </a:solidFill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260253" y="93696"/>
            <a:ext cx="8619590" cy="9161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/>
            </a:lvl1pPr>
          </a:lstStyle>
          <a:p>
            <a:pPr lvl="0">
              <a:defRPr sz="1800">
                <a:uFillTx/>
              </a:defRPr>
            </a:pPr>
            <a:r>
              <a:rPr lang="en-US" sz="4500" dirty="0" smtClean="0">
                <a:uFill>
                  <a:solidFill/>
                </a:uFill>
              </a:rPr>
              <a:t>Hurricanes from models, data</a:t>
            </a:r>
            <a:endParaRPr sz="4500" dirty="0">
              <a:uFill>
                <a:solidFill/>
              </a:uFill>
            </a:endParaRPr>
          </a:p>
        </p:txBody>
      </p:sp>
      <p:pic>
        <p:nvPicPr>
          <p:cNvPr id="280" name="droppedImage.pdf"/>
          <p:cNvPicPr/>
          <p:nvPr/>
        </p:nvPicPr>
        <p:blipFill>
          <a:blip r:embed="rId3">
            <a:extLst/>
          </a:blip>
          <a:srcRect l="13073" t="4362" r="58083" b="1006"/>
          <a:stretch>
            <a:fillRect/>
          </a:stretch>
        </p:blipFill>
        <p:spPr>
          <a:xfrm>
            <a:off x="5375672" y="1366242"/>
            <a:ext cx="2589609" cy="2518172"/>
          </a:xfrm>
          <a:prstGeom prst="rect">
            <a:avLst/>
          </a:prstGeom>
          <a:ln w="25400">
            <a:round/>
          </a:ln>
        </p:spPr>
      </p:pic>
      <p:pic>
        <p:nvPicPr>
          <p:cNvPr id="281" name="droppedImage.pdf"/>
          <p:cNvPicPr/>
          <p:nvPr/>
        </p:nvPicPr>
        <p:blipFill>
          <a:blip r:embed="rId3">
            <a:extLst/>
          </a:blip>
          <a:srcRect l="43008" t="4560" r="24842" b="651"/>
          <a:stretch>
            <a:fillRect/>
          </a:stretch>
        </p:blipFill>
        <p:spPr>
          <a:xfrm>
            <a:off x="5402461" y="4152305"/>
            <a:ext cx="2973586" cy="2598539"/>
          </a:xfrm>
          <a:prstGeom prst="rect">
            <a:avLst/>
          </a:prstGeom>
          <a:ln w="25400">
            <a:round/>
          </a:ln>
        </p:spPr>
      </p:pic>
      <p:sp>
        <p:nvSpPr>
          <p:cNvPr id="282" name="Shape 282"/>
          <p:cNvSpPr/>
          <p:nvPr/>
        </p:nvSpPr>
        <p:spPr>
          <a:xfrm>
            <a:off x="6420445" y="3844925"/>
            <a:ext cx="799754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sz="1700"/>
              <a:t>SeaFlux</a:t>
            </a:r>
          </a:p>
        </p:txBody>
      </p:sp>
    </p:spTree>
    <p:extLst>
      <p:ext uri="{BB962C8B-B14F-4D97-AF65-F5344CB8AC3E}">
        <p14:creationId xmlns:p14="http://schemas.microsoft.com/office/powerpoint/2010/main" val="38454075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Hurricane Fluxes</a:t>
            </a:r>
          </a:p>
        </p:txBody>
      </p:sp>
      <p:pic>
        <p:nvPicPr>
          <p:cNvPr id="32770" name="Content Placeholder 3" descr="Screen Shot 2012-04-04 at 11.23.4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68" r="-17868"/>
          <a:stretch>
            <a:fillRect/>
          </a:stretch>
        </p:blipFill>
        <p:spPr>
          <a:xfrm>
            <a:off x="838200" y="1219200"/>
            <a:ext cx="7772400" cy="5254625"/>
          </a:xfr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388496" y="6396335"/>
            <a:ext cx="4794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 dirty="0" smtClean="0"/>
              <a:t>Liu, Curry, Clayson, Bourassa 2011</a:t>
            </a:r>
            <a:endParaRPr lang="en-US" i="1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8529" y="2062225"/>
            <a:ext cx="4038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Wave effects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0929" y="4853264"/>
            <a:ext cx="403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Sea spray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effects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hape 306"/>
          <p:cNvSpPr/>
          <p:nvPr/>
        </p:nvSpPr>
        <p:spPr>
          <a:xfrm>
            <a:off x="7643813" y="2277071"/>
            <a:ext cx="31509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sz="1700"/>
              <a:t>5%</a:t>
            </a:r>
          </a:p>
        </p:txBody>
      </p:sp>
      <p:sp>
        <p:nvSpPr>
          <p:cNvPr id="8" name="Shape 307"/>
          <p:cNvSpPr/>
          <p:nvPr/>
        </p:nvSpPr>
        <p:spPr>
          <a:xfrm>
            <a:off x="7447360" y="5054203"/>
            <a:ext cx="43633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marL="57799" marR="57799" algn="l" defTabSz="1295400">
              <a:buClr>
                <a:srgbClr val="000000"/>
              </a:buClr>
              <a:buFont typeface="Arial"/>
              <a:defRPr sz="2400" b="1" i="1"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i="0">
                <a:uFillTx/>
              </a:defRPr>
            </a:pPr>
            <a:r>
              <a:rPr sz="1700"/>
              <a:t>15%</a:t>
            </a:r>
          </a:p>
        </p:txBody>
      </p:sp>
    </p:spTree>
    <p:extLst>
      <p:ext uri="{BB962C8B-B14F-4D97-AF65-F5344CB8AC3E}">
        <p14:creationId xmlns:p14="http://schemas.microsoft.com/office/powerpoint/2010/main" val="272526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15900"/>
            <a:ext cx="6172200" cy="6556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Example distributions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81163"/>
            <a:ext cx="6511925" cy="351631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9113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4297" r="18626" b="29309"/>
          <a:stretch>
            <a:fillRect/>
          </a:stretch>
        </p:blipFill>
        <p:spPr bwMode="auto">
          <a:xfrm>
            <a:off x="282575" y="1171575"/>
            <a:ext cx="8120063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Line 7"/>
          <p:cNvSpPr>
            <a:spLocks noChangeShapeType="1"/>
          </p:cNvSpPr>
          <p:nvPr/>
        </p:nvSpPr>
        <p:spPr bwMode="auto">
          <a:xfrm rot="10800000" flipH="1">
            <a:off x="6767513" y="1057275"/>
            <a:ext cx="2414587" cy="1528763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1" name="Line 8"/>
          <p:cNvSpPr>
            <a:spLocks noChangeShapeType="1"/>
          </p:cNvSpPr>
          <p:nvPr/>
        </p:nvSpPr>
        <p:spPr bwMode="auto">
          <a:xfrm rot="10800000" flipH="1">
            <a:off x="6604000" y="1131888"/>
            <a:ext cx="341313" cy="14049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2" name="Line 11"/>
          <p:cNvSpPr>
            <a:spLocks noChangeShapeType="1"/>
          </p:cNvSpPr>
          <p:nvPr/>
        </p:nvSpPr>
        <p:spPr bwMode="auto">
          <a:xfrm>
            <a:off x="3784600" y="3189288"/>
            <a:ext cx="4191000" cy="18875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3" name="Line 12"/>
          <p:cNvSpPr>
            <a:spLocks noChangeShapeType="1"/>
          </p:cNvSpPr>
          <p:nvPr/>
        </p:nvSpPr>
        <p:spPr bwMode="auto">
          <a:xfrm>
            <a:off x="3517900" y="3189288"/>
            <a:ext cx="2451100" cy="24511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4" name="Line 13"/>
          <p:cNvSpPr>
            <a:spLocks noChangeShapeType="1"/>
          </p:cNvSpPr>
          <p:nvPr/>
        </p:nvSpPr>
        <p:spPr bwMode="auto">
          <a:xfrm flipH="1">
            <a:off x="749300" y="3119438"/>
            <a:ext cx="646113" cy="152558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5" name="Line 14"/>
          <p:cNvSpPr>
            <a:spLocks noChangeShapeType="1"/>
          </p:cNvSpPr>
          <p:nvPr/>
        </p:nvSpPr>
        <p:spPr bwMode="auto">
          <a:xfrm>
            <a:off x="1685925" y="3116263"/>
            <a:ext cx="147638" cy="1535112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6" name="Oval 18"/>
          <p:cNvSpPr>
            <a:spLocks/>
          </p:cNvSpPr>
          <p:nvPr/>
        </p:nvSpPr>
        <p:spPr bwMode="auto">
          <a:xfrm>
            <a:off x="6604000" y="2417763"/>
            <a:ext cx="266700" cy="174625"/>
          </a:xfrm>
          <a:prstGeom prst="ellipse">
            <a:avLst/>
          </a:prstGeom>
          <a:solidFill>
            <a:srgbClr val="33CCCC">
              <a:alpha val="0"/>
            </a:srgb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7" name="Oval 19"/>
          <p:cNvSpPr>
            <a:spLocks/>
          </p:cNvSpPr>
          <p:nvPr/>
        </p:nvSpPr>
        <p:spPr bwMode="auto">
          <a:xfrm>
            <a:off x="3517900" y="3116263"/>
            <a:ext cx="266700" cy="174625"/>
          </a:xfrm>
          <a:prstGeom prst="ellipse">
            <a:avLst/>
          </a:prstGeom>
          <a:solidFill>
            <a:srgbClr val="33CCCC">
              <a:alpha val="0"/>
            </a:srgb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48" name="Oval 20"/>
          <p:cNvSpPr>
            <a:spLocks/>
          </p:cNvSpPr>
          <p:nvPr/>
        </p:nvSpPr>
        <p:spPr bwMode="auto">
          <a:xfrm>
            <a:off x="1422400" y="3014663"/>
            <a:ext cx="266700" cy="174625"/>
          </a:xfrm>
          <a:prstGeom prst="ellipse">
            <a:avLst/>
          </a:prstGeom>
          <a:solidFill>
            <a:srgbClr val="33CCCC">
              <a:alpha val="0"/>
            </a:srgb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1149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7143" r="893" b="1904"/>
          <a:stretch>
            <a:fillRect/>
          </a:stretch>
        </p:blipFill>
        <p:spPr bwMode="auto">
          <a:xfrm>
            <a:off x="69850" y="4651375"/>
            <a:ext cx="27051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1150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809" r="3392" b="3236"/>
          <a:stretch>
            <a:fillRect/>
          </a:stretch>
        </p:blipFill>
        <p:spPr bwMode="auto">
          <a:xfrm>
            <a:off x="5999163" y="4592638"/>
            <a:ext cx="307975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1151" name="Title 1"/>
          <p:cNvSpPr txBox="1">
            <a:spLocks/>
          </p:cNvSpPr>
          <p:nvPr/>
        </p:nvSpPr>
        <p:spPr bwMode="auto">
          <a:xfrm>
            <a:off x="1044575" y="6315075"/>
            <a:ext cx="66897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sz="4600">
                <a:solidFill>
                  <a:schemeClr val="accent1"/>
                </a:solidFill>
                <a:latin typeface="Gill Sans" charset="0"/>
              </a:rPr>
              <a:t>Latent heat </a:t>
            </a:r>
          </a:p>
          <a:p>
            <a:pPr algn="ctr" eaLnBrk="1" hangingPunct="1"/>
            <a:r>
              <a:rPr lang="en-US" sz="4600">
                <a:solidFill>
                  <a:schemeClr val="accent1"/>
                </a:solidFill>
                <a:latin typeface="Gill Sans" charset="0"/>
              </a:rPr>
              <a:t>flux 1999</a:t>
            </a:r>
          </a:p>
        </p:txBody>
      </p:sp>
      <p:sp>
        <p:nvSpPr>
          <p:cNvPr id="91152" name="Line 2"/>
          <p:cNvSpPr>
            <a:spLocks noChangeShapeType="1"/>
          </p:cNvSpPr>
          <p:nvPr/>
        </p:nvSpPr>
        <p:spPr bwMode="auto">
          <a:xfrm>
            <a:off x="736600" y="1104900"/>
            <a:ext cx="7696200" cy="0"/>
          </a:xfrm>
          <a:prstGeom prst="line">
            <a:avLst/>
          </a:prstGeom>
          <a:noFill/>
          <a:ln w="1270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1153" name="Line 3"/>
          <p:cNvSpPr>
            <a:spLocks noChangeShapeType="1"/>
          </p:cNvSpPr>
          <p:nvPr/>
        </p:nvSpPr>
        <p:spPr bwMode="auto">
          <a:xfrm>
            <a:off x="736600" y="1219200"/>
            <a:ext cx="7696200" cy="0"/>
          </a:xfrm>
          <a:prstGeom prst="line">
            <a:avLst/>
          </a:prstGeom>
          <a:noFill/>
          <a:ln w="635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91154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0"/>
            <a:ext cx="30480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69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900" y="457200"/>
            <a:ext cx="4257675" cy="8763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95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Percentile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9" r="4642" b="12379"/>
          <a:stretch>
            <a:fillRect/>
          </a:stretch>
        </p:blipFill>
        <p:spPr bwMode="auto">
          <a:xfrm>
            <a:off x="0" y="104775"/>
            <a:ext cx="51689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10034" r="7501" b="15602"/>
          <a:stretch>
            <a:fillRect/>
          </a:stretch>
        </p:blipFill>
        <p:spPr bwMode="auto">
          <a:xfrm>
            <a:off x="5016500" y="1930400"/>
            <a:ext cx="41275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 t="12476" r="5263" b="17877"/>
          <a:stretch>
            <a:fillRect/>
          </a:stretch>
        </p:blipFill>
        <p:spPr bwMode="auto">
          <a:xfrm>
            <a:off x="19050" y="3759200"/>
            <a:ext cx="491172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21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292100"/>
            <a:ext cx="9131300" cy="1841500"/>
          </a:xfrm>
        </p:spPr>
        <p:txBody>
          <a:bodyPr rIns="40640"/>
          <a:lstStyle/>
          <a:p>
            <a:pPr eaLnBrk="1" hangingPunct="1">
              <a:defRPr/>
            </a:pPr>
            <a:r>
              <a:rPr lang="en-US" sz="4200" dirty="0" smtClean="0">
                <a:latin typeface="Calibri"/>
                <a:cs typeface="Calibri"/>
                <a:sym typeface="Times New Roman Italic" charset="0"/>
              </a:rPr>
              <a:t>Average effect </a:t>
            </a:r>
            <a:r>
              <a:rPr lang="en-US" sz="4200" dirty="0" smtClean="0">
                <a:latin typeface="Calibri"/>
                <a:cs typeface="Calibri"/>
                <a:sym typeface="Times New Roman Italic" charset="0"/>
              </a:rPr>
              <a:t>of diurnal SST on </a:t>
            </a:r>
            <a:r>
              <a:rPr lang="en-US" sz="4200" dirty="0" smtClean="0">
                <a:latin typeface="Calibri"/>
                <a:cs typeface="Calibri"/>
                <a:sym typeface="Times New Roman Italic" charset="0"/>
              </a:rPr>
              <a:t>fluxes</a:t>
            </a:r>
            <a:endParaRPr lang="en-US" sz="4200" dirty="0" smtClean="0">
              <a:latin typeface="Calibri"/>
              <a:ea typeface="ヒラギノ明朝 ProN W3" charset="0"/>
              <a:cs typeface="Calibri"/>
              <a:sym typeface="Times New Roman Italic" charset="0"/>
            </a:endParaRPr>
          </a:p>
        </p:txBody>
      </p:sp>
      <p:sp>
        <p:nvSpPr>
          <p:cNvPr id="90114" name="Rectangle 2"/>
          <p:cNvSpPr>
            <a:spLocks/>
          </p:cNvSpPr>
          <p:nvPr/>
        </p:nvSpPr>
        <p:spPr bwMode="auto">
          <a:xfrm>
            <a:off x="6451600" y="6496050"/>
            <a:ext cx="2806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63500" rIns="110290" bIns="63500"/>
          <a:lstStyle/>
          <a:p>
            <a:r>
              <a:rPr lang="en-US" sz="1600" i="1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  <a:sym typeface="Gill Sans" charset="0"/>
              </a:rPr>
              <a:t>Clayson and Bogdanoff (2012)</a:t>
            </a:r>
          </a:p>
        </p:txBody>
      </p:sp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21851" r="4305" b="5469"/>
          <a:stretch>
            <a:fillRect/>
          </a:stretch>
        </p:blipFill>
        <p:spPr bwMode="auto">
          <a:xfrm>
            <a:off x="469900" y="1417638"/>
            <a:ext cx="8280400" cy="498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0116" name="Line 2"/>
          <p:cNvSpPr>
            <a:spLocks noChangeShapeType="1"/>
          </p:cNvSpPr>
          <p:nvPr/>
        </p:nvSpPr>
        <p:spPr bwMode="auto">
          <a:xfrm>
            <a:off x="736600" y="1104900"/>
            <a:ext cx="7696200" cy="0"/>
          </a:xfrm>
          <a:prstGeom prst="line">
            <a:avLst/>
          </a:prstGeom>
          <a:noFill/>
          <a:ln w="1270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0117" name="Line 3"/>
          <p:cNvSpPr>
            <a:spLocks noChangeShapeType="1"/>
          </p:cNvSpPr>
          <p:nvPr/>
        </p:nvSpPr>
        <p:spPr bwMode="auto">
          <a:xfrm>
            <a:off x="736600" y="1219200"/>
            <a:ext cx="7696200" cy="0"/>
          </a:xfrm>
          <a:prstGeom prst="line">
            <a:avLst/>
          </a:prstGeom>
          <a:noFill/>
          <a:ln w="63500">
            <a:solidFill>
              <a:srgbClr val="1F15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05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5781" y="0"/>
            <a:ext cx="8233172" cy="928688"/>
          </a:xfrm>
          <a:ln/>
        </p:spPr>
        <p:txBody>
          <a:bodyPr rIns="81276"/>
          <a:lstStyle/>
          <a:p>
            <a:pPr marL="40182"/>
            <a:r>
              <a:rPr lang="en-US" sz="3900" dirty="0" smtClean="0">
                <a:latin typeface="Gill Sans" charset="0"/>
                <a:cs typeface="Gill Sans" charset="0"/>
                <a:sym typeface="Gill Sans" charset="0"/>
              </a:rPr>
              <a:t>Current Satellite/Blended Datasets</a:t>
            </a:r>
            <a:endParaRPr lang="en-US" sz="3900" dirty="0">
              <a:latin typeface="Gill Sans" charset="0"/>
              <a:sym typeface="Gill Sans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524" y="1204359"/>
            <a:ext cx="8760023" cy="5653642"/>
          </a:xfrm>
          <a:ln/>
        </p:spPr>
        <p:txBody>
          <a:bodyPr rIns="28573">
            <a:normAutofit fontScale="92500" lnSpcReduction="10000"/>
          </a:bodyPr>
          <a:lstStyle/>
          <a:p>
            <a:pPr>
              <a:spcBef>
                <a:spcPct val="0"/>
              </a:spcBef>
              <a:buFont typeface="Times" charset="0"/>
              <a:buChar char="•"/>
            </a:pPr>
            <a:r>
              <a:rPr lang="en-US" sz="25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Goddard product: </a:t>
            </a:r>
            <a:r>
              <a:rPr lang="en-US" sz="25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GSSTF3</a:t>
            </a:r>
            <a:endParaRPr lang="en-US" sz="25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Daily,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0.25°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, input variables and turbulent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fluxes; </a:t>
            </a:r>
            <a:endParaRPr lang="en-US" sz="1700" dirty="0" smtClean="0">
              <a:solidFill>
                <a:srgbClr val="131313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950323" lvl="2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satellite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plus Ta from reanalysis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1988- 2008; 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global oceans </a:t>
            </a:r>
            <a:endParaRPr lang="en-US" sz="1700" dirty="0" smtClean="0">
              <a:solidFill>
                <a:srgbClr val="131313"/>
              </a:solidFill>
              <a:latin typeface="Gill Sans" charset="0"/>
              <a:cs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No current plans to update again – funding issues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>
              <a:spcBef>
                <a:spcPts val="562"/>
              </a:spcBef>
              <a:buFont typeface="Times" charset="0"/>
              <a:buChar char="•"/>
            </a:pPr>
            <a:r>
              <a:rPr lang="en-US" sz="25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IFREMER </a:t>
            </a:r>
            <a:r>
              <a:rPr lang="en-US" sz="25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version 3 </a:t>
            </a:r>
            <a:endParaRPr lang="en-US" sz="25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Daily, 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0.25°, input variables, turbulent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fluxes; satellites plus Ta from reanalysis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Currently available: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1992 (1999 with </a:t>
            </a:r>
            <a:r>
              <a:rPr lang="en-US" sz="1700" dirty="0" err="1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QuikSCAT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) 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–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November 2009;  global 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oceans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>
              <a:spcBef>
                <a:spcPts val="562"/>
              </a:spcBef>
              <a:buFont typeface="Times" charset="0"/>
              <a:buChar char="•"/>
            </a:pPr>
            <a:r>
              <a:rPr lang="en-US" sz="25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Japanese Ocean Flux datasets: J-OFURO2v2 </a:t>
            </a:r>
            <a:endParaRPr lang="en-US" sz="25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562"/>
              </a:spcBef>
              <a:buClr>
                <a:srgbClr val="FFCC00"/>
              </a:buClr>
              <a:buSzPct val="120000"/>
              <a:buFont typeface="Times" charset="0"/>
              <a:buChar char="–"/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Input variables, fluxes,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radiation, satellites plus Ta from reanalysis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795830" lvl="2">
              <a:spcBef>
                <a:spcPts val="492"/>
              </a:spcBef>
              <a:buClr>
                <a:srgbClr val="131313"/>
              </a:buClr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Daily, 1°, 1988 – 2005; global oceans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795830" lvl="2">
              <a:spcBef>
                <a:spcPts val="492"/>
              </a:spcBef>
              <a:buClr>
                <a:srgbClr val="131313"/>
              </a:buClr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Satellites, JMA model analyses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>
              <a:spcBef>
                <a:spcPts val="562"/>
              </a:spcBef>
              <a:buFont typeface="Times" charset="0"/>
              <a:buChar char="•"/>
            </a:pPr>
            <a:r>
              <a:rPr lang="en-US" sz="25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HOAPS3.2</a:t>
            </a:r>
            <a:endParaRPr lang="en-US" sz="25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6-hourly, </a:t>
            </a: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0.5°,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global oceans; input variables, precipitation; satellites</a:t>
            </a:r>
            <a:endParaRPr lang="en-US" sz="1700" dirty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July 1987 - December </a:t>
            </a: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2008</a:t>
            </a:r>
          </a:p>
          <a:p>
            <a:pPr>
              <a:spcBef>
                <a:spcPts val="562"/>
              </a:spcBef>
              <a:buFont typeface="Times" charset="0"/>
              <a:buChar char="•"/>
            </a:pPr>
            <a:r>
              <a:rPr lang="en-US" sz="2500" dirty="0" err="1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OAFlux</a:t>
            </a:r>
            <a:endParaRPr lang="en-US" sz="2500" dirty="0" smtClean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Daily, 1°, global oceans; blended using reanalysis, in situ, satellites</a:t>
            </a:r>
            <a:endParaRPr lang="en-US" sz="1700" dirty="0" smtClean="0">
              <a:solidFill>
                <a:srgbClr val="131313"/>
              </a:solidFill>
              <a:latin typeface="Gill Sans" charset="0"/>
              <a:sym typeface="Gill Sans" charset="0"/>
            </a:endParaRPr>
          </a:p>
          <a:p>
            <a:pPr marL="550273" lvl="1">
              <a:spcBef>
                <a:spcPts val="492"/>
              </a:spcBef>
            </a:pPr>
            <a:r>
              <a:rPr lang="en-US" sz="1700" dirty="0" smtClean="0">
                <a:solidFill>
                  <a:srgbClr val="131313"/>
                </a:solidFill>
                <a:latin typeface="Gill Sans" charset="0"/>
                <a:cs typeface="Gill Sans" charset="0"/>
                <a:sym typeface="Gill Sans" charset="0"/>
              </a:rPr>
              <a:t>July 1985 – current (monthly available back to 1958)</a:t>
            </a:r>
          </a:p>
        </p:txBody>
      </p:sp>
      <p:sp>
        <p:nvSpPr>
          <p:cNvPr id="55300" name="Line 4"/>
          <p:cNvSpPr>
            <a:spLocks noChangeShapeType="1"/>
          </p:cNvSpPr>
          <p:nvPr/>
        </p:nvSpPr>
        <p:spPr bwMode="auto">
          <a:xfrm>
            <a:off x="748978" y="89723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741164" y="101331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" name="Picture 1" descr="Screen Shot 2014-05-06 at 12.23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411" y="1125954"/>
            <a:ext cx="3631904" cy="133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128" y="1936663"/>
            <a:ext cx="943868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8670" y="-116086"/>
            <a:ext cx="8708142" cy="1428750"/>
          </a:xfrm>
          <a:ln/>
        </p:spPr>
        <p:txBody>
          <a:bodyPr rIns="116994">
            <a:normAutofit/>
          </a:bodyPr>
          <a:lstStyle/>
          <a:p>
            <a:r>
              <a:rPr lang="en-US" sz="3200" dirty="0">
                <a:latin typeface="Arial Bold" charset="0"/>
                <a:cs typeface="Arial Bold" charset="0"/>
                <a:sym typeface="Arial Bold" charset="0"/>
              </a:rPr>
              <a:t>In-situ measured </a:t>
            </a:r>
            <a:r>
              <a:rPr lang="en-US" sz="3200" dirty="0" smtClean="0">
                <a:latin typeface="Arial Bold" charset="0"/>
                <a:cs typeface="Arial Bold" charset="0"/>
                <a:sym typeface="Arial Bold" charset="0"/>
              </a:rPr>
              <a:t>fluxes used in </a:t>
            </a:r>
            <a:r>
              <a:rPr lang="en-US" sz="3200" dirty="0" smtClean="0">
                <a:latin typeface="Arial Bold" charset="0"/>
                <a:cs typeface="Arial Bold" charset="0"/>
                <a:sym typeface="Arial Bold" charset="0"/>
              </a:rPr>
              <a:t>comparisons:</a:t>
            </a:r>
            <a:br>
              <a:rPr lang="en-US" sz="3200" dirty="0" smtClean="0">
                <a:latin typeface="Arial Bold" charset="0"/>
                <a:cs typeface="Arial Bold" charset="0"/>
                <a:sym typeface="Arial Bold" charset="0"/>
              </a:rPr>
            </a:br>
            <a:r>
              <a:rPr lang="en-US" sz="3200" dirty="0" smtClean="0">
                <a:latin typeface="Arial Bold" charset="0"/>
                <a:cs typeface="Arial Bold" charset="0"/>
                <a:sym typeface="Arial Bold" charset="0"/>
              </a:rPr>
              <a:t>true eddy-correlation fluxes in blue</a:t>
            </a:r>
            <a:endParaRPr lang="en-US" sz="3200" dirty="0">
              <a:latin typeface="Arial Bold" charset="0"/>
              <a:sym typeface="Arial Bold" charset="0"/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748978" y="1446609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741164" y="1562695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Line 1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4" name="Line 2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5534"/>
          </a:xfrm>
          <a:ln/>
        </p:spPr>
        <p:txBody>
          <a:bodyPr>
            <a:normAutofit fontScale="90000"/>
          </a:bodyPr>
          <a:lstStyle/>
          <a:p>
            <a:r>
              <a:rPr lang="en-US" dirty="0"/>
              <a:t>Some comparisons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031" y="1607344"/>
            <a:ext cx="5089922" cy="3698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/>
          </p:cNvSpPr>
          <p:nvPr/>
        </p:nvSpPr>
        <p:spPr bwMode="auto">
          <a:xfrm>
            <a:off x="909712" y="5295305"/>
            <a:ext cx="3053953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2500">
                <a:ea typeface="ＭＳ Ｐゴシック" charset="0"/>
                <a:cs typeface="Gill Sans" charset="0"/>
              </a:rPr>
              <a:t>Bias: 2.1 W m</a:t>
            </a:r>
            <a:r>
              <a:rPr lang="en-US" sz="2500" baseline="32000">
                <a:ea typeface="ＭＳ Ｐゴシック" charset="0"/>
                <a:cs typeface="Gill Sans" charset="0"/>
              </a:rPr>
              <a:t>-2</a:t>
            </a:r>
          </a:p>
          <a:p>
            <a:pPr marL="27905"/>
            <a:r>
              <a:rPr lang="en-US" sz="2500">
                <a:ea typeface="ＭＳ Ｐゴシック" charset="0"/>
                <a:cs typeface="Gill Sans" charset="0"/>
              </a:rPr>
              <a:t>Std Error: 38 W m</a:t>
            </a:r>
            <a:r>
              <a:rPr lang="en-US" sz="2500" baseline="32000">
                <a:ea typeface="ＭＳ Ｐゴシック" charset="0"/>
                <a:cs typeface="Gill Sans" charset="0"/>
              </a:rPr>
              <a:t>-2</a:t>
            </a:r>
          </a:p>
        </p:txBody>
      </p:sp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99" y="1500188"/>
            <a:ext cx="5308699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9" name="Rectangle 7"/>
          <p:cNvSpPr>
            <a:spLocks/>
          </p:cNvSpPr>
          <p:nvPr/>
        </p:nvSpPr>
        <p:spPr bwMode="auto">
          <a:xfrm>
            <a:off x="5786438" y="5313164"/>
            <a:ext cx="3053953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2500">
                <a:ea typeface="ＭＳ Ｐゴシック" charset="0"/>
                <a:cs typeface="Gill Sans" charset="0"/>
              </a:rPr>
              <a:t>Bias: -3.1 W m</a:t>
            </a:r>
            <a:r>
              <a:rPr lang="en-US" sz="2500" baseline="32000">
                <a:ea typeface="ＭＳ Ｐゴシック" charset="0"/>
                <a:cs typeface="Gill Sans" charset="0"/>
              </a:rPr>
              <a:t>-2</a:t>
            </a:r>
          </a:p>
          <a:p>
            <a:pPr marL="27905"/>
            <a:r>
              <a:rPr lang="en-US" sz="2500">
                <a:ea typeface="ＭＳ Ｐゴシック" charset="0"/>
                <a:cs typeface="Gill Sans" charset="0"/>
              </a:rPr>
              <a:t>Std Error: 13.2 W m</a:t>
            </a:r>
            <a:r>
              <a:rPr lang="en-US" sz="2500" baseline="32000">
                <a:ea typeface="ＭＳ Ｐゴシック" charset="0"/>
                <a:cs typeface="Gill Sans" charset="0"/>
              </a:rPr>
              <a:t>-2</a:t>
            </a:r>
          </a:p>
        </p:txBody>
      </p:sp>
      <p:sp>
        <p:nvSpPr>
          <p:cNvPr id="54280" name="Rectangle 8"/>
          <p:cNvSpPr>
            <a:spLocks/>
          </p:cNvSpPr>
          <p:nvPr/>
        </p:nvSpPr>
        <p:spPr bwMode="auto">
          <a:xfrm>
            <a:off x="196453" y="6090047"/>
            <a:ext cx="9027914" cy="80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28573" bIns="0"/>
          <a:lstStyle/>
          <a:p>
            <a:pPr marL="27905"/>
            <a:r>
              <a:rPr lang="en-US" sz="2500" i="1">
                <a:ea typeface="ＭＳ Ｐゴシック" charset="0"/>
                <a:cs typeface="Gill Sans" charset="0"/>
              </a:rPr>
              <a:t>Here we do comparison with eddy covariance fluxes from research vessels -- they are our </a:t>
            </a:r>
            <a:r>
              <a:rPr lang="ja-JP" altLang="en-US" sz="2500" i="1">
                <a:latin typeface="Arial"/>
                <a:ea typeface="ＭＳ Ｐゴシック" charset="0"/>
                <a:cs typeface="Gill Sans" charset="0"/>
              </a:rPr>
              <a:t>“</a:t>
            </a:r>
            <a:r>
              <a:rPr lang="en-US" sz="2500" i="1">
                <a:ea typeface="ＭＳ Ｐゴシック" charset="0"/>
                <a:cs typeface="Gill Sans" charset="0"/>
              </a:rPr>
              <a:t>ground truth</a:t>
            </a:r>
            <a:r>
              <a:rPr lang="ja-JP" altLang="en-US" sz="2500" i="1">
                <a:latin typeface="Arial"/>
                <a:ea typeface="ＭＳ Ｐゴシック" charset="0"/>
                <a:cs typeface="Gill Sans" charset="0"/>
              </a:rPr>
              <a:t>”</a:t>
            </a:r>
            <a:endParaRPr lang="en-US" sz="2500" i="1">
              <a:ea typeface="ＭＳ Ｐゴシック" charset="0"/>
              <a:cs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1"/>
          <p:cNvSpPr txBox="1">
            <a:spLocks noChangeArrowheads="1"/>
          </p:cNvSpPr>
          <p:nvPr/>
        </p:nvSpPr>
        <p:spPr bwMode="auto">
          <a:xfrm>
            <a:off x="4446984" y="6509742"/>
            <a:ext cx="241102" cy="25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C4DAF6BC-4A88-BC42-86B9-6E4BCEAB0249}" type="slidenum">
              <a:rPr lang="en-US" sz="1300">
                <a:cs typeface="Gill Sans" charset="0"/>
              </a:rPr>
              <a:pPr algn="ctr"/>
              <a:t>8</a:t>
            </a:fld>
            <a:endParaRPr lang="en-US" sz="1300">
              <a:cs typeface="Gill Sans" charset="0"/>
            </a:endParaRPr>
          </a:p>
        </p:txBody>
      </p:sp>
      <p:pic>
        <p:nvPicPr>
          <p:cNvPr id="6246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3"/>
          <a:stretch>
            <a:fillRect/>
          </a:stretch>
        </p:blipFill>
        <p:spPr bwMode="auto">
          <a:xfrm>
            <a:off x="151805" y="1490142"/>
            <a:ext cx="4502795" cy="466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en-US" sz="3100" dirty="0"/>
              <a:t>Some sample comparisons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42" y="1357313"/>
            <a:ext cx="10028039" cy="500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748978" y="1149058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741164" y="1265144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t="12721" r="4820" b="17274"/>
          <a:stretch>
            <a:fillRect/>
          </a:stretch>
        </p:blipFill>
        <p:spPr bwMode="auto">
          <a:xfrm>
            <a:off x="6000750" y="5054203"/>
            <a:ext cx="3277195" cy="186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2833" r="6427" b="17163"/>
          <a:stretch>
            <a:fillRect/>
          </a:stretch>
        </p:blipFill>
        <p:spPr bwMode="auto">
          <a:xfrm>
            <a:off x="3182318" y="4991695"/>
            <a:ext cx="315218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t="12833" r="6512" b="17163"/>
          <a:stretch>
            <a:fillRect/>
          </a:stretch>
        </p:blipFill>
        <p:spPr bwMode="auto">
          <a:xfrm>
            <a:off x="3159994" y="1230064"/>
            <a:ext cx="3196828" cy="194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t="12886" r="4820" b="19330"/>
          <a:stretch>
            <a:fillRect/>
          </a:stretch>
        </p:blipFill>
        <p:spPr bwMode="auto">
          <a:xfrm>
            <a:off x="3164458" y="3159994"/>
            <a:ext cx="3196828" cy="1794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2854" r="4643" b="17145"/>
          <a:stretch>
            <a:fillRect/>
          </a:stretch>
        </p:blipFill>
        <p:spPr bwMode="auto">
          <a:xfrm>
            <a:off x="-17859" y="4991695"/>
            <a:ext cx="350936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t="17012" r="17593" b="23697"/>
          <a:stretch>
            <a:fillRect/>
          </a:stretch>
        </p:blipFill>
        <p:spPr bwMode="auto">
          <a:xfrm>
            <a:off x="-62508" y="1214437"/>
            <a:ext cx="3509367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" t="12772" r="4643" b="17224"/>
          <a:stretch>
            <a:fillRect/>
          </a:stretch>
        </p:blipFill>
        <p:spPr bwMode="auto">
          <a:xfrm>
            <a:off x="-26789" y="3062883"/>
            <a:ext cx="3509367" cy="200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0" t="17140" r="6416" b="23569"/>
          <a:stretch>
            <a:fillRect/>
          </a:stretch>
        </p:blipFill>
        <p:spPr bwMode="auto">
          <a:xfrm>
            <a:off x="7536656" y="2119685"/>
            <a:ext cx="712143" cy="239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9"/>
          <p:cNvSpPr>
            <a:spLocks/>
          </p:cNvSpPr>
          <p:nvPr/>
        </p:nvSpPr>
        <p:spPr bwMode="auto">
          <a:xfrm>
            <a:off x="7440662" y="1722314"/>
            <a:ext cx="910828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0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 m</a:t>
            </a:r>
            <a:r>
              <a:rPr lang="en-US" sz="2000" baseline="31000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-2</a:t>
            </a:r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5414" y="-232172"/>
            <a:ext cx="8233172" cy="1384102"/>
          </a:xfrm>
          <a:ln/>
        </p:spPr>
        <p:txBody>
          <a:bodyPr/>
          <a:lstStyle/>
          <a:p>
            <a:r>
              <a:rPr lang="en-US" sz="5500"/>
              <a:t>Latent Heat Flux: 1999-2005</a:t>
            </a:r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>
            <a:off x="748978" y="1116211"/>
            <a:ext cx="7662788" cy="1117"/>
          </a:xfrm>
          <a:prstGeom prst="line">
            <a:avLst/>
          </a:prstGeom>
          <a:noFill/>
          <a:ln w="1270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Line 6"/>
          <p:cNvSpPr>
            <a:spLocks noChangeShapeType="1"/>
          </p:cNvSpPr>
          <p:nvPr/>
        </p:nvSpPr>
        <p:spPr bwMode="auto">
          <a:xfrm>
            <a:off x="741164" y="1232297"/>
            <a:ext cx="7697391" cy="1117"/>
          </a:xfrm>
          <a:prstGeom prst="line">
            <a:avLst/>
          </a:prstGeom>
          <a:noFill/>
          <a:ln w="63500" cap="flat">
            <a:solidFill>
              <a:srgbClr val="1F15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1464</Words>
  <Application>Microsoft Macintosh PowerPoint</Application>
  <PresentationFormat>On-screen Show (4:3)</PresentationFormat>
  <Paragraphs>218</Paragraphs>
  <Slides>38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 Theme</vt:lpstr>
      <vt:lpstr>Microsoft Word Document</vt:lpstr>
      <vt:lpstr>Air-sea fluxes: Introduction</vt:lpstr>
      <vt:lpstr>SEAFLUX overview</vt:lpstr>
      <vt:lpstr>SeaFlux Climatological Data Set  Version 1.0</vt:lpstr>
      <vt:lpstr>Average effect of diurnal SST on fluxes</vt:lpstr>
      <vt:lpstr>Current Satellite/Blended Datasets</vt:lpstr>
      <vt:lpstr>In-situ measured fluxes used in comparisons: true eddy-correlation fluxes in blue</vt:lpstr>
      <vt:lpstr>Some comparisons</vt:lpstr>
      <vt:lpstr>Some sample comparisons</vt:lpstr>
      <vt:lpstr>Latent Heat Flux: 1999-2005</vt:lpstr>
      <vt:lpstr>Sensible Heat Flux: 1999 - 2005</vt:lpstr>
      <vt:lpstr>PowerPoint Presentation</vt:lpstr>
      <vt:lpstr>Evaluating uncertainty using IVAD data</vt:lpstr>
      <vt:lpstr>Calculation of Uncertainties</vt:lpstr>
      <vt:lpstr>Instantaneous fields</vt:lpstr>
      <vt:lpstr>SeaFlux Uncertainty Estimates</vt:lpstr>
      <vt:lpstr>SeaFlux Uncertainty Estimates</vt:lpstr>
      <vt:lpstr>Reconciling the global budget</vt:lpstr>
      <vt:lpstr>Regional Water Budgets</vt:lpstr>
      <vt:lpstr>Need to define what accuracy is for</vt:lpstr>
      <vt:lpstr>PowerPoint Presentation</vt:lpstr>
      <vt:lpstr>PowerPoint Presentation</vt:lpstr>
      <vt:lpstr>PowerPoint Presentation</vt:lpstr>
      <vt:lpstr>Motivation and background</vt:lpstr>
      <vt:lpstr>Decomposition of surface fluxes by weather state</vt:lpstr>
      <vt:lpstr>MJO Composites by strength</vt:lpstr>
      <vt:lpstr>PowerPoint Presentation</vt:lpstr>
      <vt:lpstr>PowerPoint Presentation</vt:lpstr>
      <vt:lpstr>Some sample comparisons with MERRA</vt:lpstr>
      <vt:lpstr>Some sample comparisons with MERRA</vt:lpstr>
      <vt:lpstr>“Transfer coefficient”</vt:lpstr>
      <vt:lpstr>Trends in evaporation</vt:lpstr>
      <vt:lpstr>PowerPoint Presentation</vt:lpstr>
      <vt:lpstr>“Transfer coefficient”</vt:lpstr>
      <vt:lpstr>Estimating the fluxes</vt:lpstr>
      <vt:lpstr>Hurricanes from models, data</vt:lpstr>
      <vt:lpstr>Hurricane Fluxes</vt:lpstr>
      <vt:lpstr>Example distributions</vt:lpstr>
      <vt:lpstr>95th Percentile</vt:lpstr>
    </vt:vector>
  </TitlesOfParts>
  <Company>Woods Hole Oceanographic Institution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SEAFLUX overview</dc:title>
  <dc:creator>Carol Clayson</dc:creator>
  <cp:lastModifiedBy>Carol Clayson</cp:lastModifiedBy>
  <cp:revision>35</cp:revision>
  <dcterms:created xsi:type="dcterms:W3CDTF">2014-05-05T21:04:56Z</dcterms:created>
  <dcterms:modified xsi:type="dcterms:W3CDTF">2014-05-06T00:26:40Z</dcterms:modified>
</cp:coreProperties>
</file>