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87.xml" ContentType="application/vnd.openxmlformats-officedocument.presentationml.slideLayout+xml"/>
  <Override PartName="/ppt/slides/slide9.xml" ContentType="application/vnd.openxmlformats-officedocument.presentationml.slide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63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88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Default Extension="emf" ContentType="image/x-emf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notesSlides/notesSlide8.xml" ContentType="application/vnd.openxmlformats-officedocument.presentationml.notesSlide+xml"/>
  <Override PartName="/ppt/slideLayouts/slideLayout6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Default Extension="xml" ContentType="application/xml"/>
  <Override PartName="/ppt/slides/slide5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Default Extension="wdp" ContentType="image/vnd.ms-photo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notesSlides/notesSlide9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84.xml" ContentType="application/vnd.openxmlformats-officedocument.presentationml.slideLayout+xml"/>
  <Default Extension="png" ContentType="image/png"/>
  <Override PartName="/ppt/slideLayouts/slideLayout9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slideLayouts/slideLayout8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tiff" ContentType="image/tiff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8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2" r:id="rId1"/>
    <p:sldMasterId id="2147483714" r:id="rId2"/>
    <p:sldMasterId id="2147483676" r:id="rId3"/>
    <p:sldMasterId id="2147483648" r:id="rId4"/>
    <p:sldMasterId id="2147483768" r:id="rId5"/>
    <p:sldMasterId id="2147483780" r:id="rId6"/>
    <p:sldMasterId id="2147483792" r:id="rId7"/>
    <p:sldMasterId id="2147483804" r:id="rId8"/>
    <p:sldMasterId id="2147483816" r:id="rId9"/>
  </p:sldMasterIdLst>
  <p:notesMasterIdLst>
    <p:notesMasterId r:id="rId39"/>
  </p:notesMasterIdLst>
  <p:handoutMasterIdLst>
    <p:handoutMasterId r:id="rId40"/>
  </p:handoutMasterIdLst>
  <p:sldIdLst>
    <p:sldId id="814" r:id="rId10"/>
    <p:sldId id="896" r:id="rId11"/>
    <p:sldId id="895" r:id="rId12"/>
    <p:sldId id="892" r:id="rId13"/>
    <p:sldId id="912" r:id="rId14"/>
    <p:sldId id="913" r:id="rId15"/>
    <p:sldId id="761" r:id="rId16"/>
    <p:sldId id="911" r:id="rId17"/>
    <p:sldId id="898" r:id="rId18"/>
    <p:sldId id="899" r:id="rId19"/>
    <p:sldId id="905" r:id="rId20"/>
    <p:sldId id="914" r:id="rId21"/>
    <p:sldId id="900" r:id="rId22"/>
    <p:sldId id="901" r:id="rId23"/>
    <p:sldId id="902" r:id="rId24"/>
    <p:sldId id="903" r:id="rId25"/>
    <p:sldId id="904" r:id="rId26"/>
    <p:sldId id="893" r:id="rId27"/>
    <p:sldId id="888" r:id="rId28"/>
    <p:sldId id="886" r:id="rId29"/>
    <p:sldId id="894" r:id="rId30"/>
    <p:sldId id="882" r:id="rId31"/>
    <p:sldId id="907" r:id="rId32"/>
    <p:sldId id="897" r:id="rId33"/>
    <p:sldId id="908" r:id="rId34"/>
    <p:sldId id="909" r:id="rId35"/>
    <p:sldId id="906" r:id="rId36"/>
    <p:sldId id="863" r:id="rId37"/>
    <p:sldId id="910" r:id="rId3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4000" kern="1200">
        <a:solidFill>
          <a:schemeClr val="tx2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4000" kern="1200">
        <a:solidFill>
          <a:schemeClr val="tx2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4000" kern="1200">
        <a:solidFill>
          <a:schemeClr val="tx2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4000" kern="1200">
        <a:solidFill>
          <a:schemeClr val="tx2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FFE2D1"/>
    <a:srgbClr val="FFBCA5"/>
    <a:srgbClr val="E2E401"/>
    <a:srgbClr val="75B653"/>
    <a:srgbClr val="000099"/>
    <a:srgbClr val="CC0000"/>
    <a:srgbClr val="161DA2"/>
    <a:srgbClr val="0000CC"/>
    <a:srgbClr val="0000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665" autoAdjust="0"/>
    <p:restoredTop sz="86707" autoAdjust="0"/>
  </p:normalViewPr>
  <p:slideViewPr>
    <p:cSldViewPr>
      <p:cViewPr varScale="1">
        <p:scale>
          <a:sx n="137" d="100"/>
          <a:sy n="137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000" y="-104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786DB-28AC-5341-8357-AA5517466EC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0B6A6-2790-CF4A-9FCE-41918BC8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852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CB5544-7102-41A9-969C-26B46E7C6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9733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269B0-6B1E-4608-9663-D67F0C5B4418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7388"/>
            <a:ext cx="4672013" cy="3503612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05400" cy="41910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Thanks SSC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1525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A133-02A3-2A4E-8E29-C699FA85346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62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1525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A133-02A3-2A4E-8E29-C699FA85346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626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1525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A133-02A3-2A4E-8E29-C699FA85346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62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8300"/>
          </a:xfrm>
          <a:noFill/>
          <a:ln/>
        </p:spPr>
        <p:txBody>
          <a:bodyPr lIns="92947" tIns="46474" rIns="92947" bIns="46474"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See p. 2 of Draft IP</a:t>
            </a:r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7" tIns="46474" rIns="92947" bIns="46474" anchor="b"/>
          <a:lstStyle/>
          <a:p>
            <a:pPr algn="r" defTabSz="928688" eaLnBrk="0" hangingPunct="0"/>
            <a:fld id="{0F44F17D-7E1E-45A0-AB7F-09B51753BC55}" type="slidenum">
              <a:rPr lang="en-US" sz="1200">
                <a:solidFill>
                  <a:schemeClr val="tx1"/>
                </a:solidFill>
              </a:rPr>
              <a:pPr algn="r" defTabSz="928688" eaLnBrk="0" hangingPunct="0"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1525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A133-02A3-2A4E-8E29-C699FA8534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62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smtClean="0">
                <a:latin typeface="Arial" pitchFamily="34" charset="0"/>
                <a:ea typeface="ＭＳ Ｐゴシック" pitchFamily="34" charset="-128"/>
              </a:rPr>
              <a:t>COPES THEMES</a:t>
            </a:r>
          </a:p>
          <a:p>
            <a:pPr lvl="1"/>
            <a:r>
              <a:rPr lang="en-US" smtClean="0">
                <a:latin typeface="Arial" pitchFamily="34" charset="0"/>
                <a:ea typeface="ＭＳ Ｐゴシック" pitchFamily="34" charset="-128"/>
              </a:rPr>
              <a:t>MODELING (</a:t>
            </a:r>
            <a:r>
              <a:rPr lang="en-GB" smtClean="0">
                <a:latin typeface="Arial" pitchFamily="34" charset="0"/>
                <a:ea typeface="ＭＳ Ｐゴシック" pitchFamily="34" charset="-128"/>
              </a:rPr>
              <a:t>Exploring concepts related to seamless prediction paradigm, improving (ocean) models, climate change experiments in support of AR5, and regionally focused experiments) 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OBSERVATIONS (Sustained ocean observations and monitoring, process studies, and improved historical data)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SYNTHESIS (ocean data assimilation, reanalysis)</a:t>
            </a:r>
          </a:p>
          <a:p>
            <a:pPr lvl="1"/>
            <a:endParaRPr lang="en-GB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WCRP Cross Cuts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CLIVAR leads in Seasonal and Decadal Prediction and, with GEWEX, Monsoons and Extremes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   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    INFRASTRUCTURE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    Computation, Human Resource, Commitments to maintaining the ocean observing system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smtClean="0">
                <a:latin typeface="Arial" pitchFamily="34" charset="0"/>
                <a:ea typeface="ＭＳ Ｐゴシック" pitchFamily="34" charset="-128"/>
              </a:rPr>
              <a:t>COPES THEMES</a:t>
            </a:r>
          </a:p>
          <a:p>
            <a:pPr lvl="1"/>
            <a:r>
              <a:rPr lang="en-US" smtClean="0">
                <a:latin typeface="Arial" pitchFamily="34" charset="0"/>
                <a:ea typeface="ＭＳ Ｐゴシック" pitchFamily="34" charset="-128"/>
              </a:rPr>
              <a:t>MODELING (</a:t>
            </a:r>
            <a:r>
              <a:rPr lang="en-GB" smtClean="0">
                <a:latin typeface="Arial" pitchFamily="34" charset="0"/>
                <a:ea typeface="ＭＳ Ｐゴシック" pitchFamily="34" charset="-128"/>
              </a:rPr>
              <a:t>Exploring concepts related to seamless prediction paradigm, improving (ocean) models, climate change experiments in support of AR5, and regionally focused experiments) 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OBSERVATIONS (Sustained ocean observations and monitoring, process studies, and improved historical data)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SYNTHESIS (ocean data assimilation, reanalysis)</a:t>
            </a:r>
          </a:p>
          <a:p>
            <a:pPr lvl="1"/>
            <a:endParaRPr lang="en-GB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WCRP Cross Cuts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CLIVAR leads in Seasonal and Decadal Prediction and, with GEWEX, Monsoons and Extremes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   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    INFRASTRUCTURE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    Computation, Human Resource, Commitments to maintaining the ocean observing system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smtClean="0">
                <a:latin typeface="Arial" pitchFamily="34" charset="0"/>
                <a:ea typeface="ＭＳ Ｐゴシック" pitchFamily="34" charset="-128"/>
              </a:rPr>
              <a:t>COPES THEMES</a:t>
            </a:r>
          </a:p>
          <a:p>
            <a:pPr lvl="1"/>
            <a:r>
              <a:rPr lang="en-US" smtClean="0">
                <a:latin typeface="Arial" pitchFamily="34" charset="0"/>
                <a:ea typeface="ＭＳ Ｐゴシック" pitchFamily="34" charset="-128"/>
              </a:rPr>
              <a:t>MODELING (</a:t>
            </a:r>
            <a:r>
              <a:rPr lang="en-GB" smtClean="0">
                <a:latin typeface="Arial" pitchFamily="34" charset="0"/>
                <a:ea typeface="ＭＳ Ｐゴシック" pitchFamily="34" charset="-128"/>
              </a:rPr>
              <a:t>Exploring concepts related to seamless prediction paradigm, improving (ocean) models, climate change experiments in support of AR5, and regionally focused experiments) 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OBSERVATIONS (Sustained ocean observations and monitoring, process studies, and improved historical data)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SYNTHESIS (ocean data assimilation, reanalysis)</a:t>
            </a:r>
          </a:p>
          <a:p>
            <a:pPr lvl="1"/>
            <a:endParaRPr lang="en-GB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WCRP Cross Cuts</a:t>
            </a:r>
          </a:p>
          <a:p>
            <a:pPr lvl="1"/>
            <a:r>
              <a:rPr lang="en-GB" smtClean="0">
                <a:latin typeface="Arial" pitchFamily="34" charset="0"/>
                <a:ea typeface="ＭＳ Ｐゴシック" pitchFamily="34" charset="-128"/>
              </a:rPr>
              <a:t>CLIVAR leads in Seasonal and Decadal Prediction and, with GEWEX, Monsoons and Extremes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   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    INFRASTRUCTURE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    Computation, Human Resource, Commitments to maintaining the ocean observing system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50B7F-7F88-4F7A-8425-F1EADB9AAF01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3060F-D115-4018-AE74-BCAD20CFD3B0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21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6979" y="686608"/>
            <a:ext cx="4685771" cy="3503952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05400" cy="41910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Thanks SSC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1525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A133-02A3-2A4E-8E29-C699FA85346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62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864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066B-1F5B-4178-B965-2C0F230CBAB7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33E1-71A6-478E-BE6E-FC1DD848F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E1E6-4822-47B1-94BA-F9009FC19129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502EF-D42C-460A-A41F-FF07C121A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002B-160E-4CB0-8E11-5DDF8606C067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AA2F-77DF-4E40-A6AE-387DE6D78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81A6-8680-41D7-BA62-BA3876ADEA50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54307-5B09-40D3-B8FD-7954658EE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A6052-0D17-400D-8288-A317982DB005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E926-7010-42B8-9FCD-6EAA85157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FF24-4F6A-412F-B34A-1300A64715E0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92F40-03D9-4ACE-B234-0F4B1F3DA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23F5-4395-48C6-8242-26B4829E5CAF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68547-33B0-4A82-A509-B1887EFA6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2DBF-A400-48B5-BCA4-08667E50E15D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E3B3-7AD0-47E0-B8F7-3FD028F11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163F-B9A0-4AB4-A89E-F0C5D7FF9B47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645E-CDBD-470B-BDCF-D189643B8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4CF4-FACA-4849-9163-DD139501C6AB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A8C1-4990-4326-8B05-19C721054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4435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8816-1E7E-48C3-955E-0ED9F536A26B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BF4C-25C0-49C6-90B8-CFD0E4AA0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90ACD-A851-4062-A2C1-94D79C3DF45F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D892-3FA8-45CF-9707-646CD0A2D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1EF7-D8D0-425B-B0FA-8DD6C13814F9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41C4-FCE5-4753-8EB8-FDA4A76C4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8812E-A43D-4CAC-BFB2-76EE44C23A2C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53ED-929C-4CA6-9AA5-678C98122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0F75-7C8B-49EF-87BD-F1A95B948BD4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4BA4-D846-46C5-8FBA-0E1F634AB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DF8C0-1FFC-426F-AC91-6938E132538D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773B-266D-4577-8D8C-9423DC976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116F7-92AA-40FF-B6E9-DFAE5E54490D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6054-92F8-4EEB-98B8-8401B7E8F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F1C1-C063-48C9-A00E-1F28D37DC9D4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2BDDC-FE99-4D82-A2B9-6039ACDEE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1BCB0AE-F725-BF46-8EEF-19E6496C7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3017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8561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0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5801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271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2118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766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0199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775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482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4692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758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8830D4E-01A5-AD4E-9577-E990BE9BD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3697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5831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9105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6613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73689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7771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2545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854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6857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9043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821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7CD7-6D41-491F-AD69-A863531C1567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CC43-5D4B-442C-86B0-6C52A82A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045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05735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F79-BD32-3841-916B-A4430C72E3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BEB6-9FDB-534B-B7E9-AFB722B5B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8737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F79-BD32-3841-916B-A4430C72E3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BEB6-9FDB-534B-B7E9-AFB722B5B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523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F79-BD32-3841-916B-A4430C72E3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BEB6-9FDB-534B-B7E9-AFB722B5B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78657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F79-BD32-3841-916B-A4430C72E3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BEB6-9FDB-534B-B7E9-AFB722B5B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4865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F79-BD32-3841-916B-A4430C72E3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BEB6-9FDB-534B-B7E9-AFB722B5B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56581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F79-BD32-3841-916B-A4430C72E3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BEB6-9FDB-534B-B7E9-AFB722B5B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8643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F79-BD32-3841-916B-A4430C72E3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BEB6-9FDB-534B-B7E9-AFB722B5B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87324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F79-BD32-3841-916B-A4430C72E3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BEB6-9FDB-534B-B7E9-AFB722B5B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728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FFA8-5FFA-4EB8-88A6-087980A33F9F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51FF8-2A6C-4DE5-9C01-B4064ABF8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F79-BD32-3841-916B-A4430C72E3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BEB6-9FDB-534B-B7E9-AFB722B5B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5143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F79-BD32-3841-916B-A4430C72E3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BEB6-9FDB-534B-B7E9-AFB722B5B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03213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F79-BD32-3841-916B-A4430C72E3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BEB6-9FDB-534B-B7E9-AFB722B5B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69056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80522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75904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84507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9372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77910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46613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85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E37F-5DC2-40F2-B3FF-F5F222FF9F5E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C79C-6CA3-4EC8-A2B1-B8358238E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02366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01454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6978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13213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31045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17521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47714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6984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28854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294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FAA27-ED24-4719-BDA8-F09C1908A8F9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7B73-2788-41BC-B8CD-44B8300F0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57953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2044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83373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99581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622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auto">
          <a:xfrm>
            <a:off x="185738" y="65024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300" baseline="0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8 April 2013</a:t>
            </a:r>
            <a:endParaRPr lang="en-US" sz="1300" dirty="0">
              <a:solidFill>
                <a:srgbClr val="59595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auto">
          <a:xfrm>
            <a:off x="6477000" y="6383867"/>
            <a:ext cx="2667000" cy="34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400" dirty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1400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Martin Visbeck</a:t>
            </a:r>
            <a:r>
              <a:rPr lang="en-US" sz="1400" baseline="0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Co-Chair</a:t>
            </a:r>
            <a:r>
              <a:rPr lang="en-US" sz="1400" baseline="0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 CLIVAR SSG</a:t>
            </a:r>
            <a:r>
              <a:rPr lang="en-US" sz="1200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   </a:t>
            </a:r>
            <a:endParaRPr lang="en-US" sz="1200" dirty="0">
              <a:solidFill>
                <a:srgbClr val="59595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2438400" y="6399213"/>
            <a:ext cx="4114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400" baseline="0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EGU – Vienna</a:t>
            </a:r>
            <a:br>
              <a:rPr lang="en-US" sz="1400" baseline="0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400" baseline="0" dirty="0" smtClean="0">
                <a:solidFill>
                  <a:srgbClr val="595959"/>
                </a:solidFill>
                <a:latin typeface="Calibri" charset="0"/>
                <a:ea typeface="ＭＳ Ｐゴシック" charset="0"/>
                <a:cs typeface="ＭＳ Ｐゴシック" charset="0"/>
              </a:rPr>
              <a:t>CLIVAR town hall</a:t>
            </a:r>
            <a:endParaRPr lang="en-US" sz="1400" dirty="0">
              <a:solidFill>
                <a:srgbClr val="59595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" name="Straight Connector 15"/>
          <p:cNvCxnSpPr>
            <a:cxnSpLocks noChangeShapeType="1"/>
          </p:cNvCxnSpPr>
          <p:nvPr userDrawn="1"/>
        </p:nvCxnSpPr>
        <p:spPr bwMode="auto">
          <a:xfrm>
            <a:off x="0" y="6399213"/>
            <a:ext cx="9144000" cy="1587"/>
          </a:xfrm>
          <a:prstGeom prst="line">
            <a:avLst/>
          </a:prstGeom>
          <a:noFill/>
          <a:ln w="25400">
            <a:solidFill>
              <a:srgbClr val="2675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124200" y="6441138"/>
            <a:ext cx="558801" cy="41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34000" y="6499980"/>
            <a:ext cx="736600" cy="3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061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388BC7-FE7F-4877-9E71-968183482DF9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1E0BA0E-5B2D-401F-8E91-986E3E19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gradFill flip="none" rotWithShape="1">
          <a:gsLst>
            <a:gs pos="0">
              <a:srgbClr val="5E9EFF">
                <a:alpha val="5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AA42DB-2B77-4875-A33C-420795BDE168}" type="datetimeFigureOut">
              <a:rPr lang="en-US"/>
              <a:pPr>
                <a:defRPr/>
              </a:pPr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79BD35-30DA-4CF9-B0E7-E0C8DD6C6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gradFill flip="none" rotWithShape="1">
          <a:gsLst>
            <a:gs pos="0">
              <a:srgbClr val="5E9EFF">
                <a:alpha val="5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3366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4099" name="Picture 10" descr="Transw-4layers copy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8458200" y="6456363"/>
            <a:ext cx="5794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0"/>
            <a:ext cx="381000" cy="6462713"/>
          </a:xfrm>
          <a:prstGeom prst="rect">
            <a:avLst/>
          </a:prstGeom>
          <a:gradFill rotWithShape="1">
            <a:gsLst>
              <a:gs pos="0">
                <a:srgbClr val="F8FC64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429000" y="65532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>
                <a:solidFill>
                  <a:schemeClr val="accent2"/>
                </a:solidFill>
                <a:latin typeface="Arial" charset="0"/>
                <a:cs typeface="+mn-cs"/>
              </a:rPr>
              <a:t>Jim Hurrell</a:t>
            </a: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228600" y="6553200"/>
            <a:ext cx="601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     </a:t>
            </a:r>
            <a:r>
              <a:rPr lang="en-US" sz="1400" b="1">
                <a:solidFill>
                  <a:schemeClr val="accent2"/>
                </a:solidFill>
                <a:latin typeface="Arial" charset="0"/>
                <a:cs typeface="+mn-cs"/>
              </a:rPr>
              <a:t>CCSM OMWG</a:t>
            </a: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                                                          10-11 December 2009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017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308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AF18F79-BD32-3841-916B-A4430C72E3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81FBEB6-9FDB-534B-B7E9-AFB722B5BD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843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371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3F94E49-EED6-5744-A47A-8E6C66EB23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8129C87-BEBD-F44A-A551-0392B69D3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971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2.emf"/><Relationship Id="rId15" Type="http://schemas.openxmlformats.org/officeDocument/2006/relationships/image" Target="../media/image12.png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microsoft.com/office/2007/relationships/hdphoto" Target="../media/hdphoto2.wdp"/><Relationship Id="rId8" Type="http://schemas.openxmlformats.org/officeDocument/2006/relationships/image" Target="../media/image8.jpeg"/><Relationship Id="rId9" Type="http://schemas.microsoft.com/office/2007/relationships/hdphoto" Target="../media/hdphoto3.wdp"/><Relationship Id="rId1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3.jpe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3.jpe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3.jpe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6200" y="194766"/>
            <a:ext cx="8916523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2D2D8A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Evolution of CLIVAR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endParaRPr lang="en-US" sz="400" b="1" dirty="0" smtClean="0">
              <a:solidFill>
                <a:srgbClr val="2D2D8A"/>
              </a:solidFill>
              <a:latin typeface="Tahoma" pitchFamily="34" charset="0"/>
              <a:ea typeface="ＭＳ Ｐゴシック" pitchFamily="50" charset="-128"/>
              <a:cs typeface="+mn-cs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endParaRPr lang="en-US" sz="400" b="1" dirty="0">
              <a:solidFill>
                <a:srgbClr val="2D2D8A"/>
              </a:solidFill>
              <a:latin typeface="Tahoma" pitchFamily="34" charset="0"/>
              <a:ea typeface="ＭＳ Ｐゴシック" pitchFamily="50" charset="-128"/>
              <a:cs typeface="+mn-cs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The World Climate Research </a:t>
            </a:r>
            <a:r>
              <a:rPr lang="en-US" sz="1600" b="1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Programme’s</a:t>
            </a:r>
            <a:r>
              <a:rPr lang="en-US" sz="16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 project on ocean-atmosphere interactions</a:t>
            </a:r>
          </a:p>
        </p:txBody>
      </p:sp>
      <p:pic>
        <p:nvPicPr>
          <p:cNvPr id="2" name="Picture 1" descr="P10002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28600" y="1219200"/>
            <a:ext cx="8534400" cy="49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0823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2D2D8A"/>
                </a:solidFill>
                <a:latin typeface="Tahoma"/>
                <a:cs typeface="Tahoma"/>
              </a:rPr>
              <a:t> new CLIVAR Research Opportunities</a:t>
            </a:r>
            <a:endParaRPr lang="en-US" sz="3200" b="1" dirty="0">
              <a:solidFill>
                <a:srgbClr val="2D2D8A"/>
              </a:solidFill>
              <a:latin typeface="Tahoma"/>
              <a:cs typeface="Taho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23091" y="990600"/>
            <a:ext cx="91440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 err="1" smtClean="0">
                <a:solidFill>
                  <a:srgbClr val="2D2D8A"/>
                </a:solidFill>
                <a:latin typeface="Tahoma"/>
                <a:cs typeface="Tahoma"/>
              </a:rPr>
              <a:t>Intraseasonal</a:t>
            </a: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, seasonal and </a:t>
            </a:r>
            <a:r>
              <a:rPr lang="en-US" sz="2800" dirty="0" err="1" smtClean="0">
                <a:solidFill>
                  <a:srgbClr val="2D2D8A"/>
                </a:solidFill>
                <a:latin typeface="Tahoma"/>
                <a:cs typeface="Tahoma"/>
              </a:rPr>
              <a:t>interannual</a:t>
            </a: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 variability and predictability of monsoon systems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Decadal variability and predictability of ocean and climate variability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Trends, nonlinearities and extreme events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Marine biophysical interactions and dynamics of upwelling systems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Dynamics of regional sea level variability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… </a:t>
            </a:r>
            <a:endParaRPr lang="en-US" sz="2800" dirty="0">
              <a:solidFill>
                <a:srgbClr val="2D2D8A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17085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2D2D8A"/>
                </a:solidFill>
                <a:latin typeface="Tahoma"/>
                <a:cs typeface="Tahoma"/>
              </a:rPr>
              <a:t> new CLIVAR Capabilities</a:t>
            </a:r>
            <a:endParaRPr lang="en-US" sz="3200" b="1" dirty="0">
              <a:solidFill>
                <a:srgbClr val="2D2D8A"/>
              </a:solidFill>
              <a:latin typeface="Tahoma"/>
              <a:cs typeface="Taho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23091" y="990600"/>
            <a:ext cx="91440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2D2D8A"/>
                </a:solidFill>
                <a:latin typeface="Tahoma"/>
                <a:cs typeface="Tahoma"/>
              </a:rPr>
              <a:t>Improving </a:t>
            </a: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the atmosphere and ocean component of Earth System Models.</a:t>
            </a:r>
            <a:endParaRPr lang="en-US" sz="2800" dirty="0">
              <a:solidFill>
                <a:srgbClr val="2D2D8A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2D2D8A"/>
                </a:solidFill>
                <a:latin typeface="Tahoma"/>
                <a:cs typeface="Tahoma"/>
              </a:rPr>
              <a:t>Implementing </a:t>
            </a: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innovative process and sustained ocean observations.</a:t>
            </a:r>
            <a:endParaRPr lang="en-US" sz="2800" dirty="0">
              <a:solidFill>
                <a:srgbClr val="2D2D8A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Facilitate free and open access </a:t>
            </a:r>
            <a:r>
              <a:rPr lang="en-US" sz="2800" dirty="0">
                <a:solidFill>
                  <a:srgbClr val="2D2D8A"/>
                </a:solidFill>
                <a:latin typeface="Tahoma"/>
                <a:cs typeface="Tahoma"/>
              </a:rPr>
              <a:t>to </a:t>
            </a: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climate and ocean data</a:t>
            </a:r>
            <a:r>
              <a:rPr lang="en-US" sz="2800" dirty="0">
                <a:solidFill>
                  <a:srgbClr val="2D2D8A"/>
                </a:solidFill>
                <a:latin typeface="Tahoma"/>
                <a:cs typeface="Tahoma"/>
              </a:rPr>
              <a:t>, synthesis and </a:t>
            </a: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information. 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Support Regional and global networks of climate and ocean scientist.</a:t>
            </a:r>
            <a:endParaRPr lang="en-US" sz="2800" dirty="0">
              <a:solidFill>
                <a:srgbClr val="2D2D8A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Facilitate knowledge </a:t>
            </a:r>
            <a:r>
              <a:rPr lang="en-US" sz="2800" dirty="0">
                <a:solidFill>
                  <a:srgbClr val="2D2D8A"/>
                </a:solidFill>
                <a:latin typeface="Tahoma"/>
                <a:cs typeface="Tahoma"/>
              </a:rPr>
              <a:t>transfer and </a:t>
            </a: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user feedback.</a:t>
            </a:r>
            <a:endParaRPr lang="en-US" sz="2800" dirty="0">
              <a:solidFill>
                <a:srgbClr val="2D2D8A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Support education</a:t>
            </a:r>
            <a:r>
              <a:rPr lang="en-US" sz="2800" dirty="0">
                <a:solidFill>
                  <a:srgbClr val="2D2D8A"/>
                </a:solidFill>
                <a:latin typeface="Tahoma"/>
                <a:cs typeface="Tahoma"/>
              </a:rPr>
              <a:t>, capacity building and </a:t>
            </a: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outreach.</a:t>
            </a:r>
            <a:endParaRPr lang="en-US" sz="2800" dirty="0">
              <a:solidFill>
                <a:srgbClr val="2D2D8A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23657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2D2D8A"/>
                </a:solidFill>
                <a:latin typeface="Tahoma"/>
                <a:cs typeface="Tahoma"/>
              </a:rPr>
              <a:t> new CLIVAR Research Opportunities</a:t>
            </a:r>
            <a:endParaRPr lang="en-US" sz="3200" b="1" dirty="0">
              <a:solidFill>
                <a:srgbClr val="2D2D8A"/>
              </a:solidFill>
              <a:latin typeface="Tahoma"/>
              <a:cs typeface="Taho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23091" y="990600"/>
            <a:ext cx="91440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 err="1" smtClean="0">
                <a:solidFill>
                  <a:srgbClr val="2D2D8A"/>
                </a:solidFill>
                <a:latin typeface="Tahoma"/>
                <a:cs typeface="Tahoma"/>
              </a:rPr>
              <a:t>Intraseasonal</a:t>
            </a: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, seasonal and </a:t>
            </a:r>
            <a:r>
              <a:rPr lang="en-US" sz="2800" dirty="0" err="1" smtClean="0">
                <a:solidFill>
                  <a:srgbClr val="2D2D8A"/>
                </a:solidFill>
                <a:latin typeface="Tahoma"/>
                <a:cs typeface="Tahoma"/>
              </a:rPr>
              <a:t>interannual</a:t>
            </a: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 variability and predictability of monsoon systems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Decadal variability and predictability of ocean and climate variability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Trends, nonlinearities and extreme events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Marine biophysical interactions and dynamics of upwelling systems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Dynamics of regional sea level variability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2D2D8A"/>
                </a:solidFill>
                <a:latin typeface="Tahoma"/>
                <a:cs typeface="Tahoma"/>
              </a:rPr>
              <a:t>… </a:t>
            </a:r>
            <a:endParaRPr lang="en-US" sz="2800" dirty="0">
              <a:solidFill>
                <a:srgbClr val="2D2D8A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891668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5" y="35645"/>
            <a:ext cx="902315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Intraseasonal, seasonal and interannual variability and predictability of monsoons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3826903" cy="4531610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n-GB" b="1" dirty="0" smtClean="0"/>
              <a:t>Key areas for progress in the next 5-10 years:</a:t>
            </a:r>
          </a:p>
          <a:p>
            <a:pPr lvl="0"/>
            <a:r>
              <a:rPr lang="en-GB" b="1" dirty="0" smtClean="0"/>
              <a:t>Improved </a:t>
            </a:r>
            <a:r>
              <a:rPr lang="en-GB" b="1" dirty="0"/>
              <a:t>model </a:t>
            </a:r>
            <a:r>
              <a:rPr lang="en-GB" b="1" dirty="0" smtClean="0"/>
              <a:t>constraint </a:t>
            </a:r>
            <a:r>
              <a:rPr lang="en-GB" dirty="0" smtClean="0"/>
              <a:t>on monsoon </a:t>
            </a:r>
            <a:r>
              <a:rPr lang="en-GB" dirty="0"/>
              <a:t>variability and change</a:t>
            </a:r>
            <a:r>
              <a:rPr lang="en-GB" dirty="0" smtClean="0"/>
              <a:t>.</a:t>
            </a:r>
            <a:endParaRPr lang="en-GB" dirty="0"/>
          </a:p>
          <a:p>
            <a:pPr lvl="0"/>
            <a:r>
              <a:rPr lang="en-GB" b="1" dirty="0"/>
              <a:t>Better model representation</a:t>
            </a:r>
            <a:r>
              <a:rPr lang="en-GB" dirty="0"/>
              <a:t> of the key processes involved in monsoon variability</a:t>
            </a:r>
            <a:r>
              <a:rPr lang="en-GB" dirty="0" smtClean="0"/>
              <a:t>.</a:t>
            </a:r>
            <a:endParaRPr lang="en-GB" dirty="0"/>
          </a:p>
          <a:p>
            <a:pPr lvl="0"/>
            <a:r>
              <a:rPr lang="en-GB" b="1" dirty="0"/>
              <a:t>Improved prediction</a:t>
            </a:r>
            <a:r>
              <a:rPr lang="en-GB" dirty="0"/>
              <a:t> of monsoon variability and change using land surface modelling and incorporation of land surface initialisation</a:t>
            </a:r>
            <a:r>
              <a:rPr lang="en-GB" dirty="0" smtClean="0"/>
              <a:t>.</a:t>
            </a:r>
            <a:endParaRPr lang="en-GB" dirty="0"/>
          </a:p>
          <a:p>
            <a:pPr lvl="0"/>
            <a:r>
              <a:rPr lang="en-GB" b="1" dirty="0"/>
              <a:t>Enhanced understanding</a:t>
            </a:r>
            <a:r>
              <a:rPr lang="en-GB" dirty="0"/>
              <a:t> of natural climate variability and anthropogenic change on monsoon systems.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9717" y="4206607"/>
            <a:ext cx="5095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Figure shows large multi-model mean precipitation </a:t>
            </a:r>
            <a:r>
              <a:rPr lang="en-US" sz="12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biases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are present for the Asian summer monsoon in CMIP5 (from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Sperber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et al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., 2012, </a:t>
            </a:r>
            <a:r>
              <a:rPr lang="en-US" sz="12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Clim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</a:t>
            </a:r>
            <a:r>
              <a:rPr lang="en-US" sz="12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Dyn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).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7630" y="4710627"/>
            <a:ext cx="3347478" cy="20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86201" y="4724580"/>
            <a:ext cx="20885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Figure demonstrates (for South Asian monsoon):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Discrepancies between observed datasets.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Apparent recent downward trend in monsoon rainfall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Large decadal variability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Uncertainty in future projections in SRES-A1B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(from Turner &amp; Annamalai, 2012, 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Nature Climate Change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73820"/>
            <a:ext cx="4692846" cy="288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" y="5867400"/>
            <a:ext cx="3810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CLIVAR tiger teams currently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develop ideas and plans …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Your input is desired!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46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Decadal variability and predictability of ocean and climate </a:t>
            </a:r>
            <a:r>
              <a:rPr lang="en-US" b="1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180346" cy="468662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GB" b="1" dirty="0"/>
              <a:t>Improving understanding</a:t>
            </a:r>
            <a:r>
              <a:rPr lang="en-GB" dirty="0"/>
              <a:t> of decadal variability and predictability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Application of past data</a:t>
            </a:r>
            <a:r>
              <a:rPr lang="en-GB" dirty="0"/>
              <a:t> sets including instrumental and proxy data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Improving models</a:t>
            </a:r>
            <a:r>
              <a:rPr lang="en-GB" dirty="0"/>
              <a:t> to better represent key processes associated with decadal variability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Analysis and development </a:t>
            </a:r>
            <a:r>
              <a:rPr lang="en-GB" dirty="0"/>
              <a:t>of current prediction potential of CMIP5 </a:t>
            </a:r>
            <a:r>
              <a:rPr lang="en-GB" dirty="0" err="1"/>
              <a:t>hindcasts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Developing critical </a:t>
            </a:r>
            <a:r>
              <a:rPr lang="en-GB" b="1" dirty="0" smtClean="0"/>
              <a:t>evaluations</a:t>
            </a:r>
            <a:r>
              <a:rPr lang="en-GB" dirty="0" smtClean="0"/>
              <a:t> of </a:t>
            </a:r>
            <a:r>
              <a:rPr lang="en-GB" dirty="0"/>
              <a:t>proposed </a:t>
            </a:r>
            <a:r>
              <a:rPr lang="en-GB" dirty="0" smtClean="0"/>
              <a:t>climate/geo engineering </a:t>
            </a:r>
            <a:r>
              <a:rPr lang="en-GB" dirty="0"/>
              <a:t>methods.</a:t>
            </a:r>
          </a:p>
          <a:p>
            <a:endParaRPr lang="en-US" dirty="0"/>
          </a:p>
        </p:txBody>
      </p:sp>
      <p:pic>
        <p:nvPicPr>
          <p:cNvPr id="6" name="Picture 5" descr="nclimate1530-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82987" y="2209800"/>
            <a:ext cx="3959139" cy="31221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85970" y="5370400"/>
            <a:ext cx="3958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Twenty-first-century projections of SST (top) and North Atlantic Tropical Storm frequency (bottom) using CMIP5 (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Villarini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and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Vecchi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2012)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67400"/>
            <a:ext cx="3810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CLIVAR tiger teams currently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develop ideas and plans …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Your input is desired!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57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Trends, nonlinearities and </a:t>
            </a:r>
            <a:br>
              <a:rPr lang="en-US" b="1" dirty="0" smtClean="0"/>
            </a:br>
            <a:r>
              <a:rPr lang="en-US" b="1" dirty="0" smtClean="0"/>
              <a:t>extreme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30202" cy="452596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GB" b="1" dirty="0" smtClean="0"/>
              <a:t>Ocean</a:t>
            </a:r>
            <a:r>
              <a:rPr lang="en-GB" b="1" dirty="0"/>
              <a:t>-atmosphere variations</a:t>
            </a:r>
            <a:r>
              <a:rPr lang="en-GB" dirty="0"/>
              <a:t> influencing the magnitude and frequency extreme events, both now and in the future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Increasing observational data sets</a:t>
            </a:r>
            <a:r>
              <a:rPr lang="en-GB" dirty="0"/>
              <a:t>, providing higher temporal and spatial resolution for ocean-atmosphere processes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Developing ocean-atmosphere models,</a:t>
            </a:r>
            <a:r>
              <a:rPr lang="en-GB" dirty="0"/>
              <a:t> which simulate extreme events, focusing on observational approaches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Investigating the physical mechanisms</a:t>
            </a:r>
            <a:r>
              <a:rPr lang="en-GB" dirty="0"/>
              <a:t> leading to changes in high impact extreme events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 descr="N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67590" y="1600200"/>
            <a:ext cx="3849932" cy="3881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7590" y="5476978"/>
            <a:ext cx="4176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Top: The positive and the negative phases of the North Atlantic Oscillation (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Bojariu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and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Gimeno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2003); Bottom,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Hurrell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North Atlantic Oscillation (NAO) Index (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Hurrell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2012).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867400"/>
            <a:ext cx="3810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CLIVAR tiger teams currently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develop ideas and plans …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Your input is desired!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9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Marine biophysical interactions and dynamics of upwelling </a:t>
            </a:r>
            <a:r>
              <a:rPr lang="en-US" b="1" dirty="0" smtClean="0"/>
              <a:t>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3920"/>
            <a:ext cx="4180346" cy="502928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GB" b="1" dirty="0" smtClean="0"/>
              <a:t>Identifying </a:t>
            </a:r>
            <a:r>
              <a:rPr lang="en-GB" b="1" dirty="0"/>
              <a:t>the key physical processes</a:t>
            </a:r>
            <a:r>
              <a:rPr lang="en-GB" dirty="0"/>
              <a:t> that are responsible for upwelling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Improving model representation</a:t>
            </a:r>
            <a:r>
              <a:rPr lang="en-GB" dirty="0"/>
              <a:t> of upwelling processes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Examining interactions</a:t>
            </a:r>
            <a:r>
              <a:rPr lang="en-GB" dirty="0"/>
              <a:t> between the physical, biogeochemical and marine ecological systems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Examining the cause of tropical bias</a:t>
            </a:r>
            <a:r>
              <a:rPr lang="en-GB" dirty="0"/>
              <a:t> in climate models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US" b="1" dirty="0"/>
              <a:t>Understanding future variability</a:t>
            </a:r>
            <a:r>
              <a:rPr lang="en-US" dirty="0"/>
              <a:t> of upwelling systems, including changes in the biology and biogeochemistry associated with upwelling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Upwel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11851" y="2203413"/>
            <a:ext cx="4546530" cy="28961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861580"/>
            <a:ext cx="3810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CLIVAR tiger teams currently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develop ideas and plans …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Your input is desired!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84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Dynamics of regional </a:t>
            </a:r>
            <a:br>
              <a:rPr lang="en-US" b="1" dirty="0" smtClean="0"/>
            </a:br>
            <a:r>
              <a:rPr lang="en-US" b="1" dirty="0" smtClean="0"/>
              <a:t>sea level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684731" cy="4419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sz="2400" b="1" dirty="0" smtClean="0"/>
              <a:t>Examining wind-driven circulation</a:t>
            </a:r>
            <a:r>
              <a:rPr lang="en-GB" sz="2400" dirty="0" smtClean="0"/>
              <a:t> changes to sea level variability.</a:t>
            </a:r>
          </a:p>
          <a:p>
            <a:pPr lvl="0"/>
            <a:endParaRPr lang="en-GB" sz="2400" dirty="0" smtClean="0"/>
          </a:p>
          <a:p>
            <a:r>
              <a:rPr lang="en-GB" sz="2400" b="1" dirty="0" smtClean="0"/>
              <a:t>Regional distribution of ocean heat content changes</a:t>
            </a:r>
            <a:r>
              <a:rPr lang="en-GB" sz="2400" dirty="0" smtClean="0"/>
              <a:t> by ocean circulation and regional warming.</a:t>
            </a:r>
            <a:endParaRPr lang="en-GB" sz="2400" dirty="0"/>
          </a:p>
          <a:p>
            <a:pPr marL="0" lvl="0" indent="0">
              <a:buNone/>
            </a:pPr>
            <a:endParaRPr lang="en-GB" sz="2400" b="1" dirty="0" smtClean="0"/>
          </a:p>
          <a:p>
            <a:pPr lvl="0"/>
            <a:r>
              <a:rPr lang="en-GB" sz="2400" b="1" dirty="0" smtClean="0"/>
              <a:t>Understanding ocean-ice sheet</a:t>
            </a:r>
            <a:r>
              <a:rPr lang="en-GB" sz="2400" dirty="0" smtClean="0"/>
              <a:t> interactions in Southern Ocean and Greenland.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b="1" dirty="0" smtClean="0"/>
              <a:t>Representation of gravitational attraction</a:t>
            </a:r>
            <a:r>
              <a:rPr lang="en-GB" sz="2400" dirty="0" smtClean="0"/>
              <a:t> in climate models (with geodetic community).</a:t>
            </a:r>
            <a:endParaRPr lang="en-US" sz="2400" dirty="0"/>
          </a:p>
        </p:txBody>
      </p:sp>
      <p:pic>
        <p:nvPicPr>
          <p:cNvPr id="5" name="Picture 4" descr="GRL_2012_S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19600" y="3276600"/>
            <a:ext cx="3917215" cy="3059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3291" y="63054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Projections of ocean global thermal expansion under low, medium and high representative concentration pathways, relative to 2006 (Yin 2012).</a:t>
            </a:r>
            <a:endParaRPr lang="en-GB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791200"/>
            <a:ext cx="3810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CLIVAR tiger teams currently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develop ideas and plans …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Your input is desired!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TS-19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1255"/>
          <a:stretch>
            <a:fillRect/>
          </a:stretch>
        </p:blipFill>
        <p:spPr bwMode="auto">
          <a:xfrm>
            <a:off x="5562600" y="1371600"/>
            <a:ext cx="3295659" cy="2534867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20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619125" y="685800"/>
            <a:ext cx="8220075" cy="5486400"/>
            <a:chOff x="542925" y="457200"/>
            <a:chExt cx="8220075" cy="5486400"/>
          </a:xfrm>
        </p:grpSpPr>
        <p:pic>
          <p:nvPicPr>
            <p:cNvPr id="10244" name="Picture 4" descr="Global_overview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" y="609600"/>
              <a:ext cx="8220075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2819400" y="457200"/>
              <a:ext cx="3657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752600" y="341293"/>
            <a:ext cx="57052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Tahoma" pitchFamily="34" charset="0"/>
              </a:rPr>
              <a:t>CLIVAR – A Global </a:t>
            </a:r>
            <a:r>
              <a:rPr lang="en-US" sz="3600" b="1" dirty="0" smtClean="0">
                <a:solidFill>
                  <a:schemeClr val="accent2"/>
                </a:solidFill>
                <a:latin typeface="Tahoma" pitchFamily="34" charset="0"/>
              </a:rPr>
              <a:t>View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ahoma" pitchFamily="34" charset="0"/>
              </a:rPr>
              <a:t>Regional implementation</a:t>
            </a:r>
            <a:endParaRPr lang="en-US" sz="2000" dirty="0">
              <a:solidFill>
                <a:schemeClr val="accent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922157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resentation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5455"/>
          <a:stretch>
            <a:fillRect/>
          </a:stretch>
        </p:blipFill>
        <p:spPr bwMode="auto">
          <a:xfrm>
            <a:off x="533400" y="1524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34200" y="2286000"/>
            <a:ext cx="1905000" cy="9144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2286000"/>
            <a:ext cx="2286000" cy="9144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657600" y="2244156"/>
            <a:ext cx="838200" cy="27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990600" cy="3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848600" y="2286000"/>
            <a:ext cx="990600" cy="3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5169773" y="2133600"/>
            <a:ext cx="2678827" cy="707886"/>
            <a:chOff x="5169773" y="2133600"/>
            <a:chExt cx="2678827" cy="707886"/>
          </a:xfrm>
        </p:grpSpPr>
        <p:sp>
          <p:nvSpPr>
            <p:cNvPr id="26" name="Rectangle 25"/>
            <p:cNvSpPr/>
            <p:nvPr/>
          </p:nvSpPr>
          <p:spPr>
            <a:xfrm>
              <a:off x="5169773" y="2133600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✔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50973" y="2133600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✔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0" y="228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90600" y="3657600"/>
            <a:ext cx="1752600" cy="254245"/>
            <a:chOff x="990600" y="3657600"/>
            <a:chExt cx="1752600" cy="254245"/>
          </a:xfrm>
        </p:grpSpPr>
        <p:pic>
          <p:nvPicPr>
            <p:cNvPr id="14" name="Picture 4" descr="GEWEXLogo_Ne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657600"/>
              <a:ext cx="914400" cy="25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990600" y="3657600"/>
              <a:ext cx="838200" cy="228600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accent6"/>
                  </a:solidFill>
                </a:rPr>
                <a:t>joint with</a:t>
              </a:r>
              <a:endParaRPr lang="en-US" sz="3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91200" y="4953000"/>
            <a:ext cx="1905000" cy="381000"/>
            <a:chOff x="990600" y="3657600"/>
            <a:chExt cx="1752600" cy="254245"/>
          </a:xfrm>
        </p:grpSpPr>
        <p:pic>
          <p:nvPicPr>
            <p:cNvPr id="21" name="Picture 4" descr="GEWEXLogo_Ne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657600"/>
              <a:ext cx="914400" cy="25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990600" y="3657600"/>
              <a:ext cx="838200" cy="228600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accent6"/>
                  </a:solidFill>
                </a:rPr>
                <a:t>joint with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50502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845047" y="152400"/>
            <a:ext cx="738455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International Science Organization</a:t>
            </a:r>
            <a:endParaRPr lang="en-US" sz="3200" dirty="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14" name="Picture 13" descr="OSC 4 sponsor logo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35" r="2789"/>
          <a:stretch>
            <a:fillRect/>
          </a:stretch>
        </p:blipFill>
        <p:spPr bwMode="auto">
          <a:xfrm>
            <a:off x="533400" y="2819400"/>
            <a:ext cx="837027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421609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GEWEXLogo_New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43512"/>
            <a:ext cx="1981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SPARC_Logo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29200"/>
            <a:ext cx="1115004" cy="11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clic_logoNEW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29200"/>
            <a:ext cx="1120549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721914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271" y="1123950"/>
            <a:ext cx="1229929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2209800"/>
            <a:ext cx="8839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" y="4038600"/>
            <a:ext cx="8839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0" y="419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World Climate Research Program’s Projects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0866" y="2667000"/>
            <a:ext cx="1947334" cy="83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3577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Global Environmental Change Programs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4800600"/>
            <a:ext cx="1981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381000" y="2819400"/>
            <a:ext cx="8610600" cy="1143000"/>
            <a:chOff x="381000" y="2743200"/>
            <a:chExt cx="8610600" cy="1143000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" y="2743200"/>
              <a:ext cx="8610600" cy="1143000"/>
              <a:chOff x="304800" y="2819400"/>
              <a:chExt cx="8610600" cy="1143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04800" y="2819400"/>
                <a:ext cx="8610600" cy="1143000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Information @ </a:t>
                </a:r>
                <a:r>
                  <a:rPr lang="en-US" sz="28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townhall</a:t>
                </a:r>
                <a:r>
                  <a:rPr lang="en-US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br>
                  <a:rPr lang="en-US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room B6 Tuesday 19:00 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16"/>
              <a:srcRect t="22059" r="9879" b="25133"/>
              <a:stretch/>
            </p:blipFill>
            <p:spPr>
              <a:xfrm>
                <a:off x="1600200" y="2837274"/>
                <a:ext cx="3433624" cy="1086280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2600" y="3124200"/>
              <a:ext cx="14224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610022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resentation1.g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533400" y="152400"/>
            <a:ext cx="8382000" cy="147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62000" y="3048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Proposed</a:t>
            </a:r>
          </a:p>
          <a:p>
            <a:r>
              <a:rPr lang="en-US" sz="2400" dirty="0" smtClean="0"/>
              <a:t>(2014 - )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990600" y="2057400"/>
            <a:ext cx="2971800" cy="533400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Working Group on </a:t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Ocean Model Development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743200"/>
            <a:ext cx="2971800" cy="533400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CLIVAR Synthesis and Observations Panel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429000"/>
            <a:ext cx="2971800" cy="381000"/>
          </a:xfrm>
          <a:prstGeom prst="rect">
            <a:avLst/>
          </a:prstGeom>
          <a:solidFill>
            <a:srgbClr val="E2E401"/>
          </a:solidFill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Atlantic Implementation Panel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3962400"/>
            <a:ext cx="2971800" cy="381000"/>
          </a:xfrm>
          <a:prstGeom prst="rect">
            <a:avLst/>
          </a:prstGeom>
          <a:solidFill>
            <a:srgbClr val="E2E401"/>
          </a:solidFill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acific Implementation Panel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4495800"/>
            <a:ext cx="2971800" cy="381000"/>
          </a:xfrm>
          <a:prstGeom prst="rect">
            <a:avLst/>
          </a:prstGeom>
          <a:solidFill>
            <a:srgbClr val="E2E401"/>
          </a:solidFill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Indian O. Implementation Panel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5029200"/>
            <a:ext cx="2971800" cy="381000"/>
          </a:xfrm>
          <a:prstGeom prst="rect">
            <a:avLst/>
          </a:prstGeom>
          <a:solidFill>
            <a:srgbClr val="E2E401"/>
          </a:solidFill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Southern O. Implementation Panel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5562600"/>
            <a:ext cx="29718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Knowledge Exchange and </a:t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Capacity Building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2133600"/>
            <a:ext cx="2971800" cy="533400"/>
          </a:xfrm>
          <a:prstGeom prst="rect">
            <a:avLst/>
          </a:prstGeom>
          <a:solidFill>
            <a:srgbClr val="FFBCA5"/>
          </a:solidFill>
          <a:ln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-I variability and predictability </a:t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of monsoon systems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2819400"/>
            <a:ext cx="2971800" cy="533400"/>
          </a:xfrm>
          <a:prstGeom prst="rect">
            <a:avLst/>
          </a:prstGeom>
          <a:solidFill>
            <a:srgbClr val="FFBCA5"/>
          </a:solidFill>
          <a:ln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Decadal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climate variability </a:t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and predictability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3505200"/>
            <a:ext cx="2971800" cy="533400"/>
          </a:xfrm>
          <a:prstGeom prst="rect">
            <a:avLst/>
          </a:prstGeom>
          <a:solidFill>
            <a:srgbClr val="FFBCA5"/>
          </a:solidFill>
          <a:ln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Marine biophysical interactions and dynamics of upwelling systems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29200" y="4191000"/>
            <a:ext cx="2971800" cy="533400"/>
          </a:xfrm>
          <a:prstGeom prst="rect">
            <a:avLst/>
          </a:prstGeom>
          <a:solidFill>
            <a:srgbClr val="FFBCA5"/>
          </a:solidFill>
          <a:ln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Dynamics of regional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sea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level variability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9200" y="5029200"/>
            <a:ext cx="2971800" cy="533400"/>
          </a:xfrm>
          <a:prstGeom prst="rect">
            <a:avLst/>
          </a:prstGeom>
          <a:solidFill>
            <a:srgbClr val="FFE2D1"/>
          </a:solidFill>
          <a:ln>
            <a:solidFill>
              <a:srgbClr val="FF0000"/>
            </a:solidFill>
            <a:prstDash val="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Trends, nonlinearities and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extreme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600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Core capabilities			Research challenges</a:t>
            </a:r>
            <a:endParaRPr lang="en-US" sz="1800" dirty="0"/>
          </a:p>
        </p:txBody>
      </p:sp>
      <p:pic>
        <p:nvPicPr>
          <p:cNvPr id="20" name="Picture 4" descr="GEWEXLogo_Ne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82216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460735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43100"/>
            <a:ext cx="666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038475"/>
            <a:ext cx="66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143375"/>
            <a:ext cx="666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5219700"/>
            <a:ext cx="666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75547" y="1943100"/>
            <a:ext cx="666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Box 17"/>
          <p:cNvSpPr txBox="1">
            <a:spLocks noChangeArrowheads="1"/>
          </p:cNvSpPr>
          <p:nvPr/>
        </p:nvSpPr>
        <p:spPr bwMode="auto">
          <a:xfrm>
            <a:off x="1539884" y="2220913"/>
            <a:ext cx="1660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Nico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Caltabiano</a:t>
            </a:r>
            <a:endParaRPr lang="en-U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Staff Scientist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57" name="TextBox 18"/>
          <p:cNvSpPr txBox="1">
            <a:spLocks noChangeArrowheads="1"/>
          </p:cNvSpPr>
          <p:nvPr/>
        </p:nvSpPr>
        <p:spPr bwMode="auto">
          <a:xfrm>
            <a:off x="1562734" y="3287713"/>
            <a:ext cx="1454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Carlos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Ereño</a:t>
            </a:r>
            <a:endParaRPr lang="en-U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Staff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Scientist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58" name="TextBox 19"/>
          <p:cNvSpPr txBox="1">
            <a:spLocks noChangeArrowheads="1"/>
          </p:cNvSpPr>
          <p:nvPr/>
        </p:nvSpPr>
        <p:spPr bwMode="auto">
          <a:xfrm>
            <a:off x="1561940" y="4354513"/>
            <a:ext cx="1454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Anna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Pirani</a:t>
            </a:r>
            <a:endParaRPr lang="en-U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Staff Scientist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59" name="TextBox 20"/>
          <p:cNvSpPr txBox="1">
            <a:spLocks noChangeArrowheads="1"/>
          </p:cNvSpPr>
          <p:nvPr/>
        </p:nvSpPr>
        <p:spPr bwMode="auto">
          <a:xfrm>
            <a:off x="1561941" y="5345113"/>
            <a:ext cx="1454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Xiaohui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Tang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Staff Scientist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61" name="TextBox 22"/>
          <p:cNvSpPr txBox="1">
            <a:spLocks noChangeArrowheads="1"/>
          </p:cNvSpPr>
          <p:nvPr/>
        </p:nvSpPr>
        <p:spPr bwMode="auto">
          <a:xfrm>
            <a:off x="4649784" y="2072905"/>
            <a:ext cx="2411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Valery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Detemmerman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WCRP JPS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16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24700" y="4082430"/>
            <a:ext cx="18669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1626941" y="886608"/>
            <a:ext cx="14289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Roger Barry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Director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54812" y="678081"/>
            <a:ext cx="697738" cy="1041400"/>
          </a:xfrm>
          <a:prstGeom prst="rect">
            <a:avLst/>
          </a:prstGeom>
        </p:spPr>
      </p:pic>
      <p:pic>
        <p:nvPicPr>
          <p:cNvPr id="18" name="Picture 17" descr="web.tif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053" t="8824" r="33089"/>
          <a:stretch/>
        </p:blipFill>
        <p:spPr>
          <a:xfrm>
            <a:off x="7127595" y="896507"/>
            <a:ext cx="1815170" cy="2391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5077" y="5961069"/>
            <a:ext cx="729414" cy="7294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6622" y="5921491"/>
            <a:ext cx="782475" cy="7652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0660" y="2930579"/>
            <a:ext cx="4204866" cy="2587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5855" y="5438834"/>
            <a:ext cx="2144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www.clivar.org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258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International CLIVAR Project Office (ICPO)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 descr="Jennifer_Riley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75547" y="786965"/>
            <a:ext cx="666750" cy="932516"/>
          </a:xfrm>
          <a:prstGeom prst="rect">
            <a:avLst/>
          </a:prstGeom>
        </p:spPr>
      </p:pic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5123230" y="984186"/>
            <a:ext cx="1454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Jennifer Riley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Staff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Scientist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905221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VAR-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116835"/>
            <a:ext cx="9144000" cy="1741165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4800" y="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Tahoma" pitchFamily="34" charset="0"/>
              </a:rPr>
              <a:t>What’s in a name?</a:t>
            </a:r>
            <a:endParaRPr lang="en-US" sz="36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-1676400" y="1120775"/>
            <a:ext cx="7848600" cy="1927225"/>
          </a:xfrm>
        </p:spPr>
        <p:txBody>
          <a:bodyPr/>
          <a:lstStyle/>
          <a:p>
            <a:r>
              <a:rPr lang="en-US" sz="3200" dirty="0" smtClean="0"/>
              <a:t>What should the letters</a:t>
            </a:r>
            <a:br>
              <a:rPr lang="en-US" sz="3200" dirty="0" smtClean="0"/>
            </a:br>
            <a:r>
              <a:rPr lang="en-US" sz="3200" dirty="0" smtClean="0"/>
              <a:t>CLIVAR</a:t>
            </a:r>
            <a:br>
              <a:rPr lang="en-US" sz="3200" dirty="0" smtClean="0"/>
            </a:br>
            <a:r>
              <a:rPr lang="en-US" sz="3200" dirty="0" smtClean="0"/>
              <a:t>stand for?</a:t>
            </a:r>
            <a:endParaRPr lang="en-US" dirty="0"/>
          </a:p>
        </p:txBody>
      </p:sp>
      <p:pic>
        <p:nvPicPr>
          <p:cNvPr id="14" name="Picture 13" descr="P10002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495800" y="838200"/>
            <a:ext cx="3839359" cy="22364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3276600"/>
            <a:ext cx="8153400" cy="19272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65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pPr algn="l"/>
            <a:r>
              <a:rPr lang="en-US" sz="3600" dirty="0" smtClean="0">
                <a:solidFill>
                  <a:srgbClr val="262673"/>
                </a:solidFill>
              </a:rPr>
              <a:t>Climate variability</a:t>
            </a:r>
            <a:r>
              <a:rPr lang="en-US" sz="3600" dirty="0">
                <a:solidFill>
                  <a:srgbClr val="262673"/>
                </a:solidFill>
              </a:rPr>
              <a:t> </a:t>
            </a:r>
            <a:r>
              <a:rPr lang="en-US" sz="3600" dirty="0" smtClean="0">
                <a:solidFill>
                  <a:srgbClr val="262673"/>
                </a:solidFill>
              </a:rPr>
              <a:t>and change in the atmosphere - ocean system</a:t>
            </a:r>
          </a:p>
          <a:p>
            <a:pPr algn="l"/>
            <a:r>
              <a:rPr lang="en-US" sz="2800" i="1" dirty="0" smtClean="0">
                <a:solidFill>
                  <a:srgbClr val="262673"/>
                </a:solidFill>
              </a:rPr>
              <a:t>(current proposal – can you do better?)</a:t>
            </a:r>
            <a:endParaRPr lang="en-US" sz="2800" i="1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333712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Evolution of CLIVAR – Main Directions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05315" cy="5943600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CLIVAR </a:t>
            </a:r>
            <a:r>
              <a:rPr lang="en-US" sz="2000" b="1" dirty="0">
                <a:latin typeface="Calibri"/>
                <a:cs typeface="Calibri"/>
              </a:rPr>
              <a:t>remains the ocean-atmosphere program of the World Climate Research Program</a:t>
            </a:r>
          </a:p>
          <a:p>
            <a:pPr marL="0" indent="0">
              <a:buNone/>
            </a:pPr>
            <a:endParaRPr lang="en-US" sz="2000" b="1" dirty="0">
              <a:latin typeface="Calibri"/>
              <a:cs typeface="Calibri"/>
            </a:endParaRPr>
          </a:p>
          <a:p>
            <a:r>
              <a:rPr lang="en-US" sz="2000" b="1" dirty="0">
                <a:latin typeface="Calibri"/>
                <a:cs typeface="Calibri"/>
              </a:rPr>
              <a:t>CLIVAR is in the process of formulating a new set of research opportunities that will </a:t>
            </a:r>
            <a:r>
              <a:rPr lang="en-US" sz="2000" b="1" dirty="0" smtClean="0">
                <a:latin typeface="Calibri"/>
                <a:cs typeface="Calibri"/>
              </a:rPr>
              <a:t>contribute to </a:t>
            </a:r>
            <a:r>
              <a:rPr lang="en-US" sz="2000" b="1" dirty="0">
                <a:latin typeface="Calibri"/>
                <a:cs typeface="Calibri"/>
              </a:rPr>
              <a:t>the Grand Challenges of WCRP and the wider context of the oceans role in climate variability and change.</a:t>
            </a:r>
          </a:p>
          <a:p>
            <a:endParaRPr lang="en-US" sz="2000" b="1" dirty="0">
              <a:latin typeface="Calibri"/>
              <a:cs typeface="Calibri"/>
            </a:endParaRPr>
          </a:p>
          <a:p>
            <a:r>
              <a:rPr lang="en-US" sz="2000" b="1" dirty="0">
                <a:latin typeface="Calibri"/>
                <a:cs typeface="Calibri"/>
              </a:rPr>
              <a:t>CLIVAR will retain its global and balanced approach based on observations, models and theory and their joint exploitation </a:t>
            </a:r>
            <a:r>
              <a:rPr lang="en-US" sz="2000" b="1" dirty="0" smtClean="0">
                <a:latin typeface="Calibri"/>
                <a:cs typeface="Calibri"/>
              </a:rPr>
              <a:t>for climate </a:t>
            </a:r>
            <a:r>
              <a:rPr lang="en-US" sz="2000" b="1" dirty="0">
                <a:latin typeface="Calibri"/>
                <a:cs typeface="Calibri"/>
              </a:rPr>
              <a:t>assessment and climate prediction.</a:t>
            </a:r>
          </a:p>
          <a:p>
            <a:endParaRPr lang="en-US" sz="2000" b="1" dirty="0">
              <a:latin typeface="Calibri"/>
              <a:cs typeface="Calibri"/>
            </a:endParaRPr>
          </a:p>
          <a:p>
            <a:r>
              <a:rPr lang="en-US" sz="2000" b="1" dirty="0">
                <a:latin typeface="Calibri"/>
                <a:cs typeface="Calibri"/>
              </a:rPr>
              <a:t>CLIVAR supports the development of sustained climate and ocean observations as </a:t>
            </a:r>
            <a:r>
              <a:rPr lang="en-US" sz="2000" b="1" dirty="0" smtClean="0">
                <a:latin typeface="Calibri"/>
                <a:cs typeface="Calibri"/>
              </a:rPr>
              <a:t>well as </a:t>
            </a:r>
            <a:r>
              <a:rPr lang="en-US" sz="2000" b="1" dirty="0">
                <a:latin typeface="Calibri"/>
                <a:cs typeface="Calibri"/>
              </a:rPr>
              <a:t>targeted improvements to the </a:t>
            </a:r>
            <a:r>
              <a:rPr lang="en-US" sz="2000" b="1" dirty="0" smtClean="0">
                <a:latin typeface="Calibri"/>
                <a:cs typeface="Calibri"/>
              </a:rPr>
              <a:t>climate and ocean </a:t>
            </a:r>
            <a:r>
              <a:rPr lang="en-US" sz="2000" b="1" dirty="0">
                <a:latin typeface="Calibri"/>
                <a:cs typeface="Calibri"/>
              </a:rPr>
              <a:t>components of earth system models.</a:t>
            </a:r>
          </a:p>
          <a:p>
            <a:endParaRPr lang="en-US" sz="2000" b="1" dirty="0">
              <a:latin typeface="Calibri"/>
              <a:cs typeface="Calibri"/>
            </a:endParaRPr>
          </a:p>
          <a:p>
            <a:r>
              <a:rPr lang="en-US" sz="2000" b="1" dirty="0">
                <a:latin typeface="Calibri"/>
                <a:cs typeface="Calibri"/>
              </a:rPr>
              <a:t>CLIVAR will intensify its partnerships with the </a:t>
            </a:r>
            <a:endParaRPr lang="en-US" sz="2000" b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libri"/>
                <a:cs typeface="Calibri"/>
              </a:rPr>
              <a:t>        marine </a:t>
            </a:r>
            <a:r>
              <a:rPr lang="en-US" sz="2000" b="1" dirty="0">
                <a:latin typeface="Calibri"/>
                <a:cs typeface="Calibri"/>
              </a:rPr>
              <a:t>biogeochemistry and eco-system community </a:t>
            </a:r>
            <a:endParaRPr lang="en-US" sz="2000" b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libri"/>
                <a:cs typeface="Calibri"/>
              </a:rPr>
              <a:t>        as </a:t>
            </a:r>
            <a:r>
              <a:rPr lang="en-US" sz="2000" b="1" dirty="0">
                <a:latin typeface="Calibri"/>
                <a:cs typeface="Calibri"/>
              </a:rPr>
              <a:t>well as </a:t>
            </a:r>
            <a:r>
              <a:rPr lang="en-US" sz="2000" b="1" dirty="0" smtClean="0">
                <a:latin typeface="Calibri"/>
                <a:cs typeface="Calibri"/>
              </a:rPr>
              <a:t>with a </a:t>
            </a:r>
            <a:r>
              <a:rPr lang="en-US" sz="2000" b="1" dirty="0">
                <a:latin typeface="Calibri"/>
                <a:cs typeface="Calibri"/>
              </a:rPr>
              <a:t>selected spectrum of its information </a:t>
            </a:r>
            <a:endParaRPr lang="en-US" sz="2000" b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libri"/>
                <a:cs typeface="Calibri"/>
              </a:rPr>
              <a:t>        user </a:t>
            </a:r>
            <a:r>
              <a:rPr lang="en-US" sz="2000" b="1" dirty="0">
                <a:latin typeface="Calibri"/>
                <a:cs typeface="Calibri"/>
              </a:rPr>
              <a:t>community</a:t>
            </a:r>
            <a:r>
              <a:rPr lang="en-US" sz="2000" b="1" dirty="0" smtClean="0">
                <a:latin typeface="Calibri"/>
                <a:cs typeface="Calibri"/>
              </a:rPr>
              <a:t>.</a:t>
            </a:r>
          </a:p>
          <a:p>
            <a:endParaRPr lang="en-US" sz="2000" b="1" dirty="0">
              <a:latin typeface="Calibri"/>
              <a:cs typeface="Calibri"/>
            </a:endParaRPr>
          </a:p>
          <a:p>
            <a:r>
              <a:rPr lang="en-US" sz="2000" b="1" dirty="0" smtClean="0">
                <a:latin typeface="Calibri"/>
                <a:cs typeface="Calibri"/>
              </a:rPr>
              <a:t>CLIVAR support </a:t>
            </a:r>
            <a:r>
              <a:rPr lang="en-US" sz="2000" b="1" dirty="0">
                <a:latin typeface="Calibri"/>
                <a:cs typeface="Calibri"/>
              </a:rPr>
              <a:t>e</a:t>
            </a:r>
            <a:r>
              <a:rPr lang="en-US" sz="2000" b="1" dirty="0" smtClean="0">
                <a:latin typeface="Calibri"/>
                <a:cs typeface="Calibri"/>
              </a:rPr>
              <a:t>ducation</a:t>
            </a:r>
            <a:r>
              <a:rPr lang="en-US" sz="2000" b="1" dirty="0">
                <a:latin typeface="Calibri"/>
                <a:cs typeface="Calibri"/>
              </a:rPr>
              <a:t>, capacity building and </a:t>
            </a:r>
            <a:r>
              <a:rPr lang="en-US" sz="2000" b="1" dirty="0" smtClean="0">
                <a:latin typeface="Calibri"/>
                <a:cs typeface="Calibri"/>
              </a:rPr>
              <a:t>outreach.</a:t>
            </a:r>
          </a:p>
          <a:p>
            <a:endParaRPr lang="en-US" sz="2000" b="1" dirty="0">
              <a:latin typeface="Calibri"/>
              <a:cs typeface="Calibri"/>
            </a:endParaRPr>
          </a:p>
          <a:p>
            <a:r>
              <a:rPr lang="en-US" sz="2000" b="1" dirty="0" smtClean="0">
                <a:latin typeface="Calibri"/>
                <a:cs typeface="Calibri"/>
              </a:rPr>
              <a:t>Next Steps </a:t>
            </a:r>
            <a:br>
              <a:rPr lang="en-US" sz="2000" b="1" dirty="0" smtClean="0">
                <a:latin typeface="Calibri"/>
                <a:cs typeface="Calibri"/>
              </a:rPr>
            </a:br>
            <a:r>
              <a:rPr lang="en-US" sz="2000" b="1" dirty="0" smtClean="0">
                <a:latin typeface="Calibri"/>
                <a:cs typeface="Calibri"/>
              </a:rPr>
              <a:t>- SGS-</a:t>
            </a:r>
            <a:r>
              <a:rPr lang="en-US" sz="2100" b="1" dirty="0">
                <a:latin typeface="Calibri"/>
                <a:cs typeface="Calibri"/>
              </a:rPr>
              <a:t>20  (May 2013, Kiel Germany</a:t>
            </a:r>
            <a:r>
              <a:rPr lang="en-US" sz="2100" b="1" dirty="0" smtClean="0">
                <a:latin typeface="Calibri"/>
                <a:cs typeface="Calibri"/>
              </a:rPr>
              <a:t>)</a:t>
            </a:r>
            <a:br>
              <a:rPr lang="en-US" sz="2100" b="1" dirty="0" smtClean="0">
                <a:latin typeface="Calibri"/>
                <a:cs typeface="Calibri"/>
              </a:rPr>
            </a:br>
            <a:r>
              <a:rPr lang="en-US" sz="2100" b="1" dirty="0" smtClean="0">
                <a:latin typeface="Calibri"/>
                <a:cs typeface="Calibri"/>
              </a:rPr>
              <a:t>- AGU (December 2013) </a:t>
            </a:r>
            <a:r>
              <a:rPr lang="en-US" sz="2100" b="1" dirty="0" err="1" smtClean="0">
                <a:latin typeface="Calibri"/>
                <a:cs typeface="Calibri"/>
              </a:rPr>
              <a:t>townhall</a:t>
            </a:r>
            <a:r>
              <a:rPr lang="en-US" sz="2100" b="1" dirty="0" smtClean="0">
                <a:latin typeface="Calibri"/>
                <a:cs typeface="Calibri"/>
              </a:rPr>
              <a:t> discussion</a:t>
            </a:r>
            <a:br>
              <a:rPr lang="en-US" sz="2100" b="1" dirty="0" smtClean="0">
                <a:latin typeface="Calibri"/>
                <a:cs typeface="Calibri"/>
              </a:rPr>
            </a:br>
            <a:r>
              <a:rPr lang="en-US" sz="2100" b="1" dirty="0" smtClean="0">
                <a:latin typeface="Calibri"/>
                <a:cs typeface="Calibri"/>
              </a:rPr>
              <a:t>- OCEAN SCIENCE MEETING (March 2014) rollout of NEW CLIVAR strategy and plans</a:t>
            </a:r>
          </a:p>
          <a:p>
            <a:endParaRPr lang="en-US" sz="2100" b="1" dirty="0">
              <a:latin typeface="Calibri"/>
              <a:cs typeface="Calibri"/>
            </a:endParaRPr>
          </a:p>
          <a:p>
            <a:endParaRPr lang="en-US" sz="2000" b="1" dirty="0">
              <a:latin typeface="Calibri"/>
              <a:cs typeface="Calibri"/>
            </a:endParaRPr>
          </a:p>
        </p:txBody>
      </p:sp>
      <p:pic>
        <p:nvPicPr>
          <p:cNvPr id="5" name="Picture 4" descr="Screen shot 2013-03-04 at 11.58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5846" y="3505200"/>
            <a:ext cx="380815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44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Feedback on CLIVAR –Strategy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595" cy="48813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/>
                <a:cs typeface="Calibri"/>
              </a:rPr>
              <a:t>What’s in a Name?</a:t>
            </a:r>
          </a:p>
          <a:p>
            <a:r>
              <a:rPr lang="en-US" sz="2000" dirty="0">
                <a:solidFill>
                  <a:srgbClr val="262673"/>
                </a:solidFill>
              </a:rPr>
              <a:t>Climate variability and change in the atmosphere - ocean system</a:t>
            </a:r>
            <a:br>
              <a:rPr lang="en-US" sz="2000" dirty="0">
                <a:solidFill>
                  <a:srgbClr val="262673"/>
                </a:solidFill>
              </a:rPr>
            </a:br>
            <a:r>
              <a:rPr lang="en-US" sz="1600" i="1" dirty="0" smtClean="0">
                <a:solidFill>
                  <a:srgbClr val="262673"/>
                </a:solidFill>
              </a:rPr>
              <a:t>(</a:t>
            </a:r>
            <a:r>
              <a:rPr lang="en-US" sz="1600" i="1" dirty="0">
                <a:solidFill>
                  <a:srgbClr val="262673"/>
                </a:solidFill>
              </a:rPr>
              <a:t>a proposal – ongoing naming)</a:t>
            </a:r>
          </a:p>
          <a:p>
            <a:pPr marL="0" indent="0">
              <a:buNone/>
            </a:pPr>
            <a:endParaRPr lang="en-US" sz="2000" b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libri"/>
                <a:cs typeface="Calibri"/>
              </a:rPr>
              <a:t>CLIVAR Research Opportunities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Intraseasonal</a:t>
            </a:r>
            <a:r>
              <a:rPr lang="en-US" sz="2000" b="1" dirty="0">
                <a:latin typeface="Calibri"/>
                <a:cs typeface="Calibri"/>
              </a:rPr>
              <a:t>, </a:t>
            </a:r>
            <a:r>
              <a:rPr lang="en-US" sz="2000" b="1" dirty="0" smtClean="0">
                <a:latin typeface="Calibri"/>
                <a:cs typeface="Calibri"/>
              </a:rPr>
              <a:t>Seasonal &amp; </a:t>
            </a:r>
            <a:r>
              <a:rPr lang="en-US" sz="2000" b="1" dirty="0" err="1" smtClean="0">
                <a:latin typeface="Calibri"/>
                <a:cs typeface="Calibri"/>
              </a:rPr>
              <a:t>Interannual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variability and predictability of monsoon </a:t>
            </a:r>
            <a:r>
              <a:rPr lang="en-US" sz="2000" b="1" dirty="0" smtClean="0">
                <a:latin typeface="Calibri"/>
                <a:cs typeface="Calibri"/>
              </a:rPr>
              <a:t>systems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Decadal </a:t>
            </a:r>
            <a:r>
              <a:rPr lang="en-US" sz="2000" b="1" dirty="0">
                <a:latin typeface="Calibri"/>
                <a:cs typeface="Calibri"/>
              </a:rPr>
              <a:t>variability </a:t>
            </a:r>
            <a:r>
              <a:rPr lang="en-US" sz="2000" b="1" dirty="0" smtClean="0">
                <a:latin typeface="Calibri"/>
                <a:cs typeface="Calibri"/>
              </a:rPr>
              <a:t>&amp; predictability </a:t>
            </a:r>
            <a:r>
              <a:rPr lang="en-US" sz="2000" b="1" dirty="0">
                <a:latin typeface="Calibri"/>
                <a:cs typeface="Calibri"/>
              </a:rPr>
              <a:t>of ocean </a:t>
            </a:r>
            <a:r>
              <a:rPr lang="en-US" sz="2000" b="1" dirty="0" smtClean="0">
                <a:latin typeface="Calibri"/>
                <a:cs typeface="Calibri"/>
              </a:rPr>
              <a:t>&amp; climate </a:t>
            </a:r>
            <a:r>
              <a:rPr lang="en-US" sz="2000" b="1" dirty="0">
                <a:latin typeface="Calibri"/>
                <a:cs typeface="Calibri"/>
              </a:rPr>
              <a:t>variability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Extreme events in the atmosphere-ocean system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Marine </a:t>
            </a:r>
            <a:r>
              <a:rPr lang="en-US" sz="2000" b="1" dirty="0">
                <a:latin typeface="Calibri"/>
                <a:cs typeface="Calibri"/>
              </a:rPr>
              <a:t>biophysical interactions and dynamics </a:t>
            </a:r>
            <a:r>
              <a:rPr lang="en-US" sz="2000" b="1" dirty="0" smtClean="0">
                <a:latin typeface="Calibri"/>
                <a:cs typeface="Calibri"/>
              </a:rPr>
              <a:t>of upwelling systems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Dynamics </a:t>
            </a:r>
            <a:r>
              <a:rPr lang="en-US" sz="2000" b="1" dirty="0">
                <a:latin typeface="Calibri"/>
                <a:cs typeface="Calibri"/>
              </a:rPr>
              <a:t>of regional sea level </a:t>
            </a:r>
            <a:r>
              <a:rPr lang="en-US" sz="2000" b="1" dirty="0" smtClean="0">
                <a:latin typeface="Calibri"/>
                <a:cs typeface="Calibri"/>
              </a:rPr>
              <a:t>variability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…</a:t>
            </a:r>
          </a:p>
          <a:p>
            <a:pPr marL="0" indent="0">
              <a:buNone/>
            </a:pPr>
            <a:endParaRPr lang="en-US" sz="2000" b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libri"/>
                <a:cs typeface="Calibri"/>
              </a:rPr>
              <a:t>CLIVAR Capabilities</a:t>
            </a:r>
          </a:p>
          <a:p>
            <a:r>
              <a:rPr lang="en-US" sz="2000" b="1" dirty="0">
                <a:cs typeface="Calibri"/>
              </a:rPr>
              <a:t>Improving the climate and ocean component of Earth System Models.</a:t>
            </a:r>
          </a:p>
          <a:p>
            <a:r>
              <a:rPr lang="en-US" sz="2000" b="1" dirty="0">
                <a:cs typeface="Calibri"/>
              </a:rPr>
              <a:t>Implementing innovative and sustained ocean observations.</a:t>
            </a:r>
          </a:p>
          <a:p>
            <a:r>
              <a:rPr lang="en-US" sz="2000" b="1" dirty="0">
                <a:cs typeface="Calibri"/>
              </a:rPr>
              <a:t>Facilitate </a:t>
            </a:r>
            <a:r>
              <a:rPr lang="en-US" sz="2000" b="1" dirty="0" smtClean="0">
                <a:cs typeface="Calibri"/>
              </a:rPr>
              <a:t>open </a:t>
            </a:r>
            <a:r>
              <a:rPr lang="en-US" sz="2000" b="1" dirty="0">
                <a:cs typeface="Calibri"/>
              </a:rPr>
              <a:t>access to climate and ocean data, synthesis and information. </a:t>
            </a:r>
          </a:p>
          <a:p>
            <a:r>
              <a:rPr lang="en-US" sz="2000" b="1" dirty="0">
                <a:cs typeface="Calibri"/>
              </a:rPr>
              <a:t>Support Regional and global networks of climate and ocean scientist.</a:t>
            </a:r>
          </a:p>
          <a:p>
            <a:r>
              <a:rPr lang="en-US" sz="2000" b="1" dirty="0">
                <a:cs typeface="Calibri"/>
              </a:rPr>
              <a:t>Knowledge transfer and user feedback.</a:t>
            </a:r>
          </a:p>
          <a:p>
            <a:r>
              <a:rPr lang="en-US" sz="2000" b="1" dirty="0">
                <a:cs typeface="Calibri"/>
              </a:rPr>
              <a:t>Education, capacity building and outreach.</a:t>
            </a:r>
          </a:p>
        </p:txBody>
      </p:sp>
      <p:pic>
        <p:nvPicPr>
          <p:cNvPr id="9" name="Picture 8" descr="CLIVAR-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4400" y="5943600"/>
            <a:ext cx="5181600" cy="762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91400" y="76200"/>
            <a:ext cx="1625600" cy="2194638"/>
            <a:chOff x="5867400" y="2453562"/>
            <a:chExt cx="1625600" cy="2194638"/>
          </a:xfrm>
        </p:grpSpPr>
        <p:pic>
          <p:nvPicPr>
            <p:cNvPr id="17" name="Picture 16" descr="0478-0912-2110-3708_uncle_sam_recruitment_poster_i_want_you_for_the_us_army_o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867400" y="2453562"/>
              <a:ext cx="1625600" cy="219463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69000" y="4114800"/>
              <a:ext cx="1447800" cy="33855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 w="17780" cmpd="sng">
                    <a:solidFill>
                      <a:srgbClr val="000000">
                        <a:lumMod val="85000"/>
                        <a:lumOff val="15000"/>
                      </a:srgbClr>
                    </a:solidFill>
                    <a:prstDash val="solid"/>
                    <a:miter lim="800000"/>
                  </a:ln>
                  <a:solidFill>
                    <a:srgbClr val="CC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</a:rPr>
                <a:t>FOR </a:t>
              </a:r>
              <a:r>
                <a:rPr kumimoji="0" lang="en-US" sz="1600" b="1" i="0" u="none" strike="noStrike" kern="0" cap="none" spc="0" normalizeH="0" baseline="0" noProof="0" dirty="0">
                  <a:ln w="17780" cmpd="sng">
                    <a:solidFill>
                      <a:srgbClr val="000000">
                        <a:lumMod val="85000"/>
                        <a:lumOff val="15000"/>
                      </a:srgbClr>
                    </a:solidFill>
                    <a:prstDash val="solid"/>
                    <a:miter lim="800000"/>
                  </a:ln>
                  <a:solidFill>
                    <a:srgbClr val="CC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</a:rPr>
                <a:t>C</a:t>
              </a:r>
              <a:r>
                <a:rPr kumimoji="0" lang="en-US" sz="1600" b="1" i="0" u="none" strike="noStrike" kern="0" cap="none" spc="0" normalizeH="0" baseline="0" noProof="0" dirty="0" smtClean="0">
                  <a:ln w="17780" cmpd="sng">
                    <a:solidFill>
                      <a:srgbClr val="000000">
                        <a:lumMod val="85000"/>
                        <a:lumOff val="15000"/>
                      </a:srgbClr>
                    </a:solidFill>
                    <a:prstDash val="solid"/>
                    <a:miter lim="800000"/>
                  </a:ln>
                  <a:solidFill>
                    <a:srgbClr val="CC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</a:rPr>
                <a:t>LIVAR</a:t>
              </a:r>
              <a:endParaRPr kumimoji="0" lang="en-US" sz="1600" b="1" i="0" u="none" strike="noStrike" kern="0" cap="none" spc="0" normalizeH="0" baseline="0" noProof="0" dirty="0">
                <a:ln w="17780" cmpd="sng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655" y="5983178"/>
            <a:ext cx="729414" cy="7294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5943600"/>
            <a:ext cx="782475" cy="7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2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09221"/>
            <a:ext cx="74676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EO-MCOHB</a:t>
            </a:r>
            <a:endParaRPr lang="en-US" sz="2400" dirty="0"/>
          </a:p>
          <a:p>
            <a:r>
              <a:rPr lang="en-US" sz="2400" i="1" dirty="0"/>
              <a:t>“Earth Observation Measurement Constraints</a:t>
            </a:r>
            <a:endParaRPr lang="en-US" sz="2400" dirty="0"/>
          </a:p>
          <a:p>
            <a:r>
              <a:rPr lang="en-US" sz="2400" i="1" dirty="0"/>
              <a:t>on Ocean Heat Budget”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A potential CLIVAR-ESA activity within the framework of the ESA “Support To Science Element” (STSE)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Workshop options:</a:t>
            </a:r>
            <a:br>
              <a:rPr lang="en-US" sz="2400" dirty="0" smtClean="0"/>
            </a:br>
            <a:r>
              <a:rPr lang="en-US" sz="2400" dirty="0" smtClean="0"/>
              <a:t>a) ESA ESRIN 21-23 May</a:t>
            </a:r>
            <a:r>
              <a:rPr lang="en-US" sz="2400" dirty="0"/>
              <a:t> </a:t>
            </a:r>
            <a:r>
              <a:rPr lang="en-US" sz="2400" dirty="0" smtClean="0"/>
              <a:t>2013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b) U. Reading 4-5 July 2013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err="1"/>
              <a:t>Pierre.Philippe.Mathieu@esa.int</a:t>
            </a:r>
            <a:r>
              <a:rPr lang="en-US" sz="2400" dirty="0"/>
              <a:t> </a:t>
            </a:r>
          </a:p>
        </p:txBody>
      </p:sp>
      <p:pic>
        <p:nvPicPr>
          <p:cNvPr id="6" name="Picture 5" descr="Macintosh HD:Users:pierre:Desktop:Screen shot 2013-03-01 at 18.10.14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740" y="3276600"/>
            <a:ext cx="380746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384" y="0"/>
            <a:ext cx="5544616" cy="739282"/>
          </a:xfrm>
          <a:prstGeom prst="rect">
            <a:avLst/>
          </a:prstGeom>
        </p:spPr>
      </p:pic>
      <p:pic>
        <p:nvPicPr>
          <p:cNvPr id="8" name="Picture 7" descr="CLIVAR-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"/>
            <a:ext cx="3886200" cy="7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20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Feedback on CLIVAR –Strategy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595" cy="48813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/>
                <a:cs typeface="Calibri"/>
              </a:rPr>
              <a:t>What’s in a Name?</a:t>
            </a:r>
          </a:p>
          <a:p>
            <a:r>
              <a:rPr lang="en-US" sz="2000" dirty="0">
                <a:solidFill>
                  <a:srgbClr val="262673"/>
                </a:solidFill>
              </a:rPr>
              <a:t>Climate variability and change in the atmosphere - ocean system</a:t>
            </a:r>
            <a:br>
              <a:rPr lang="en-US" sz="2000" dirty="0">
                <a:solidFill>
                  <a:srgbClr val="262673"/>
                </a:solidFill>
              </a:rPr>
            </a:br>
            <a:r>
              <a:rPr lang="en-US" sz="1600" i="1" dirty="0" smtClean="0">
                <a:solidFill>
                  <a:srgbClr val="262673"/>
                </a:solidFill>
              </a:rPr>
              <a:t>(</a:t>
            </a:r>
            <a:r>
              <a:rPr lang="en-US" sz="1600" i="1" dirty="0">
                <a:solidFill>
                  <a:srgbClr val="262673"/>
                </a:solidFill>
              </a:rPr>
              <a:t>a proposal – ongoing naming)</a:t>
            </a:r>
          </a:p>
          <a:p>
            <a:pPr marL="0" indent="0">
              <a:buNone/>
            </a:pPr>
            <a:endParaRPr lang="en-US" sz="2000" b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libri"/>
                <a:cs typeface="Calibri"/>
              </a:rPr>
              <a:t>CLIVAR Research Opportunities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Intraseasonal</a:t>
            </a:r>
            <a:r>
              <a:rPr lang="en-US" sz="2000" b="1" dirty="0">
                <a:latin typeface="Calibri"/>
                <a:cs typeface="Calibri"/>
              </a:rPr>
              <a:t>, </a:t>
            </a:r>
            <a:r>
              <a:rPr lang="en-US" sz="2000" b="1" dirty="0" smtClean="0">
                <a:latin typeface="Calibri"/>
                <a:cs typeface="Calibri"/>
              </a:rPr>
              <a:t>Seasonal &amp; </a:t>
            </a:r>
            <a:r>
              <a:rPr lang="en-US" sz="2000" b="1" dirty="0" err="1" smtClean="0">
                <a:latin typeface="Calibri"/>
                <a:cs typeface="Calibri"/>
              </a:rPr>
              <a:t>Interannual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variability and predictability of monsoon </a:t>
            </a:r>
            <a:r>
              <a:rPr lang="en-US" sz="2000" b="1" dirty="0" smtClean="0">
                <a:latin typeface="Calibri"/>
                <a:cs typeface="Calibri"/>
              </a:rPr>
              <a:t>systems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Decadal </a:t>
            </a:r>
            <a:r>
              <a:rPr lang="en-US" sz="2000" b="1" dirty="0">
                <a:latin typeface="Calibri"/>
                <a:cs typeface="Calibri"/>
              </a:rPr>
              <a:t>variability </a:t>
            </a:r>
            <a:r>
              <a:rPr lang="en-US" sz="2000" b="1" dirty="0" smtClean="0">
                <a:latin typeface="Calibri"/>
                <a:cs typeface="Calibri"/>
              </a:rPr>
              <a:t>&amp; predictability </a:t>
            </a:r>
            <a:r>
              <a:rPr lang="en-US" sz="2000" b="1" dirty="0">
                <a:latin typeface="Calibri"/>
                <a:cs typeface="Calibri"/>
              </a:rPr>
              <a:t>of ocean </a:t>
            </a:r>
            <a:r>
              <a:rPr lang="en-US" sz="2000" b="1" dirty="0" smtClean="0">
                <a:latin typeface="Calibri"/>
                <a:cs typeface="Calibri"/>
              </a:rPr>
              <a:t>&amp; climate </a:t>
            </a:r>
            <a:r>
              <a:rPr lang="en-US" sz="2000" b="1" dirty="0">
                <a:latin typeface="Calibri"/>
                <a:cs typeface="Calibri"/>
              </a:rPr>
              <a:t>variability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Extreme events in the atmosphere-ocean system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Marine </a:t>
            </a:r>
            <a:r>
              <a:rPr lang="en-US" sz="2000" b="1" dirty="0">
                <a:latin typeface="Calibri"/>
                <a:cs typeface="Calibri"/>
              </a:rPr>
              <a:t>biophysical interactions and dynamics </a:t>
            </a:r>
            <a:r>
              <a:rPr lang="en-US" sz="2000" b="1" dirty="0" smtClean="0">
                <a:latin typeface="Calibri"/>
                <a:cs typeface="Calibri"/>
              </a:rPr>
              <a:t>of upwelling systems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Dynamics </a:t>
            </a:r>
            <a:r>
              <a:rPr lang="en-US" sz="2000" b="1" dirty="0">
                <a:latin typeface="Calibri"/>
                <a:cs typeface="Calibri"/>
              </a:rPr>
              <a:t>of regional sea level </a:t>
            </a:r>
            <a:r>
              <a:rPr lang="en-US" sz="2000" b="1" dirty="0" smtClean="0">
                <a:latin typeface="Calibri"/>
                <a:cs typeface="Calibri"/>
              </a:rPr>
              <a:t>variability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…</a:t>
            </a:r>
          </a:p>
          <a:p>
            <a:pPr marL="0" indent="0">
              <a:buNone/>
            </a:pPr>
            <a:endParaRPr lang="en-US" sz="2000" b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libri"/>
                <a:cs typeface="Calibri"/>
              </a:rPr>
              <a:t>CLIVAR Capabilities</a:t>
            </a:r>
          </a:p>
          <a:p>
            <a:r>
              <a:rPr lang="en-US" sz="2000" b="1" dirty="0">
                <a:cs typeface="Calibri"/>
              </a:rPr>
              <a:t>Improving the climate and ocean component of Earth System Models.</a:t>
            </a:r>
          </a:p>
          <a:p>
            <a:r>
              <a:rPr lang="en-US" sz="2000" b="1" dirty="0">
                <a:cs typeface="Calibri"/>
              </a:rPr>
              <a:t>Implementing innovative and sustained ocean observations.</a:t>
            </a:r>
          </a:p>
          <a:p>
            <a:r>
              <a:rPr lang="en-US" sz="2000" b="1" dirty="0">
                <a:cs typeface="Calibri"/>
              </a:rPr>
              <a:t>Facilitate </a:t>
            </a:r>
            <a:r>
              <a:rPr lang="en-US" sz="2000" b="1" dirty="0" smtClean="0">
                <a:cs typeface="Calibri"/>
              </a:rPr>
              <a:t>open </a:t>
            </a:r>
            <a:r>
              <a:rPr lang="en-US" sz="2000" b="1" dirty="0">
                <a:cs typeface="Calibri"/>
              </a:rPr>
              <a:t>access to climate and ocean data, synthesis and information. </a:t>
            </a:r>
          </a:p>
          <a:p>
            <a:r>
              <a:rPr lang="en-US" sz="2000" b="1" dirty="0">
                <a:cs typeface="Calibri"/>
              </a:rPr>
              <a:t>Support Regional and global networks of climate and ocean scientist.</a:t>
            </a:r>
          </a:p>
          <a:p>
            <a:r>
              <a:rPr lang="en-US" sz="2000" b="1" dirty="0">
                <a:cs typeface="Calibri"/>
              </a:rPr>
              <a:t>Knowledge transfer and user feedback.</a:t>
            </a:r>
          </a:p>
          <a:p>
            <a:r>
              <a:rPr lang="en-US" sz="2000" b="1" dirty="0">
                <a:cs typeface="Calibri"/>
              </a:rPr>
              <a:t>Education, capacity building and outreach.</a:t>
            </a:r>
          </a:p>
        </p:txBody>
      </p:sp>
      <p:pic>
        <p:nvPicPr>
          <p:cNvPr id="9" name="Picture 8" descr="CLIVAR-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4400" y="5943600"/>
            <a:ext cx="5181600" cy="762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91400" y="76200"/>
            <a:ext cx="1625600" cy="2194638"/>
            <a:chOff x="5867400" y="2453562"/>
            <a:chExt cx="1625600" cy="2194638"/>
          </a:xfrm>
        </p:grpSpPr>
        <p:pic>
          <p:nvPicPr>
            <p:cNvPr id="17" name="Picture 16" descr="0478-0912-2110-3708_uncle_sam_recruitment_poster_i_want_you_for_the_us_army_o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867400" y="2453562"/>
              <a:ext cx="1625600" cy="219463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69000" y="4114800"/>
              <a:ext cx="1447800" cy="33855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 w="17780" cmpd="sng">
                    <a:solidFill>
                      <a:srgbClr val="000000">
                        <a:lumMod val="85000"/>
                        <a:lumOff val="15000"/>
                      </a:srgbClr>
                    </a:solidFill>
                    <a:prstDash val="solid"/>
                    <a:miter lim="800000"/>
                  </a:ln>
                  <a:solidFill>
                    <a:srgbClr val="CC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</a:rPr>
                <a:t>FOR </a:t>
              </a:r>
              <a:r>
                <a:rPr kumimoji="0" lang="en-US" sz="1600" b="1" i="0" u="none" strike="noStrike" kern="0" cap="none" spc="0" normalizeH="0" baseline="0" noProof="0" dirty="0">
                  <a:ln w="17780" cmpd="sng">
                    <a:solidFill>
                      <a:srgbClr val="000000">
                        <a:lumMod val="85000"/>
                        <a:lumOff val="15000"/>
                      </a:srgbClr>
                    </a:solidFill>
                    <a:prstDash val="solid"/>
                    <a:miter lim="800000"/>
                  </a:ln>
                  <a:solidFill>
                    <a:srgbClr val="CC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</a:rPr>
                <a:t>C</a:t>
              </a:r>
              <a:r>
                <a:rPr kumimoji="0" lang="en-US" sz="1600" b="1" i="0" u="none" strike="noStrike" kern="0" cap="none" spc="0" normalizeH="0" baseline="0" noProof="0" dirty="0" smtClean="0">
                  <a:ln w="17780" cmpd="sng">
                    <a:solidFill>
                      <a:srgbClr val="000000">
                        <a:lumMod val="85000"/>
                        <a:lumOff val="15000"/>
                      </a:srgbClr>
                    </a:solidFill>
                    <a:prstDash val="solid"/>
                    <a:miter lim="800000"/>
                  </a:ln>
                  <a:solidFill>
                    <a:srgbClr val="CC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</a:rPr>
                <a:t>LIVAR</a:t>
              </a:r>
              <a:endParaRPr kumimoji="0" lang="en-US" sz="1600" b="1" i="0" u="none" strike="noStrike" kern="0" cap="none" spc="0" normalizeH="0" baseline="0" noProof="0" dirty="0">
                <a:ln w="17780" cmpd="sng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655" y="5983178"/>
            <a:ext cx="729414" cy="7294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5943600"/>
            <a:ext cx="782475" cy="7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31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WCRP </a:t>
            </a:r>
            <a:r>
              <a:rPr lang="en-US" dirty="0" smtClean="0"/>
              <a:t>Grand </a:t>
            </a:r>
            <a:r>
              <a:rPr lang="en-US" dirty="0"/>
              <a:t>Challenges</a:t>
            </a:r>
          </a:p>
        </p:txBody>
      </p:sp>
      <p:pic>
        <p:nvPicPr>
          <p:cNvPr id="6" name="Picture 5" descr="WCRP Stru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143000"/>
            <a:ext cx="8001000" cy="52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467235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2D2D8A"/>
                </a:solidFill>
                <a:latin typeface="Tahoma"/>
                <a:cs typeface="Tahoma"/>
              </a:rPr>
              <a:t>WCRP/CLIVAR Research Challenges</a:t>
            </a:r>
            <a:endParaRPr lang="en-US" sz="3200" b="1" dirty="0">
              <a:solidFill>
                <a:srgbClr val="2D2D8A"/>
              </a:solidFill>
              <a:latin typeface="Tahoma"/>
              <a:cs typeface="Taho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23091" y="685800"/>
            <a:ext cx="91440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 smtClean="0">
                <a:solidFill>
                  <a:srgbClr val="2D2D8A"/>
                </a:solidFill>
                <a:latin typeface="Tahoma"/>
                <a:cs typeface="Tahoma"/>
              </a:rPr>
              <a:t>Intraseasonal</a:t>
            </a:r>
            <a:r>
              <a:rPr lang="en-US" sz="2400" dirty="0" smtClean="0">
                <a:solidFill>
                  <a:srgbClr val="2D2D8A"/>
                </a:solidFill>
                <a:latin typeface="Tahoma"/>
                <a:cs typeface="Tahoma"/>
              </a:rPr>
              <a:t>, seasonal and </a:t>
            </a:r>
            <a:r>
              <a:rPr lang="en-US" sz="2400" dirty="0" err="1" smtClean="0">
                <a:solidFill>
                  <a:srgbClr val="2D2D8A"/>
                </a:solidFill>
                <a:latin typeface="Tahoma"/>
                <a:cs typeface="Tahoma"/>
              </a:rPr>
              <a:t>interannual</a:t>
            </a:r>
            <a:r>
              <a:rPr lang="en-US" sz="2400" dirty="0" smtClean="0">
                <a:solidFill>
                  <a:srgbClr val="2D2D8A"/>
                </a:solidFill>
                <a:latin typeface="Tahoma"/>
                <a:cs typeface="Tahoma"/>
              </a:rPr>
              <a:t> variability and predictability of monsoon systems</a:t>
            </a:r>
            <a:br>
              <a:rPr lang="en-US" sz="2400" dirty="0" smtClean="0">
                <a:solidFill>
                  <a:srgbClr val="2D2D8A"/>
                </a:solidFill>
                <a:latin typeface="Tahoma"/>
                <a:cs typeface="Tahoma"/>
              </a:rPr>
            </a:br>
            <a:r>
              <a:rPr lang="en-US" sz="2400" dirty="0">
                <a:solidFill>
                  <a:srgbClr val="FF6600"/>
                </a:solidFill>
                <a:latin typeface="Tahoma"/>
                <a:cs typeface="Tahoma"/>
              </a:rPr>
              <a:t>Lead the WCRP Grand Challenge </a:t>
            </a:r>
            <a:r>
              <a:rPr lang="en-US" sz="2400" dirty="0" smtClean="0">
                <a:solidFill>
                  <a:srgbClr val="FF6600"/>
                </a:solidFill>
                <a:latin typeface="Tahoma"/>
                <a:cs typeface="Tahoma"/>
              </a:rPr>
              <a:t>‘regional predictability’</a:t>
            </a:r>
            <a:r>
              <a:rPr lang="en-US" sz="2400" dirty="0" smtClean="0">
                <a:solidFill>
                  <a:srgbClr val="2D2D8A"/>
                </a:solidFill>
                <a:latin typeface="Tahoma"/>
                <a:cs typeface="Tahoma"/>
              </a:rPr>
              <a:t/>
            </a:r>
            <a:br>
              <a:rPr lang="en-US" sz="2400" dirty="0" smtClean="0">
                <a:solidFill>
                  <a:srgbClr val="2D2D8A"/>
                </a:solidFill>
                <a:latin typeface="Tahoma"/>
                <a:cs typeface="Tahoma"/>
              </a:rPr>
            </a:br>
            <a:r>
              <a:rPr lang="en-US" sz="2400" dirty="0">
                <a:solidFill>
                  <a:srgbClr val="FF6600"/>
                </a:solidFill>
                <a:latin typeface="Tahoma"/>
                <a:cs typeface="Tahoma"/>
              </a:rPr>
              <a:t>Contribute to GEWEX </a:t>
            </a:r>
            <a:r>
              <a:rPr lang="en-US" sz="2400" dirty="0" smtClean="0">
                <a:solidFill>
                  <a:srgbClr val="FF6600"/>
                </a:solidFill>
                <a:latin typeface="Tahoma"/>
                <a:cs typeface="Tahoma"/>
              </a:rPr>
              <a:t>lead Grand Challenge ‘water’</a:t>
            </a:r>
            <a:endParaRPr lang="en-US" sz="2400" dirty="0" smtClean="0">
              <a:solidFill>
                <a:srgbClr val="2D2D8A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2D2D8A"/>
                </a:solidFill>
                <a:latin typeface="Tahoma"/>
                <a:cs typeface="Tahoma"/>
              </a:rPr>
              <a:t>Decadal variability and predictability of ocean and climate variability</a:t>
            </a:r>
            <a:br>
              <a:rPr lang="en-US" sz="2400" dirty="0" smtClean="0">
                <a:solidFill>
                  <a:srgbClr val="2D2D8A"/>
                </a:solidFill>
                <a:latin typeface="Tahoma"/>
                <a:cs typeface="Tahoma"/>
              </a:rPr>
            </a:br>
            <a:r>
              <a:rPr lang="en-US" sz="2400" dirty="0">
                <a:solidFill>
                  <a:srgbClr val="FF6600"/>
                </a:solidFill>
                <a:latin typeface="Tahoma"/>
                <a:cs typeface="Tahoma"/>
              </a:rPr>
              <a:t>Lead the WCRP Grand Challenge ‘regional predictability</a:t>
            </a:r>
            <a:r>
              <a:rPr lang="en-US" sz="2400" dirty="0" smtClean="0">
                <a:solidFill>
                  <a:srgbClr val="FF6600"/>
                </a:solidFill>
                <a:latin typeface="Tahoma"/>
                <a:cs typeface="Tahoma"/>
              </a:rPr>
              <a:t>’</a:t>
            </a:r>
            <a:endParaRPr lang="en-US" sz="2400" dirty="0" smtClean="0">
              <a:solidFill>
                <a:srgbClr val="2D2D8A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2D2D8A"/>
                </a:solidFill>
                <a:latin typeface="Tahoma"/>
                <a:cs typeface="Tahoma"/>
              </a:rPr>
              <a:t>Trends, nonlinearities and extreme events</a:t>
            </a:r>
            <a:br>
              <a:rPr lang="en-US" sz="2400" dirty="0" smtClean="0">
                <a:solidFill>
                  <a:srgbClr val="2D2D8A"/>
                </a:solidFill>
                <a:latin typeface="Tahoma"/>
                <a:cs typeface="Tahoma"/>
              </a:rPr>
            </a:br>
            <a:r>
              <a:rPr lang="en-US" sz="2400" dirty="0" smtClean="0">
                <a:solidFill>
                  <a:srgbClr val="FF6600"/>
                </a:solidFill>
                <a:latin typeface="Tahoma"/>
                <a:cs typeface="Tahoma"/>
              </a:rPr>
              <a:t>Contribute to GEWEX lead Grand </a:t>
            </a:r>
            <a:r>
              <a:rPr lang="en-US" sz="2400" dirty="0">
                <a:solidFill>
                  <a:srgbClr val="FF6600"/>
                </a:solidFill>
                <a:latin typeface="Tahoma"/>
                <a:cs typeface="Tahoma"/>
              </a:rPr>
              <a:t>Challenge </a:t>
            </a:r>
            <a:r>
              <a:rPr lang="en-US" sz="2400" dirty="0" smtClean="0">
                <a:solidFill>
                  <a:srgbClr val="FF6600"/>
                </a:solidFill>
                <a:latin typeface="Tahoma"/>
                <a:cs typeface="Tahoma"/>
              </a:rPr>
              <a:t>‘extreme events’</a:t>
            </a:r>
            <a:endParaRPr lang="en-US" sz="2400" dirty="0" smtClean="0">
              <a:solidFill>
                <a:srgbClr val="2D2D8A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2D2D8A"/>
                </a:solidFill>
                <a:latin typeface="Tahoma"/>
                <a:cs typeface="Tahoma"/>
              </a:rPr>
              <a:t>Marine biophysical interactions and dynamics of upwelling systems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2D2D8A"/>
                </a:solidFill>
                <a:latin typeface="Tahoma"/>
                <a:cs typeface="Tahoma"/>
              </a:rPr>
              <a:t>Dynamics of regional sea level variability</a:t>
            </a:r>
            <a:r>
              <a:rPr lang="en-US" sz="2400" dirty="0">
                <a:solidFill>
                  <a:srgbClr val="2D2D8A"/>
                </a:solidFill>
                <a:latin typeface="Tahoma"/>
                <a:cs typeface="Tahoma"/>
              </a:rPr>
              <a:t/>
            </a:r>
            <a:br>
              <a:rPr lang="en-US" sz="2400" dirty="0">
                <a:solidFill>
                  <a:srgbClr val="2D2D8A"/>
                </a:solidFill>
                <a:latin typeface="Tahoma"/>
                <a:cs typeface="Tahoma"/>
              </a:rPr>
            </a:br>
            <a:r>
              <a:rPr lang="en-US" sz="2400" dirty="0" smtClean="0">
                <a:solidFill>
                  <a:srgbClr val="FF6600"/>
                </a:solidFill>
                <a:latin typeface="Tahoma"/>
                <a:cs typeface="Tahoma"/>
              </a:rPr>
              <a:t>Lead the </a:t>
            </a:r>
            <a:r>
              <a:rPr lang="en-US" sz="2400" dirty="0">
                <a:solidFill>
                  <a:srgbClr val="FF6600"/>
                </a:solidFill>
                <a:latin typeface="Tahoma"/>
                <a:cs typeface="Tahoma"/>
              </a:rPr>
              <a:t>WCRP Grand Challenge </a:t>
            </a:r>
            <a:r>
              <a:rPr lang="en-US" sz="2400" dirty="0" smtClean="0">
                <a:solidFill>
                  <a:srgbClr val="FF6600"/>
                </a:solidFill>
                <a:latin typeface="Tahoma"/>
                <a:cs typeface="Tahoma"/>
              </a:rPr>
              <a:t>‘regional sea level’</a:t>
            </a:r>
            <a:endParaRPr lang="en-US" sz="2400" dirty="0">
              <a:solidFill>
                <a:srgbClr val="2D2D8A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887028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Feedback on CLIVAR –Strategy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595" cy="48813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/>
                <a:cs typeface="Calibri"/>
              </a:rPr>
              <a:t>What’s in a Name?</a:t>
            </a:r>
          </a:p>
          <a:p>
            <a:r>
              <a:rPr lang="en-US" sz="2000" dirty="0">
                <a:solidFill>
                  <a:srgbClr val="262673"/>
                </a:solidFill>
              </a:rPr>
              <a:t>Climate variability and change in the atmosphere - ocean system</a:t>
            </a:r>
            <a:br>
              <a:rPr lang="en-US" sz="2000" dirty="0">
                <a:solidFill>
                  <a:srgbClr val="262673"/>
                </a:solidFill>
              </a:rPr>
            </a:br>
            <a:r>
              <a:rPr lang="en-US" sz="1600" i="1" dirty="0" smtClean="0">
                <a:solidFill>
                  <a:srgbClr val="262673"/>
                </a:solidFill>
              </a:rPr>
              <a:t>(</a:t>
            </a:r>
            <a:r>
              <a:rPr lang="en-US" sz="1600" i="1" dirty="0">
                <a:solidFill>
                  <a:srgbClr val="262673"/>
                </a:solidFill>
              </a:rPr>
              <a:t>a proposal – ongoing naming)</a:t>
            </a:r>
          </a:p>
          <a:p>
            <a:pPr marL="0" indent="0">
              <a:buNone/>
            </a:pPr>
            <a:endParaRPr lang="en-US" sz="2000" b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libri"/>
                <a:cs typeface="Calibri"/>
              </a:rPr>
              <a:t>CLIVAR Research Opportunities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Intraseasonal</a:t>
            </a:r>
            <a:r>
              <a:rPr lang="en-US" sz="2000" b="1" dirty="0">
                <a:latin typeface="Calibri"/>
                <a:cs typeface="Calibri"/>
              </a:rPr>
              <a:t>, </a:t>
            </a:r>
            <a:r>
              <a:rPr lang="en-US" sz="2000" b="1" dirty="0" smtClean="0">
                <a:latin typeface="Calibri"/>
                <a:cs typeface="Calibri"/>
              </a:rPr>
              <a:t>Seasonal &amp; </a:t>
            </a:r>
            <a:r>
              <a:rPr lang="en-US" sz="2000" b="1" dirty="0" err="1" smtClean="0">
                <a:latin typeface="Calibri"/>
                <a:cs typeface="Calibri"/>
              </a:rPr>
              <a:t>Interannual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variability and predictability of monsoon </a:t>
            </a:r>
            <a:r>
              <a:rPr lang="en-US" sz="2000" b="1" dirty="0" smtClean="0">
                <a:latin typeface="Calibri"/>
                <a:cs typeface="Calibri"/>
              </a:rPr>
              <a:t>systems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Decadal </a:t>
            </a:r>
            <a:r>
              <a:rPr lang="en-US" sz="2000" b="1" dirty="0">
                <a:latin typeface="Calibri"/>
                <a:cs typeface="Calibri"/>
              </a:rPr>
              <a:t>variability </a:t>
            </a:r>
            <a:r>
              <a:rPr lang="en-US" sz="2000" b="1" dirty="0" smtClean="0">
                <a:latin typeface="Calibri"/>
                <a:cs typeface="Calibri"/>
              </a:rPr>
              <a:t>&amp; predictability </a:t>
            </a:r>
            <a:r>
              <a:rPr lang="en-US" sz="2000" b="1" dirty="0">
                <a:latin typeface="Calibri"/>
                <a:cs typeface="Calibri"/>
              </a:rPr>
              <a:t>of ocean </a:t>
            </a:r>
            <a:r>
              <a:rPr lang="en-US" sz="2000" b="1" dirty="0" smtClean="0">
                <a:latin typeface="Calibri"/>
                <a:cs typeface="Calibri"/>
              </a:rPr>
              <a:t>&amp; climate </a:t>
            </a:r>
            <a:r>
              <a:rPr lang="en-US" sz="2000" b="1" dirty="0">
                <a:latin typeface="Calibri"/>
                <a:cs typeface="Calibri"/>
              </a:rPr>
              <a:t>variability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Extreme events in the atmosphere-ocean system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Marine </a:t>
            </a:r>
            <a:r>
              <a:rPr lang="en-US" sz="2000" b="1" dirty="0">
                <a:latin typeface="Calibri"/>
                <a:cs typeface="Calibri"/>
              </a:rPr>
              <a:t>biophysical interactions and dynamics </a:t>
            </a:r>
            <a:r>
              <a:rPr lang="en-US" sz="2000" b="1" dirty="0" smtClean="0">
                <a:latin typeface="Calibri"/>
                <a:cs typeface="Calibri"/>
              </a:rPr>
              <a:t>of upwelling systems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Dynamics </a:t>
            </a:r>
            <a:r>
              <a:rPr lang="en-US" sz="2000" b="1" dirty="0">
                <a:latin typeface="Calibri"/>
                <a:cs typeface="Calibri"/>
              </a:rPr>
              <a:t>of regional sea level </a:t>
            </a:r>
            <a:r>
              <a:rPr lang="en-US" sz="2000" b="1" dirty="0" smtClean="0">
                <a:latin typeface="Calibri"/>
                <a:cs typeface="Calibri"/>
              </a:rPr>
              <a:t>variability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…</a:t>
            </a:r>
          </a:p>
          <a:p>
            <a:pPr marL="0" indent="0">
              <a:buNone/>
            </a:pPr>
            <a:endParaRPr lang="en-US" sz="2000" b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libri"/>
                <a:cs typeface="Calibri"/>
              </a:rPr>
              <a:t>CLIVAR Capabilities</a:t>
            </a:r>
          </a:p>
          <a:p>
            <a:r>
              <a:rPr lang="en-US" sz="2000" b="1" dirty="0">
                <a:cs typeface="Calibri"/>
              </a:rPr>
              <a:t>Improving the atmosphere and ocean component of Earth System Models.</a:t>
            </a:r>
          </a:p>
          <a:p>
            <a:r>
              <a:rPr lang="en-US" sz="2000" b="1" dirty="0">
                <a:cs typeface="Calibri"/>
              </a:rPr>
              <a:t>Implementing innovative process and sustained ocean observations.</a:t>
            </a:r>
          </a:p>
          <a:p>
            <a:r>
              <a:rPr lang="en-US" sz="2000" b="1" dirty="0">
                <a:cs typeface="Calibri"/>
              </a:rPr>
              <a:t>Facilitate free and open access to climate and ocean data, synthesis and information. </a:t>
            </a:r>
          </a:p>
          <a:p>
            <a:r>
              <a:rPr lang="en-US" sz="2000" b="1" dirty="0">
                <a:cs typeface="Calibri"/>
              </a:rPr>
              <a:t>Support Regional and global networks of climate and ocean scientist.</a:t>
            </a:r>
          </a:p>
          <a:p>
            <a:r>
              <a:rPr lang="en-US" sz="2000" b="1" dirty="0">
                <a:cs typeface="Calibri"/>
              </a:rPr>
              <a:t>Facilitate knowledge transfer and user feedback.</a:t>
            </a:r>
          </a:p>
          <a:p>
            <a:r>
              <a:rPr lang="en-US" sz="2000" b="1" dirty="0">
                <a:cs typeface="Calibri"/>
              </a:rPr>
              <a:t>Support education, capacity building and outreach.</a:t>
            </a:r>
          </a:p>
        </p:txBody>
      </p:sp>
      <p:pic>
        <p:nvPicPr>
          <p:cNvPr id="9" name="Picture 8" descr="CLIVAR-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4400" y="5943600"/>
            <a:ext cx="5181600" cy="762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91400" y="76200"/>
            <a:ext cx="1625600" cy="2194638"/>
            <a:chOff x="5867400" y="2453562"/>
            <a:chExt cx="1625600" cy="2194638"/>
          </a:xfrm>
        </p:grpSpPr>
        <p:pic>
          <p:nvPicPr>
            <p:cNvPr id="17" name="Picture 16" descr="0478-0912-2110-3708_uncle_sam_recruitment_poster_i_want_you_for_the_us_army_o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867400" y="2453562"/>
              <a:ext cx="1625600" cy="219463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69000" y="4114800"/>
              <a:ext cx="1447800" cy="33855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0" dirty="0" smtClean="0">
                  <a:ln w="17780" cmpd="sng">
                    <a:solidFill>
                      <a:srgbClr val="000000">
                        <a:lumMod val="85000"/>
                        <a:lumOff val="15000"/>
                      </a:srgbClr>
                    </a:solidFill>
                    <a:prstDash val="solid"/>
                    <a:miter lim="800000"/>
                  </a:ln>
                  <a:solidFill>
                    <a:srgbClr val="CC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FOR </a:t>
              </a:r>
              <a:r>
                <a:rPr lang="en-US" sz="1600" b="1" kern="0" dirty="0">
                  <a:ln w="17780" cmpd="sng">
                    <a:solidFill>
                      <a:srgbClr val="000000">
                        <a:lumMod val="85000"/>
                        <a:lumOff val="15000"/>
                      </a:srgbClr>
                    </a:solidFill>
                    <a:prstDash val="solid"/>
                    <a:miter lim="800000"/>
                  </a:ln>
                  <a:solidFill>
                    <a:srgbClr val="CC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r>
                <a:rPr lang="en-US" sz="1600" b="1" kern="0" dirty="0" smtClean="0">
                  <a:ln w="17780" cmpd="sng">
                    <a:solidFill>
                      <a:srgbClr val="000000">
                        <a:lumMod val="85000"/>
                        <a:lumOff val="15000"/>
                      </a:srgbClr>
                    </a:solidFill>
                    <a:prstDash val="solid"/>
                    <a:miter lim="800000"/>
                  </a:ln>
                  <a:solidFill>
                    <a:srgbClr val="CC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LIVAR</a:t>
              </a:r>
              <a:endParaRPr lang="en-US" sz="1600" b="1" kern="0" dirty="0">
                <a:ln w="17780" cmpd="sng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655" y="5983178"/>
            <a:ext cx="729414" cy="7294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5943600"/>
            <a:ext cx="782475" cy="7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31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CLIVAR Mission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312"/>
            <a:ext cx="8229600" cy="5050688"/>
          </a:xfrm>
        </p:spPr>
        <p:txBody>
          <a:bodyPr>
            <a:no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World Climate Research Programme’s project on ocean-atmosphere interactions</a:t>
            </a:r>
          </a:p>
          <a:p>
            <a:pPr>
              <a:spcBef>
                <a:spcPts val="1500"/>
              </a:spcBef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50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500"/>
              </a:spcBef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50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lvl="2" indent="0">
              <a:spcBef>
                <a:spcPts val="1500"/>
              </a:spcBef>
              <a:buNone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lvl="2" indent="0" algn="ctr">
              <a:spcBef>
                <a:spcPts val="1500"/>
              </a:spcBef>
              <a:buNone/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improve understanding and prediction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ocean-atmosphere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interactions</a:t>
            </a:r>
            <a:b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their influence on climate variability and change,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benefit of society and the environment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1500"/>
              </a:spcBef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livar_CYMK.eps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431" y="6035743"/>
            <a:ext cx="1002282" cy="75599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426312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NN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47962" y="2173789"/>
            <a:ext cx="6838593" cy="18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73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590800" y="125413"/>
            <a:ext cx="4144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ahoma" pitchFamily="34" charset="0"/>
              </a:rPr>
              <a:t>CLIVAR </a:t>
            </a:r>
            <a:r>
              <a:rPr lang="en-US" sz="3600" dirty="0">
                <a:solidFill>
                  <a:schemeClr val="accent2"/>
                </a:solidFill>
                <a:latin typeface="Tahoma" pitchFamily="34" charset="0"/>
              </a:rPr>
              <a:t>Objectives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17525" y="1065213"/>
            <a:ext cx="815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Tahoma" pitchFamily="34" charset="0"/>
              </a:rPr>
              <a:t> Understand the causes of climate variability 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on </a:t>
            </a:r>
          </a:p>
          <a:p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  intra-seasonal to centennial time-scales through</a:t>
            </a:r>
          </a:p>
          <a:p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  observations, analysis, and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modeling.</a:t>
            </a:r>
            <a:endParaRPr lang="en-US" sz="2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517525" y="2589212"/>
            <a:ext cx="75390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Tahoma" pitchFamily="34" charset="0"/>
              </a:rPr>
              <a:t> Improve predictions of climate variability and</a:t>
            </a:r>
          </a:p>
          <a:p>
            <a:r>
              <a:rPr lang="en-GB" sz="2800" dirty="0">
                <a:solidFill>
                  <a:schemeClr val="tx1"/>
                </a:solidFill>
                <a:latin typeface="Tahoma" pitchFamily="34" charset="0"/>
              </a:rPr>
              <a:t>   change associated with both internal and </a:t>
            </a:r>
          </a:p>
          <a:p>
            <a:r>
              <a:rPr lang="en-GB" sz="2800" dirty="0">
                <a:solidFill>
                  <a:schemeClr val="tx1"/>
                </a:solidFill>
                <a:latin typeface="Tahoma" pitchFamily="34" charset="0"/>
              </a:rPr>
              <a:t>   external </a:t>
            </a:r>
            <a:r>
              <a:rPr lang="en-GB" sz="2800" dirty="0" smtClean="0">
                <a:solidFill>
                  <a:schemeClr val="tx1"/>
                </a:solidFill>
                <a:latin typeface="Tahoma" pitchFamily="34" charset="0"/>
              </a:rPr>
              <a:t>processes.</a:t>
            </a:r>
            <a:endParaRPr lang="en-US" sz="2800" dirty="0">
              <a:latin typeface="Tahoma" pitchFamily="34" charset="0"/>
            </a:endParaRP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517525" y="4114800"/>
            <a:ext cx="74558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  <a:latin typeface="Tahoma" pitchFamily="34" charset="0"/>
              </a:rPr>
              <a:t> Extend observational climate record 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through </a:t>
            </a:r>
          </a:p>
          <a:p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  assembly of quality-controlled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data sets.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3400" y="5257800"/>
            <a:ext cx="83057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 Improve the atmosphere and ocean components</a:t>
            </a:r>
            <a:b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   of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Earth-System Models.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222480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  <p:bldP spid="10445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304800" y="-762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c</a:t>
            </a:r>
            <a:r>
              <a:rPr lang="en-US" sz="3600" b="1" dirty="0" smtClean="0">
                <a:solidFill>
                  <a:srgbClr val="000099"/>
                </a:solidFill>
              </a:rPr>
              <a:t>urrent CLIVAR Research</a:t>
            </a:r>
            <a:endParaRPr lang="en-US" sz="3600" b="1" dirty="0">
              <a:solidFill>
                <a:srgbClr val="000099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81000" y="477838"/>
            <a:ext cx="9677400" cy="1934785"/>
            <a:chOff x="381000" y="477838"/>
            <a:chExt cx="9677400" cy="1934785"/>
          </a:xfrm>
        </p:grpSpPr>
        <p:sp>
          <p:nvSpPr>
            <p:cNvPr id="51212" name="Text Box 2"/>
            <p:cNvSpPr txBox="1">
              <a:spLocks noChangeArrowheads="1"/>
            </p:cNvSpPr>
            <p:nvPr/>
          </p:nvSpPr>
          <p:spPr bwMode="auto">
            <a:xfrm>
              <a:off x="381000" y="477838"/>
              <a:ext cx="906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2400">
                  <a:solidFill>
                    <a:schemeClr val="tx1"/>
                  </a:solidFill>
                </a:rPr>
                <a:t> </a:t>
              </a:r>
              <a:r>
                <a:rPr lang="en-US" sz="2400"/>
                <a:t>Anthropogenic Climate Change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1213" name="Text Box 3"/>
            <p:cNvSpPr txBox="1">
              <a:spLocks noChangeArrowheads="1"/>
            </p:cNvSpPr>
            <p:nvPr/>
          </p:nvSpPr>
          <p:spPr bwMode="auto">
            <a:xfrm>
              <a:off x="990600" y="842963"/>
              <a:ext cx="90678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Natural variability versus forced change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Climate sensitivity and feedbacks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Regional phenomena (e.g., ENSO, AMOC, …)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Extremes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 smtClean="0">
                  <a:solidFill>
                    <a:schemeClr val="accent2"/>
                  </a:solidFill>
                </a:rPr>
                <a:t> CMIP#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 smtClean="0">
                  <a:solidFill>
                    <a:schemeClr val="accent2"/>
                  </a:solidFill>
                </a:rPr>
                <a:t> Climate Engineering (Geo-engineering)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pic>
          <p:nvPicPr>
            <p:cNvPr id="51214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609600"/>
              <a:ext cx="2209800" cy="153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1000" y="4033838"/>
            <a:ext cx="9677400" cy="2443162"/>
            <a:chOff x="381000" y="2154238"/>
            <a:chExt cx="9677400" cy="2443103"/>
          </a:xfrm>
        </p:grpSpPr>
        <p:sp>
          <p:nvSpPr>
            <p:cNvPr id="51209" name="Text Box 4"/>
            <p:cNvSpPr txBox="1">
              <a:spLocks noChangeArrowheads="1"/>
            </p:cNvSpPr>
            <p:nvPr/>
          </p:nvSpPr>
          <p:spPr bwMode="auto">
            <a:xfrm>
              <a:off x="381000" y="2154238"/>
              <a:ext cx="906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2400">
                  <a:solidFill>
                    <a:schemeClr val="tx1"/>
                  </a:solidFill>
                </a:rPr>
                <a:t> </a:t>
              </a:r>
              <a:r>
                <a:rPr lang="en-US" sz="2400"/>
                <a:t>Decadal Variability, Predictability and Prediction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1210" name="Text Box 5"/>
            <p:cNvSpPr txBox="1">
              <a:spLocks noChangeArrowheads="1"/>
            </p:cNvSpPr>
            <p:nvPr/>
          </p:nvSpPr>
          <p:spPr bwMode="auto">
            <a:xfrm>
              <a:off x="990600" y="2535238"/>
              <a:ext cx="906780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Determine predictability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Mechanisms of </a:t>
              </a:r>
              <a:r>
                <a:rPr lang="en-US" sz="1600" dirty="0" smtClean="0">
                  <a:solidFill>
                    <a:schemeClr val="accent2"/>
                  </a:solidFill>
                </a:rPr>
                <a:t>variability (AMO, PDV, …)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Role of oceans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Adequacy of observing system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 smtClean="0">
                  <a:solidFill>
                    <a:schemeClr val="accent2"/>
                  </a:solidFill>
                </a:rPr>
                <a:t> Coupled Initialization</a:t>
              </a:r>
              <a:endParaRPr lang="en-US" sz="1600" dirty="0">
                <a:solidFill>
                  <a:schemeClr val="accent2"/>
                </a:solidFill>
              </a:endParaRPr>
            </a:p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Quantifying prediction uncertainty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 smtClean="0">
                  <a:solidFill>
                    <a:schemeClr val="accent2"/>
                  </a:solidFill>
                </a:rPr>
                <a:t> Building </a:t>
              </a:r>
              <a:r>
                <a:rPr lang="en-US" sz="1600" dirty="0">
                  <a:solidFill>
                    <a:schemeClr val="accent2"/>
                  </a:solidFill>
                </a:rPr>
                <a:t>pan-WCRP </a:t>
              </a:r>
              <a:r>
                <a:rPr lang="en-US" sz="1600" dirty="0" smtClean="0">
                  <a:solidFill>
                    <a:schemeClr val="accent2"/>
                  </a:solidFill>
                </a:rPr>
                <a:t>links</a:t>
              </a:r>
            </a:p>
            <a:p>
              <a:pPr marL="457200" indent="-457200"/>
              <a:endParaRPr lang="en-US" sz="1600" dirty="0">
                <a:solidFill>
                  <a:schemeClr val="accent2"/>
                </a:solidFill>
              </a:endParaRPr>
            </a:p>
          </p:txBody>
        </p:sp>
        <p:pic>
          <p:nvPicPr>
            <p:cNvPr id="51211" name="Picture 9" descr="fig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2616189"/>
              <a:ext cx="2024063" cy="186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" y="2349500"/>
            <a:ext cx="9677400" cy="1689100"/>
            <a:chOff x="381000" y="4745038"/>
            <a:chExt cx="9677400" cy="1689100"/>
          </a:xfrm>
        </p:grpSpPr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381000" y="4745038"/>
              <a:ext cx="9448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 Intra-to-Seasonal Variability, Predict</a:t>
              </a:r>
              <a:r>
                <a:rPr lang="en-US" sz="2400" dirty="0"/>
                <a:t>ability and Prediction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990600" y="5110163"/>
              <a:ext cx="9067800" cy="132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Monsoons (and ENSO, TAV, …)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ISV/MJO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Quantifying prediction uncertainty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 smtClean="0">
                  <a:solidFill>
                    <a:schemeClr val="accent2"/>
                  </a:solidFill>
                </a:rPr>
                <a:t> Building </a:t>
              </a:r>
              <a:r>
                <a:rPr lang="en-US" sz="1600" dirty="0">
                  <a:solidFill>
                    <a:schemeClr val="accent2"/>
                  </a:solidFill>
                </a:rPr>
                <a:t>pan-WCRP and WWRP </a:t>
              </a:r>
              <a:r>
                <a:rPr lang="en-US" sz="1600" dirty="0" smtClean="0">
                  <a:solidFill>
                    <a:schemeClr val="accent2"/>
                  </a:solidFill>
                </a:rPr>
                <a:t>links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 smtClean="0">
                  <a:solidFill>
                    <a:schemeClr val="accent2"/>
                  </a:solidFill>
                </a:rPr>
                <a:t> CHFP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pic>
          <p:nvPicPr>
            <p:cNvPr id="51208" name="Picture 10" descr="AMMA SCALES_KEY optioncs.ti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238750"/>
              <a:ext cx="1593850" cy="119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7744572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304800" y="-762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c</a:t>
            </a:r>
            <a:r>
              <a:rPr lang="en-US" sz="3600" b="1" dirty="0" smtClean="0">
                <a:solidFill>
                  <a:srgbClr val="000099"/>
                </a:solidFill>
              </a:rPr>
              <a:t>urrent CLIVAR Imperatives</a:t>
            </a:r>
            <a:endParaRPr lang="en-US" sz="3600" b="1" dirty="0">
              <a:solidFill>
                <a:srgbClr val="000099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1000" y="762000"/>
            <a:ext cx="9677400" cy="2362200"/>
            <a:chOff x="381000" y="762000"/>
            <a:chExt cx="9677400" cy="2362200"/>
          </a:xfrm>
        </p:grpSpPr>
        <p:sp>
          <p:nvSpPr>
            <p:cNvPr id="52238" name="Text Box 8"/>
            <p:cNvSpPr txBox="1">
              <a:spLocks noChangeArrowheads="1"/>
            </p:cNvSpPr>
            <p:nvPr/>
          </p:nvSpPr>
          <p:spPr bwMode="auto">
            <a:xfrm>
              <a:off x="381000" y="762000"/>
              <a:ext cx="906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2400"/>
                <a:t> Improved Atmosphere and Ocean Components of ESMs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2239" name="Text Box 9"/>
            <p:cNvSpPr txBox="1">
              <a:spLocks noChangeArrowheads="1"/>
            </p:cNvSpPr>
            <p:nvPr/>
          </p:nvSpPr>
          <p:spPr bwMode="auto">
            <a:xfrm>
              <a:off x="990600" y="1143000"/>
              <a:ext cx="90678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Analysis and Evaluation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“Climate Process Teams” (process studies)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 smtClean="0">
                  <a:solidFill>
                    <a:schemeClr val="accent2"/>
                  </a:solidFill>
                </a:rPr>
                <a:t> Building </a:t>
              </a:r>
              <a:r>
                <a:rPr lang="en-US" sz="1600" dirty="0">
                  <a:solidFill>
                    <a:schemeClr val="accent2"/>
                  </a:solidFill>
                </a:rPr>
                <a:t>links pan-</a:t>
              </a:r>
              <a:r>
                <a:rPr lang="en-US" sz="1600" dirty="0" smtClean="0">
                  <a:solidFill>
                    <a:schemeClr val="accent2"/>
                  </a:solidFill>
                </a:rPr>
                <a:t>WCRP and IGBP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 smtClean="0">
                  <a:solidFill>
                    <a:schemeClr val="accent2"/>
                  </a:solidFill>
                </a:rPr>
                <a:t> Model-Data comparisons</a:t>
              </a:r>
            </a:p>
          </p:txBody>
        </p:sp>
        <p:pic>
          <p:nvPicPr>
            <p:cNvPr id="5224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1" y="1295400"/>
              <a:ext cx="1910576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1000" y="4976813"/>
            <a:ext cx="9677400" cy="1439862"/>
            <a:chOff x="381000" y="4976109"/>
            <a:chExt cx="9677400" cy="1439931"/>
          </a:xfrm>
        </p:grpSpPr>
        <p:sp>
          <p:nvSpPr>
            <p:cNvPr id="52235" name="Text Box 21"/>
            <p:cNvSpPr txBox="1">
              <a:spLocks noChangeArrowheads="1"/>
            </p:cNvSpPr>
            <p:nvPr/>
          </p:nvSpPr>
          <p:spPr bwMode="auto">
            <a:xfrm>
              <a:off x="381000" y="5105400"/>
              <a:ext cx="906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2400">
                  <a:solidFill>
                    <a:schemeClr val="tx1"/>
                  </a:solidFill>
                </a:rPr>
                <a:t>Capacity Building</a:t>
              </a:r>
            </a:p>
          </p:txBody>
        </p:sp>
        <p:sp>
          <p:nvSpPr>
            <p:cNvPr id="52236" name="Text Box 22"/>
            <p:cNvSpPr txBox="1">
              <a:spLocks noChangeArrowheads="1"/>
            </p:cNvSpPr>
            <p:nvPr/>
          </p:nvSpPr>
          <p:spPr bwMode="auto">
            <a:xfrm>
              <a:off x="990600" y="5476240"/>
              <a:ext cx="9067800" cy="83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Summer schools and topical workshops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Expert </a:t>
              </a:r>
              <a:r>
                <a:rPr lang="en-US" sz="1600" dirty="0" smtClean="0">
                  <a:solidFill>
                    <a:schemeClr val="accent2"/>
                  </a:solidFill>
                </a:rPr>
                <a:t>training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 smtClean="0">
                  <a:solidFill>
                    <a:schemeClr val="accent2"/>
                  </a:solidFill>
                </a:rPr>
                <a:t> Call for panel membership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pic>
          <p:nvPicPr>
            <p:cNvPr id="5223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700" y="4976109"/>
              <a:ext cx="2171700" cy="1439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1000" y="1905000"/>
            <a:ext cx="9677400" cy="3040063"/>
            <a:chOff x="381000" y="1905000"/>
            <a:chExt cx="9677400" cy="3040063"/>
          </a:xfrm>
        </p:grpSpPr>
        <p:sp>
          <p:nvSpPr>
            <p:cNvPr id="52230" name="Text Box 10"/>
            <p:cNvSpPr txBox="1">
              <a:spLocks noChangeArrowheads="1"/>
            </p:cNvSpPr>
            <p:nvPr/>
          </p:nvSpPr>
          <p:spPr bwMode="auto">
            <a:xfrm>
              <a:off x="381000" y="2362200"/>
              <a:ext cx="906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2400">
                  <a:solidFill>
                    <a:schemeClr val="tx1"/>
                  </a:solidFill>
                </a:rPr>
                <a:t> Data Synthesis and Analysis</a:t>
              </a:r>
            </a:p>
          </p:txBody>
        </p:sp>
        <p:sp>
          <p:nvSpPr>
            <p:cNvPr id="52231" name="Text Box 11"/>
            <p:cNvSpPr txBox="1">
              <a:spLocks noChangeArrowheads="1"/>
            </p:cNvSpPr>
            <p:nvPr/>
          </p:nvSpPr>
          <p:spPr bwMode="auto">
            <a:xfrm>
              <a:off x="914400" y="2743200"/>
              <a:ext cx="9067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Ocean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Coupled Data Assimilation Systems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 smtClean="0">
                  <a:solidFill>
                    <a:schemeClr val="accent2"/>
                  </a:solidFill>
                </a:rPr>
                <a:t> Links </a:t>
              </a:r>
              <a:r>
                <a:rPr lang="en-US" sz="1600" dirty="0">
                  <a:solidFill>
                    <a:schemeClr val="accent2"/>
                  </a:solidFill>
                </a:rPr>
                <a:t>– carbon, biogeochemistry,</a:t>
              </a:r>
              <a:r>
                <a:rPr lang="en-US" sz="1600" dirty="0" smtClean="0">
                  <a:solidFill>
                    <a:schemeClr val="accent2"/>
                  </a:solidFill>
                </a:rPr>
                <a:t> marine-ecosystems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52232" name="Text Box 6"/>
            <p:cNvSpPr txBox="1">
              <a:spLocks noChangeArrowheads="1"/>
            </p:cNvSpPr>
            <p:nvPr/>
          </p:nvSpPr>
          <p:spPr bwMode="auto">
            <a:xfrm>
              <a:off x="381000" y="3733800"/>
              <a:ext cx="906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2400">
                  <a:solidFill>
                    <a:schemeClr val="tx1"/>
                  </a:solidFill>
                </a:rPr>
                <a:t> Ocean Observing System</a:t>
              </a:r>
            </a:p>
          </p:txBody>
        </p:sp>
        <p:sp>
          <p:nvSpPr>
            <p:cNvPr id="52233" name="Text Box 7"/>
            <p:cNvSpPr txBox="1">
              <a:spLocks noChangeArrowheads="1"/>
            </p:cNvSpPr>
            <p:nvPr/>
          </p:nvSpPr>
          <p:spPr bwMode="auto">
            <a:xfrm>
              <a:off x="990600" y="4114800"/>
              <a:ext cx="9067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Development, implementation and system design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Advocacy for sustained observations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 smtClean="0">
                  <a:solidFill>
                    <a:schemeClr val="accent2"/>
                  </a:solidFill>
                </a:rPr>
                <a:t> IGBP </a:t>
              </a:r>
              <a:r>
                <a:rPr lang="en-US" sz="1600" dirty="0">
                  <a:solidFill>
                    <a:schemeClr val="accent2"/>
                  </a:solidFill>
                </a:rPr>
                <a:t>links for Carbon, Biogeochemistry, </a:t>
              </a:r>
              <a:r>
                <a:rPr lang="en-US" sz="1600" dirty="0" smtClean="0">
                  <a:solidFill>
                    <a:schemeClr val="accent2"/>
                  </a:solidFill>
                </a:rPr>
                <a:t>Ecosystems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pic>
          <p:nvPicPr>
            <p:cNvPr id="5223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10475" y="1905000"/>
              <a:ext cx="1533525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5261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304800" y="-762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Current CLIVAR </a:t>
            </a:r>
            <a:r>
              <a:rPr lang="en-US" sz="3600" b="1" dirty="0" err="1" smtClean="0">
                <a:solidFill>
                  <a:srgbClr val="000099"/>
                </a:solidFill>
              </a:rPr>
              <a:t>Research&amp;Imperatives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51212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Anthropogenic Climate Change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1209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9067800" cy="45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Decadal Variability, Predictability and Prediction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81000" y="1295400"/>
            <a:ext cx="944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Intra-to-Seasonal Variability, Predict</a:t>
            </a:r>
            <a:r>
              <a:rPr lang="en-US" sz="2400" dirty="0"/>
              <a:t>ability and Prediction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1000" y="26670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400" dirty="0"/>
              <a:t> Improved Atmosphere and Ocean Components of ESMs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81000" y="6942138"/>
            <a:ext cx="9677400" cy="1439862"/>
            <a:chOff x="381000" y="4976109"/>
            <a:chExt cx="9677400" cy="1439931"/>
          </a:xfrm>
        </p:grpSpPr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381000" y="5105400"/>
              <a:ext cx="906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2400">
                  <a:solidFill>
                    <a:schemeClr val="tx1"/>
                  </a:solidFill>
                </a:rPr>
                <a:t>Capacity Building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990600" y="5476240"/>
              <a:ext cx="9067800" cy="83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Summer schools and topical workshops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>
                  <a:solidFill>
                    <a:schemeClr val="accent2"/>
                  </a:solidFill>
                </a:rPr>
                <a:t> Expert </a:t>
              </a:r>
              <a:r>
                <a:rPr lang="en-US" sz="1600" dirty="0" smtClean="0">
                  <a:solidFill>
                    <a:schemeClr val="accent2"/>
                  </a:solidFill>
                </a:rPr>
                <a:t>training</a:t>
              </a:r>
            </a:p>
            <a:p>
              <a:pPr marL="457200" indent="-457200">
                <a:buFontTx/>
                <a:buChar char="•"/>
              </a:pPr>
              <a:r>
                <a:rPr lang="en-US" sz="1600" dirty="0" smtClean="0">
                  <a:solidFill>
                    <a:schemeClr val="accent2"/>
                  </a:solidFill>
                </a:rPr>
                <a:t> Call for panel membership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700" y="4976109"/>
              <a:ext cx="2171700" cy="1439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381000" y="3200400"/>
            <a:ext cx="9067800" cy="2590800"/>
            <a:chOff x="381000" y="2286000"/>
            <a:chExt cx="9067800" cy="2590800"/>
          </a:xfrm>
        </p:grpSpPr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381000" y="2438400"/>
              <a:ext cx="906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 Data Synthesis and Analysis</a:t>
              </a: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81000" y="3200400"/>
              <a:ext cx="906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 Ocean Observing System</a:t>
              </a:r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281" y="2286000"/>
              <a:ext cx="1336919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381000" y="3962400"/>
            <a:ext cx="9067800" cy="1439862"/>
            <a:chOff x="228600" y="3672703"/>
            <a:chExt cx="9067800" cy="1439931"/>
          </a:xfrm>
        </p:grpSpPr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228600" y="4587150"/>
              <a:ext cx="9067800" cy="46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</a:rPr>
                <a:t> Capacity </a:t>
              </a:r>
              <a:r>
                <a:rPr lang="en-US" sz="2400" dirty="0">
                  <a:solidFill>
                    <a:schemeClr val="tx1"/>
                  </a:solidFill>
                </a:rPr>
                <a:t>Building</a:t>
              </a: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3672703"/>
              <a:ext cx="2171700" cy="1439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304800" y="5678269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All Must Remain WCRP Priorities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050336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 rot="5400000">
            <a:off x="3438016" y="3759245"/>
            <a:ext cx="2671192" cy="1752600"/>
          </a:xfrm>
          <a:prstGeom prst="ellipse">
            <a:avLst/>
          </a:prstGeom>
          <a:gradFill>
            <a:gsLst>
              <a:gs pos="49000">
                <a:srgbClr val="FFFF99"/>
              </a:gs>
              <a:gs pos="100000">
                <a:schemeClr val="bg1">
                  <a:lumMod val="50000"/>
                  <a:alpha val="19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NZ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5912" y="4599541"/>
            <a:ext cx="125036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4400" dirty="0" err="1">
                <a:solidFill>
                  <a:srgbClr val="ECE0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CliC</a:t>
            </a:r>
            <a:endParaRPr lang="en-NZ" sz="4400" dirty="0">
              <a:solidFill>
                <a:srgbClr val="ECE0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 rot="18900000">
            <a:off x="1344948" y="3265500"/>
            <a:ext cx="4094878" cy="2268000"/>
          </a:xfrm>
          <a:prstGeom prst="ellipse">
            <a:avLst/>
          </a:prstGeom>
          <a:gradFill>
            <a:gsLst>
              <a:gs pos="49000">
                <a:srgbClr val="3399FF"/>
              </a:gs>
              <a:gs pos="100000">
                <a:schemeClr val="bg1">
                  <a:lumMod val="50000"/>
                  <a:alpha val="19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NZ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8816528">
            <a:off x="2262702" y="3872777"/>
            <a:ext cx="21810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CLIVAR</a:t>
            </a:r>
            <a:endParaRPr lang="en-NZ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 rot="2677492">
            <a:off x="3980247" y="3333333"/>
            <a:ext cx="4271930" cy="2268000"/>
          </a:xfrm>
          <a:prstGeom prst="ellipse">
            <a:avLst/>
          </a:prstGeom>
          <a:gradFill>
            <a:gsLst>
              <a:gs pos="49000">
                <a:srgbClr val="99FF66"/>
              </a:gs>
              <a:gs pos="100000">
                <a:schemeClr val="bg1">
                  <a:lumMod val="50000"/>
                  <a:alpha val="19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NZ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732237">
            <a:off x="5184428" y="3806665"/>
            <a:ext cx="1885950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4400" dirty="0">
                <a:solidFill>
                  <a:srgbClr val="8BC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GEWEX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81000" y="63500"/>
            <a:ext cx="8424862" cy="6337300"/>
          </a:xfrm>
          <a:prstGeom prst="triangle">
            <a:avLst>
              <a:gd name="adj" fmla="val 491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NZ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262312" y="4269341"/>
            <a:ext cx="1651000" cy="129540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4557712" y="4269341"/>
            <a:ext cx="1651000" cy="129540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4" idx="5"/>
          </p:cNvCxnSpPr>
          <p:nvPr/>
        </p:nvCxnSpPr>
        <p:spPr>
          <a:xfrm flipV="1">
            <a:off x="4710112" y="3232150"/>
            <a:ext cx="1954908" cy="99060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4" idx="1"/>
          </p:cNvCxnSpPr>
          <p:nvPr/>
        </p:nvCxnSpPr>
        <p:spPr>
          <a:xfrm rot="10800000">
            <a:off x="2452590" y="3232150"/>
            <a:ext cx="2028923" cy="99060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482975" y="2003979"/>
            <a:ext cx="1296987" cy="503237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06950" y="2075416"/>
            <a:ext cx="1296987" cy="43180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8" name="TextBox 25"/>
          <p:cNvSpPr txBox="1">
            <a:spLocks noChangeArrowheads="1"/>
          </p:cNvSpPr>
          <p:nvPr/>
        </p:nvSpPr>
        <p:spPr bwMode="auto">
          <a:xfrm>
            <a:off x="3516312" y="5209141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NZ" sz="3200" dirty="0">
                <a:latin typeface="Calibri" pitchFamily="-1" charset="0"/>
              </a:rPr>
              <a:t>Cryosphere</a:t>
            </a:r>
          </a:p>
        </p:txBody>
      </p:sp>
      <p:sp>
        <p:nvSpPr>
          <p:cNvPr id="14361" name="TextBox 29"/>
          <p:cNvSpPr txBox="1">
            <a:spLocks noChangeArrowheads="1"/>
          </p:cNvSpPr>
          <p:nvPr/>
        </p:nvSpPr>
        <p:spPr bwMode="auto">
          <a:xfrm rot="3360000">
            <a:off x="7508107" y="5496515"/>
            <a:ext cx="12636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NZ" sz="3200" dirty="0">
                <a:latin typeface="Calibri" pitchFamily="-1" charset="0"/>
              </a:rPr>
              <a:t> Land</a:t>
            </a:r>
          </a:p>
        </p:txBody>
      </p:sp>
      <p:sp>
        <p:nvSpPr>
          <p:cNvPr id="31" name="Oval 30"/>
          <p:cNvSpPr/>
          <p:nvPr/>
        </p:nvSpPr>
        <p:spPr>
          <a:xfrm rot="16200000">
            <a:off x="2972060" y="1752521"/>
            <a:ext cx="3598912" cy="1368152"/>
          </a:xfrm>
          <a:prstGeom prst="ellipse">
            <a:avLst/>
          </a:prstGeom>
          <a:gradFill>
            <a:gsLst>
              <a:gs pos="49000">
                <a:srgbClr val="FFB4B4"/>
              </a:gs>
              <a:gs pos="100000">
                <a:schemeClr val="bg1">
                  <a:lumMod val="50000"/>
                  <a:alpha val="19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NZ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1112" y="1856341"/>
            <a:ext cx="1624012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SPARC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3440112" y="5742541"/>
            <a:ext cx="2590800" cy="158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4420392" y="6057658"/>
            <a:ext cx="635000" cy="4766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7" name="TextBox 23"/>
          <p:cNvSpPr txBox="1">
            <a:spLocks noChangeArrowheads="1"/>
          </p:cNvSpPr>
          <p:nvPr/>
        </p:nvSpPr>
        <p:spPr bwMode="auto">
          <a:xfrm rot="-3420000">
            <a:off x="-731375" y="2842659"/>
            <a:ext cx="7369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NZ" sz="3200" dirty="0">
                <a:latin typeface="Calibri" pitchFamily="-1" charset="0"/>
              </a:rPr>
              <a:t>Ocean                          Tropo-           Strato-</a:t>
            </a:r>
          </a:p>
          <a:p>
            <a:pPr>
              <a:lnSpc>
                <a:spcPct val="70000"/>
              </a:lnSpc>
            </a:pPr>
            <a:r>
              <a:rPr lang="en-NZ" sz="3200" dirty="0">
                <a:latin typeface="Calibri" pitchFamily="-1" charset="0"/>
              </a:rPr>
              <a:t>                                      sphere          sphere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20" y="152400"/>
            <a:ext cx="3149480" cy="13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17895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WCRP </a:t>
            </a:r>
            <a:r>
              <a:rPr lang="en-US" dirty="0" smtClean="0"/>
              <a:t>Grand </a:t>
            </a:r>
            <a:r>
              <a:rPr lang="en-US" dirty="0"/>
              <a:t>Challenges</a:t>
            </a:r>
          </a:p>
        </p:txBody>
      </p:sp>
      <p:pic>
        <p:nvPicPr>
          <p:cNvPr id="6" name="Picture 5" descr="WCRP Stru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990600"/>
            <a:ext cx="8001000" cy="52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52743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55725</TotalTime>
  <Words>2417</Words>
  <Application>Microsoft Macintosh PowerPoint</Application>
  <PresentationFormat>On-screen Show (4:3)</PresentationFormat>
  <Paragraphs>343</Paragraphs>
  <Slides>29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2_Default Design</vt:lpstr>
      <vt:lpstr>1_Custom Design</vt:lpstr>
      <vt:lpstr>Custom Design</vt:lpstr>
      <vt:lpstr>Default Design</vt:lpstr>
      <vt:lpstr>Office Theme</vt:lpstr>
      <vt:lpstr>1_Office Theme</vt:lpstr>
      <vt:lpstr>2_Office Theme</vt:lpstr>
      <vt:lpstr>3_Office Theme</vt:lpstr>
      <vt:lpstr>4_Office Theme</vt:lpstr>
      <vt:lpstr>Slide 1</vt:lpstr>
      <vt:lpstr>Slide 2</vt:lpstr>
      <vt:lpstr>CLIVAR Mission</vt:lpstr>
      <vt:lpstr>Slide 4</vt:lpstr>
      <vt:lpstr>Slide 5</vt:lpstr>
      <vt:lpstr>Slide 6</vt:lpstr>
      <vt:lpstr>Slide 7</vt:lpstr>
      <vt:lpstr>Slide 8</vt:lpstr>
      <vt:lpstr>Slide 9</vt:lpstr>
      <vt:lpstr> new CLIVAR Research Opportunities</vt:lpstr>
      <vt:lpstr> new CLIVAR Capabilities</vt:lpstr>
      <vt:lpstr> new CLIVAR Research Opportunities</vt:lpstr>
      <vt:lpstr>Intraseasonal, seasonal and interannual variability and predictability of monsoons</vt:lpstr>
      <vt:lpstr>Decadal variability and predictability of ocean and climate variability</vt:lpstr>
      <vt:lpstr>Trends, nonlinearities and  extreme events</vt:lpstr>
      <vt:lpstr>Marine biophysical interactions and dynamics of upwelling systems</vt:lpstr>
      <vt:lpstr>Dynamics of regional  sea level variability</vt:lpstr>
      <vt:lpstr>Slide 18</vt:lpstr>
      <vt:lpstr>Slide 19</vt:lpstr>
      <vt:lpstr>Slide 20</vt:lpstr>
      <vt:lpstr>Slide 21</vt:lpstr>
      <vt:lpstr>What should the letters CLIVAR stand for?</vt:lpstr>
      <vt:lpstr>Evolution of CLIVAR – Main Directions</vt:lpstr>
      <vt:lpstr>Feedback on CLIVAR –Strategy</vt:lpstr>
      <vt:lpstr>Slide 25</vt:lpstr>
      <vt:lpstr>Feedback on CLIVAR –Strategy</vt:lpstr>
      <vt:lpstr>Slide 27</vt:lpstr>
      <vt:lpstr>WCRP/CLIVAR Research Challenges</vt:lpstr>
      <vt:lpstr>Feedback on CLIVAR –Strategy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Hurrell</dc:creator>
  <cp:lastModifiedBy>VDetemmerman</cp:lastModifiedBy>
  <cp:revision>516</cp:revision>
  <dcterms:created xsi:type="dcterms:W3CDTF">2013-04-29T06:26:08Z</dcterms:created>
  <dcterms:modified xsi:type="dcterms:W3CDTF">2013-04-29T06:27:57Z</dcterms:modified>
</cp:coreProperties>
</file>